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4.xml" ContentType="application/vnd.openxmlformats-officedocument.presentationml.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comments/comment5.xml" ContentType="application/vnd.openxmlformats-officedocument.presentationml.comments+xml"/>
  <Override PartName="/ppt/notesSlides/notesSlide10.xml" ContentType="application/vnd.openxmlformats-officedocument.presentationml.notesSlide+xml"/>
  <Override PartName="/ppt/comments/comment6.xml" ContentType="application/vnd.openxmlformats-officedocument.presentationml.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7.xml" ContentType="application/vnd.openxmlformats-officedocument.presentationml.comments+xml"/>
  <Override PartName="/ppt/notesSlides/notesSlide14.xml" ContentType="application/vnd.openxmlformats-officedocument.presentationml.notesSlide+xml"/>
  <Override PartName="/ppt/comments/comment8.xml" ContentType="application/vnd.openxmlformats-officedocument.presentationml.comments+xml"/>
  <Override PartName="/ppt/notesSlides/notesSlide15.xml" ContentType="application/vnd.openxmlformats-officedocument.presentationml.notesSlide+xml"/>
  <Override PartName="/ppt/comments/comment9.xml" ContentType="application/vnd.openxmlformats-officedocument.presentationml.comments+xml"/>
  <Override PartName="/ppt/notesSlides/notesSlide16.xml" ContentType="application/vnd.openxmlformats-officedocument.presentationml.notesSlide+xml"/>
  <Override PartName="/ppt/comments/comment10.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omments/comment11.xml" ContentType="application/vnd.openxmlformats-officedocument.presentationml.comments+xml"/>
  <Override PartName="/ppt/notesSlides/notesSlide26.xml" ContentType="application/vnd.openxmlformats-officedocument.presentationml.notesSlide+xml"/>
  <Override PartName="/ppt/comments/comment12.xml" ContentType="application/vnd.openxmlformats-officedocument.presentationml.comments+xml"/>
  <Override PartName="/ppt/notesSlides/notesSlide27.xml" ContentType="application/vnd.openxmlformats-officedocument.presentationml.notesSlide+xml"/>
  <Override PartName="/ppt/comments/comment13.xml" ContentType="application/vnd.openxmlformats-officedocument.presentationml.comment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comment14.xml" ContentType="application/vnd.openxmlformats-officedocument.presentationml.comments+xml"/>
  <Override PartName="/ppt/notesSlides/notesSlide33.xml" ContentType="application/vnd.openxmlformats-officedocument.presentationml.notesSlide+xml"/>
  <Override PartName="/ppt/comments/comment15.xml" ContentType="application/vnd.openxmlformats-officedocument.presentationml.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16.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comment17.xml" ContentType="application/vnd.openxmlformats-officedocument.presentationml.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18.xml" ContentType="application/vnd.openxmlformats-officedocument.presentationml.comments+xml"/>
  <Override PartName="/ppt/notesSlides/notesSlide44.xml" ContentType="application/vnd.openxmlformats-officedocument.presentationml.notesSlide+xml"/>
  <Override PartName="/ppt/comments/comment19.xml" ContentType="application/vnd.openxmlformats-officedocument.presentationml.comment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omments/comment20.xml" ContentType="application/vnd.openxmlformats-officedocument.presentationml.comments+xml"/>
  <Override PartName="/ppt/notesSlides/notesSlide52.xml" ContentType="application/vnd.openxmlformats-officedocument.presentationml.notesSlide+xml"/>
  <Override PartName="/ppt/comments/comment21.xml" ContentType="application/vnd.openxmlformats-officedocument.presentationml.comment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omments/comment22.xml" ContentType="application/vnd.openxmlformats-officedocument.presentationml.comment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comments/comment23.xml" ContentType="application/vnd.openxmlformats-officedocument.presentationml.comments+xml"/>
  <Override PartName="/ppt/notesSlides/notesSlide59.xml" ContentType="application/vnd.openxmlformats-officedocument.presentationml.notesSlide+xml"/>
  <Override PartName="/ppt/comments/comment24.xml" ContentType="application/vnd.openxmlformats-officedocument.presentationml.comment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comments/comment25.xml" ContentType="application/vnd.openxmlformats-officedocument.presentationml.comment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omments/comment26.xml" ContentType="application/vnd.openxmlformats-officedocument.presentationml.comment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omments/comment27.xml" ContentType="application/vnd.openxmlformats-officedocument.presentationml.comments+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comments/comment28.xml" ContentType="application/vnd.openxmlformats-officedocument.presentationml.comments+xml"/>
  <Override PartName="/ppt/notesSlides/notesSlide9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omments/comment29.xml" ContentType="application/vnd.openxmlformats-officedocument.presentationml.comment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comments/comment30.xml" ContentType="application/vnd.openxmlformats-officedocument.presentationml.comments+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comments/comment31.xml" ContentType="application/vnd.openxmlformats-officedocument.presentationml.comment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45"/>
  </p:notesMasterIdLst>
  <p:handoutMasterIdLst>
    <p:handoutMasterId r:id="rId146"/>
  </p:handoutMasterIdLst>
  <p:sldIdLst>
    <p:sldId id="256" r:id="rId6"/>
    <p:sldId id="394" r:id="rId7"/>
    <p:sldId id="396" r:id="rId8"/>
    <p:sldId id="538" r:id="rId9"/>
    <p:sldId id="593" r:id="rId10"/>
    <p:sldId id="385" r:id="rId11"/>
    <p:sldId id="468" r:id="rId12"/>
    <p:sldId id="470" r:id="rId13"/>
    <p:sldId id="471" r:id="rId14"/>
    <p:sldId id="493" r:id="rId15"/>
    <p:sldId id="583" r:id="rId16"/>
    <p:sldId id="623" r:id="rId17"/>
    <p:sldId id="624" r:id="rId18"/>
    <p:sldId id="495" r:id="rId19"/>
    <p:sldId id="496" r:id="rId20"/>
    <p:sldId id="472" r:id="rId21"/>
    <p:sldId id="631" r:id="rId22"/>
    <p:sldId id="632" r:id="rId23"/>
    <p:sldId id="497" r:id="rId24"/>
    <p:sldId id="617" r:id="rId25"/>
    <p:sldId id="618" r:id="rId26"/>
    <p:sldId id="594" r:id="rId27"/>
    <p:sldId id="595" r:id="rId28"/>
    <p:sldId id="596" r:id="rId29"/>
    <p:sldId id="597" r:id="rId30"/>
    <p:sldId id="598" r:id="rId31"/>
    <p:sldId id="494" r:id="rId32"/>
    <p:sldId id="540" r:id="rId33"/>
    <p:sldId id="609" r:id="rId34"/>
    <p:sldId id="501" r:id="rId35"/>
    <p:sldId id="541" r:id="rId36"/>
    <p:sldId id="542" r:id="rId37"/>
    <p:sldId id="514" r:id="rId38"/>
    <p:sldId id="592" r:id="rId39"/>
    <p:sldId id="548" r:id="rId40"/>
    <p:sldId id="549" r:id="rId41"/>
    <p:sldId id="550" r:id="rId42"/>
    <p:sldId id="551" r:id="rId43"/>
    <p:sldId id="585" r:id="rId44"/>
    <p:sldId id="391" r:id="rId45"/>
    <p:sldId id="582" r:id="rId46"/>
    <p:sldId id="586" r:id="rId47"/>
    <p:sldId id="634" r:id="rId48"/>
    <p:sldId id="552" r:id="rId49"/>
    <p:sldId id="553" r:id="rId50"/>
    <p:sldId id="554" r:id="rId51"/>
    <p:sldId id="555" r:id="rId52"/>
    <p:sldId id="556" r:id="rId53"/>
    <p:sldId id="615" r:id="rId54"/>
    <p:sldId id="507" r:id="rId55"/>
    <p:sldId id="557" r:id="rId56"/>
    <p:sldId id="611" r:id="rId57"/>
    <p:sldId id="633" r:id="rId58"/>
    <p:sldId id="426" r:id="rId59"/>
    <p:sldId id="628" r:id="rId60"/>
    <p:sldId id="537" r:id="rId61"/>
    <p:sldId id="536" r:id="rId62"/>
    <p:sldId id="516" r:id="rId63"/>
    <p:sldId id="587" r:id="rId64"/>
    <p:sldId id="590" r:id="rId65"/>
    <p:sldId id="589" r:id="rId66"/>
    <p:sldId id="591" r:id="rId67"/>
    <p:sldId id="588" r:id="rId68"/>
    <p:sldId id="599" r:id="rId69"/>
    <p:sldId id="600" r:id="rId70"/>
    <p:sldId id="601" r:id="rId71"/>
    <p:sldId id="602" r:id="rId72"/>
    <p:sldId id="534" r:id="rId73"/>
    <p:sldId id="535" r:id="rId74"/>
    <p:sldId id="435" r:id="rId75"/>
    <p:sldId id="558" r:id="rId76"/>
    <p:sldId id="610" r:id="rId77"/>
    <p:sldId id="430" r:id="rId78"/>
    <p:sldId id="568" r:id="rId79"/>
    <p:sldId id="515" r:id="rId80"/>
    <p:sldId id="407" r:id="rId81"/>
    <p:sldId id="518" r:id="rId82"/>
    <p:sldId id="519" r:id="rId83"/>
    <p:sldId id="464" r:id="rId84"/>
    <p:sldId id="520" r:id="rId85"/>
    <p:sldId id="521" r:id="rId86"/>
    <p:sldId id="522" r:id="rId87"/>
    <p:sldId id="629" r:id="rId88"/>
    <p:sldId id="619" r:id="rId89"/>
    <p:sldId id="527" r:id="rId90"/>
    <p:sldId id="622" r:id="rId91"/>
    <p:sldId id="528" r:id="rId92"/>
    <p:sldId id="524" r:id="rId93"/>
    <p:sldId id="525" r:id="rId94"/>
    <p:sldId id="621" r:id="rId95"/>
    <p:sldId id="608" r:id="rId96"/>
    <p:sldId id="607" r:id="rId97"/>
    <p:sldId id="529" r:id="rId98"/>
    <p:sldId id="620" r:id="rId99"/>
    <p:sldId id="530" r:id="rId100"/>
    <p:sldId id="606" r:id="rId101"/>
    <p:sldId id="531" r:id="rId102"/>
    <p:sldId id="411" r:id="rId103"/>
    <p:sldId id="569" r:id="rId104"/>
    <p:sldId id="570" r:id="rId105"/>
    <p:sldId id="465" r:id="rId106"/>
    <p:sldId id="466" r:id="rId107"/>
    <p:sldId id="571" r:id="rId108"/>
    <p:sldId id="572" r:id="rId109"/>
    <p:sldId id="573" r:id="rId110"/>
    <p:sldId id="574" r:id="rId111"/>
    <p:sldId id="575" r:id="rId112"/>
    <p:sldId id="576" r:id="rId113"/>
    <p:sldId id="578" r:id="rId114"/>
    <p:sldId id="579" r:id="rId115"/>
    <p:sldId id="580" r:id="rId116"/>
    <p:sldId id="581" r:id="rId117"/>
    <p:sldId id="616" r:id="rId118"/>
    <p:sldId id="613" r:id="rId119"/>
    <p:sldId id="412" r:id="rId120"/>
    <p:sldId id="532" r:id="rId121"/>
    <p:sldId id="630" r:id="rId122"/>
    <p:sldId id="635" r:id="rId123"/>
    <p:sldId id="563" r:id="rId124"/>
    <p:sldId id="564" r:id="rId125"/>
    <p:sldId id="413" r:id="rId126"/>
    <p:sldId id="565" r:id="rId127"/>
    <p:sldId id="414" r:id="rId128"/>
    <p:sldId id="415" r:id="rId129"/>
    <p:sldId id="416" r:id="rId130"/>
    <p:sldId id="417" r:id="rId131"/>
    <p:sldId id="566" r:id="rId132"/>
    <p:sldId id="436" r:id="rId133"/>
    <p:sldId id="418" r:id="rId134"/>
    <p:sldId id="614" r:id="rId135"/>
    <p:sldId id="567" r:id="rId136"/>
    <p:sldId id="636" r:id="rId137"/>
    <p:sldId id="561" r:id="rId138"/>
    <p:sldId id="637" r:id="rId139"/>
    <p:sldId id="638" r:id="rId140"/>
    <p:sldId id="437" r:id="rId141"/>
    <p:sldId id="562" r:id="rId142"/>
    <p:sldId id="603" r:id="rId143"/>
    <p:sldId id="627" r:id="rId144"/>
  </p:sldIdLst>
  <p:sldSz cx="9144000" cy="6858000" type="screen4x3"/>
  <p:notesSz cx="6797675" cy="9926638"/>
  <p:defaultTex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4">
          <p15:clr>
            <a:srgbClr val="A4A3A4"/>
          </p15:clr>
        </p15:guide>
        <p15:guide id="3" orient="horz" pos="935">
          <p15:clr>
            <a:srgbClr val="A4A3A4"/>
          </p15:clr>
        </p15:guide>
        <p15:guide id="4" orient="horz" pos="4191">
          <p15:clr>
            <a:srgbClr val="A4A3A4"/>
          </p15:clr>
        </p15:guide>
        <p15:guide id="5" orient="horz" pos="2387">
          <p15:clr>
            <a:srgbClr val="A4A3A4"/>
          </p15:clr>
        </p15:guide>
        <p15:guide id="6" orient="horz" pos="287">
          <p15:clr>
            <a:srgbClr val="A4A3A4"/>
          </p15:clr>
        </p15:guide>
        <p15:guide id="7" pos="2880">
          <p15:clr>
            <a:srgbClr val="A4A3A4"/>
          </p15:clr>
        </p15:guide>
        <p15:guide id="8" pos="5420">
          <p15:clr>
            <a:srgbClr val="A4A3A4"/>
          </p15:clr>
        </p15:guide>
        <p15:guide id="9" pos="344">
          <p15:clr>
            <a:srgbClr val="A4A3A4"/>
          </p15:clr>
        </p15:guide>
        <p15:guide id="10" pos="201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a Bra DAVIDSDOTTIR" initials="SBD" lastIdx="1" clrIdx="0">
    <p:extLst/>
  </p:cmAuthor>
  <p:cmAuthor id="2" name="DAVIDSDOTTIR Saga Bra" initials="DB" lastIdx="12" clrIdx="1">
    <p:extLst/>
  </p:cmAuthor>
  <p:cmAuthor id="3" name="Tina" initials="T" lastIdx="24" clrIdx="2">
    <p:extLst/>
  </p:cmAuthor>
  <p:cmAuthor id="4" name="LUNDH Maud" initials="LM" lastIdx="9" clrIdx="3">
    <p:extLst/>
  </p:cmAuthor>
  <p:cmAuthor id="5" name="Maud LUNDH" initials="ML" lastIdx="11" clrIdx="4">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A6A6"/>
    <a:srgbClr val="2DAA64"/>
    <a:srgbClr val="FAAA0A"/>
    <a:srgbClr val="F07D00"/>
    <a:srgbClr val="000000"/>
    <a:srgbClr val="F2F2F2"/>
    <a:srgbClr val="4D0B39"/>
    <a:srgbClr val="D99782"/>
    <a:srgbClr val="88A72E"/>
    <a:srgbClr val="4D6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27107B-0C28-4714-A5D6-AAA19FB1A100}" v="85" dt="2018-04-15T18:58:33.78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3884"/>
        <p:guide orient="horz" pos="935"/>
        <p:guide orient="horz" pos="4191"/>
        <p:guide orient="horz" pos="2387"/>
        <p:guide orient="horz" pos="287"/>
        <p:guide pos="2880"/>
        <p:guide pos="5420"/>
        <p:guide pos="344"/>
        <p:guide pos="2018"/>
      </p:guideLst>
    </p:cSldViewPr>
  </p:slide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viewProps" Target="viewProps.xml"/><Relationship Id="rId5" Type="http://schemas.openxmlformats.org/officeDocument/2006/relationships/slideMaster" Target="slideMasters/slideMaster1.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134" Type="http://schemas.openxmlformats.org/officeDocument/2006/relationships/slide" Target="slides/slide129.xml"/><Relationship Id="rId139" Type="http://schemas.openxmlformats.org/officeDocument/2006/relationships/slide" Target="slides/slide134.xml"/><Relationship Id="rId80" Type="http://schemas.openxmlformats.org/officeDocument/2006/relationships/slide" Target="slides/slide75.xml"/><Relationship Id="rId85" Type="http://schemas.openxmlformats.org/officeDocument/2006/relationships/slide" Target="slides/slide80.xml"/><Relationship Id="rId150" Type="http://schemas.openxmlformats.org/officeDocument/2006/relationships/theme" Target="theme/theme1.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tableStyles" Target="tableStyles.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handoutMaster" Target="handoutMasters/handout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61" Type="http://schemas.openxmlformats.org/officeDocument/2006/relationships/slide" Target="slides/slide56.xml"/><Relationship Id="rId82" Type="http://schemas.openxmlformats.org/officeDocument/2006/relationships/slide" Target="slides/slide77.xml"/><Relationship Id="rId152"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microsoft.com/office/2015/10/relationships/revisionInfo" Target="revisionInfo.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presProps" Target="presProp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SDOTTIR Saga Bra" userId="S::saga.davidsdottir@soprasteria.com::6eab0e17-c2a4-49ed-ba77-2beb2d326ca4" providerId="AD" clId="Web-{76CF0E6F-DDD9-4289-8FCC-B3A94E740800}"/>
    <pc:docChg chg="addSld modSld sldOrd">
      <pc:chgData name="DAVIDSDOTTIR Saga Bra" userId="S::saga.davidsdottir@soprasteria.com::6eab0e17-c2a4-49ed-ba77-2beb2d326ca4" providerId="AD" clId="Web-{76CF0E6F-DDD9-4289-8FCC-B3A94E740800}" dt="2018-04-09T06:51:08.710" v="18"/>
      <pc:docMkLst>
        <pc:docMk/>
      </pc:docMkLst>
      <pc:sldChg chg="mod modShow">
        <pc:chgData name="DAVIDSDOTTIR Saga Bra" userId="S::saga.davidsdottir@soprasteria.com::6eab0e17-c2a4-49ed-ba77-2beb2d326ca4" providerId="AD" clId="Web-{76CF0E6F-DDD9-4289-8FCC-B3A94E740800}" dt="2018-04-09T06:47:15.248" v="7"/>
        <pc:sldMkLst>
          <pc:docMk/>
          <pc:sldMk cId="4180888726" sldId="465"/>
        </pc:sldMkLst>
      </pc:sldChg>
      <pc:sldChg chg="mod modShow">
        <pc:chgData name="DAVIDSDOTTIR Saga Bra" userId="S::saga.davidsdottir@soprasteria.com::6eab0e17-c2a4-49ed-ba77-2beb2d326ca4" providerId="AD" clId="Web-{76CF0E6F-DDD9-4289-8FCC-B3A94E740800}" dt="2018-04-09T06:47:17.904" v="8"/>
        <pc:sldMkLst>
          <pc:docMk/>
          <pc:sldMk cId="689750691" sldId="466"/>
        </pc:sldMkLst>
      </pc:sldChg>
      <pc:sldChg chg="mod modShow">
        <pc:chgData name="DAVIDSDOTTIR Saga Bra" userId="S::saga.davidsdottir@soprasteria.com::6eab0e17-c2a4-49ed-ba77-2beb2d326ca4" providerId="AD" clId="Web-{76CF0E6F-DDD9-4289-8FCC-B3A94E740800}" dt="2018-04-09T06:45:34.306" v="4"/>
        <pc:sldMkLst>
          <pc:docMk/>
          <pc:sldMk cId="2741820734" sldId="525"/>
        </pc:sldMkLst>
      </pc:sldChg>
      <pc:sldChg chg="mod modShow">
        <pc:chgData name="DAVIDSDOTTIR Saga Bra" userId="S::saga.davidsdottir@soprasteria.com::6eab0e17-c2a4-49ed-ba77-2beb2d326ca4" providerId="AD" clId="Web-{76CF0E6F-DDD9-4289-8FCC-B3A94E740800}" dt="2018-04-09T06:46:11.558" v="5"/>
        <pc:sldMkLst>
          <pc:docMk/>
          <pc:sldMk cId="3797817047" sldId="530"/>
        </pc:sldMkLst>
      </pc:sldChg>
      <pc:sldChg chg="mod modShow">
        <pc:chgData name="DAVIDSDOTTIR Saga Bra" userId="S::saga.davidsdottir@soprasteria.com::6eab0e17-c2a4-49ed-ba77-2beb2d326ca4" providerId="AD" clId="Web-{76CF0E6F-DDD9-4289-8FCC-B3A94E740800}" dt="2018-04-09T06:46:46.840" v="6"/>
        <pc:sldMkLst>
          <pc:docMk/>
          <pc:sldMk cId="3548251928" sldId="570"/>
        </pc:sldMkLst>
      </pc:sldChg>
      <pc:sldChg chg="mod modShow">
        <pc:chgData name="DAVIDSDOTTIR Saga Bra" userId="S::saga.davidsdottir@soprasteria.com::6eab0e17-c2a4-49ed-ba77-2beb2d326ca4" providerId="AD" clId="Web-{76CF0E6F-DDD9-4289-8FCC-B3A94E740800}" dt="2018-04-09T06:47:35.295" v="9"/>
        <pc:sldMkLst>
          <pc:docMk/>
          <pc:sldMk cId="2813238940" sldId="571"/>
        </pc:sldMkLst>
      </pc:sldChg>
      <pc:sldChg chg="mod modShow">
        <pc:chgData name="DAVIDSDOTTIR Saga Bra" userId="S::saga.davidsdottir@soprasteria.com::6eab0e17-c2a4-49ed-ba77-2beb2d326ca4" providerId="AD" clId="Web-{76CF0E6F-DDD9-4289-8FCC-B3A94E740800}" dt="2018-04-09T06:47:49.718" v="10"/>
        <pc:sldMkLst>
          <pc:docMk/>
          <pc:sldMk cId="2821180567" sldId="573"/>
        </pc:sldMkLst>
      </pc:sldChg>
      <pc:sldChg chg="mod modShow">
        <pc:chgData name="DAVIDSDOTTIR Saga Bra" userId="S::saga.davidsdottir@soprasteria.com::6eab0e17-c2a4-49ed-ba77-2beb2d326ca4" providerId="AD" clId="Web-{76CF0E6F-DDD9-4289-8FCC-B3A94E740800}" dt="2018-04-09T06:48:19.031" v="11"/>
        <pc:sldMkLst>
          <pc:docMk/>
          <pc:sldMk cId="2480791845" sldId="574"/>
        </pc:sldMkLst>
      </pc:sldChg>
      <pc:sldChg chg="mod modShow">
        <pc:chgData name="DAVIDSDOTTIR Saga Bra" userId="S::saga.davidsdottir@soprasteria.com::6eab0e17-c2a4-49ed-ba77-2beb2d326ca4" providerId="AD" clId="Web-{76CF0E6F-DDD9-4289-8FCC-B3A94E740800}" dt="2018-04-09T06:48:32.704" v="12"/>
        <pc:sldMkLst>
          <pc:docMk/>
          <pc:sldMk cId="3204389436" sldId="575"/>
        </pc:sldMkLst>
      </pc:sldChg>
      <pc:sldChg chg="mod modShow">
        <pc:chgData name="DAVIDSDOTTIR Saga Bra" userId="S::saga.davidsdottir@soprasteria.com::6eab0e17-c2a4-49ed-ba77-2beb2d326ca4" providerId="AD" clId="Web-{76CF0E6F-DDD9-4289-8FCC-B3A94E740800}" dt="2018-04-09T06:48:49.814" v="13"/>
        <pc:sldMkLst>
          <pc:docMk/>
          <pc:sldMk cId="3664952023" sldId="576"/>
        </pc:sldMkLst>
      </pc:sldChg>
      <pc:sldChg chg="mod modShow">
        <pc:chgData name="DAVIDSDOTTIR Saga Bra" userId="S::saga.davidsdottir@soprasteria.com::6eab0e17-c2a4-49ed-ba77-2beb2d326ca4" providerId="AD" clId="Web-{76CF0E6F-DDD9-4289-8FCC-B3A94E740800}" dt="2018-04-09T06:48:59.142" v="14"/>
        <pc:sldMkLst>
          <pc:docMk/>
          <pc:sldMk cId="2389428549" sldId="578"/>
        </pc:sldMkLst>
      </pc:sldChg>
      <pc:sldChg chg="mod modShow">
        <pc:chgData name="DAVIDSDOTTIR Saga Bra" userId="S::saga.davidsdottir@soprasteria.com::6eab0e17-c2a4-49ed-ba77-2beb2d326ca4" providerId="AD" clId="Web-{76CF0E6F-DDD9-4289-8FCC-B3A94E740800}" dt="2018-04-09T06:49:05.752" v="15"/>
        <pc:sldMkLst>
          <pc:docMk/>
          <pc:sldMk cId="3229414018" sldId="579"/>
        </pc:sldMkLst>
      </pc:sldChg>
      <pc:sldChg chg="mod modShow">
        <pc:chgData name="DAVIDSDOTTIR Saga Bra" userId="S::saga.davidsdottir@soprasteria.com::6eab0e17-c2a4-49ed-ba77-2beb2d326ca4" providerId="AD" clId="Web-{76CF0E6F-DDD9-4289-8FCC-B3A94E740800}" dt="2018-04-09T06:49:08.283" v="16"/>
        <pc:sldMkLst>
          <pc:docMk/>
          <pc:sldMk cId="2178580477" sldId="580"/>
        </pc:sldMkLst>
      </pc:sldChg>
      <pc:sldChg chg="mod modShow">
        <pc:chgData name="DAVIDSDOTTIR Saga Bra" userId="S::saga.davidsdottir@soprasteria.com::6eab0e17-c2a4-49ed-ba77-2beb2d326ca4" providerId="AD" clId="Web-{76CF0E6F-DDD9-4289-8FCC-B3A94E740800}" dt="2018-04-09T06:49:11.252" v="17"/>
        <pc:sldMkLst>
          <pc:docMk/>
          <pc:sldMk cId="2899280754" sldId="581"/>
        </pc:sldMkLst>
      </pc:sldChg>
      <pc:sldChg chg="mod modShow">
        <pc:chgData name="DAVIDSDOTTIR Saga Bra" userId="S::saga.davidsdottir@soprasteria.com::6eab0e17-c2a4-49ed-ba77-2beb2d326ca4" providerId="AD" clId="Web-{76CF0E6F-DDD9-4289-8FCC-B3A94E740800}" dt="2018-04-09T06:51:08.710" v="18"/>
        <pc:sldMkLst>
          <pc:docMk/>
          <pc:sldMk cId="3451647307" sldId="614"/>
        </pc:sldMkLst>
      </pc:sldChg>
      <pc:sldChg chg="add ord replId">
        <pc:chgData name="DAVIDSDOTTIR Saga Bra" userId="S::saga.davidsdottir@soprasteria.com::6eab0e17-c2a4-49ed-ba77-2beb2d326ca4" providerId="AD" clId="Web-{76CF0E6F-DDD9-4289-8FCC-B3A94E740800}" dt="2018-04-09T06:43:22.440" v="3"/>
        <pc:sldMkLst>
          <pc:docMk/>
          <pc:sldMk cId="2624517571" sldId="628"/>
        </pc:sldMkLst>
      </pc:sldChg>
    </pc:docChg>
  </pc:docChgLst>
  <pc:docChgLst>
    <pc:chgData name="LUNDH Maud" userId="S::maud.lundh@soprasteria.com::c79edc34-a289-4a69-b300-2ca9205d09a2" providerId="AD" clId="Web-{05DFA100-0048-483D-94B1-8F396F1C9C42}"/>
    <pc:docChg chg="addSld modSld">
      <pc:chgData name="LUNDH Maud" userId="S::maud.lundh@soprasteria.com::c79edc34-a289-4a69-b300-2ca9205d09a2" providerId="AD" clId="Web-{05DFA100-0048-483D-94B1-8F396F1C9C42}" dt="2018-04-12T08:25:51.542" v="53"/>
      <pc:docMkLst>
        <pc:docMk/>
      </pc:docMkLst>
      <pc:sldChg chg="modSp modNotes">
        <pc:chgData name="LUNDH Maud" userId="S::maud.lundh@soprasteria.com::c79edc34-a289-4a69-b300-2ca9205d09a2" providerId="AD" clId="Web-{05DFA100-0048-483D-94B1-8F396F1C9C42}" dt="2018-04-12T08:23:03.288" v="25"/>
        <pc:sldMkLst>
          <pc:docMk/>
          <pc:sldMk cId="3690084267" sldId="472"/>
        </pc:sldMkLst>
        <pc:spChg chg="mod">
          <ac:chgData name="LUNDH Maud" userId="S::maud.lundh@soprasteria.com::c79edc34-a289-4a69-b300-2ca9205d09a2" providerId="AD" clId="Web-{05DFA100-0048-483D-94B1-8F396F1C9C42}" dt="2018-04-12T08:21:18.441" v="5"/>
          <ac:spMkLst>
            <pc:docMk/>
            <pc:sldMk cId="3690084267" sldId="472"/>
            <ac:spMk id="2" creationId="{00000000-0000-0000-0000-000000000000}"/>
          </ac:spMkLst>
        </pc:spChg>
      </pc:sldChg>
      <pc:sldChg chg="modNotes">
        <pc:chgData name="LUNDH Maud" userId="S::maud.lundh@soprasteria.com::c79edc34-a289-4a69-b300-2ca9205d09a2" providerId="AD" clId="Web-{05DFA100-0048-483D-94B1-8F396F1C9C42}" dt="2018-04-12T08:22:47.506" v="19"/>
        <pc:sldMkLst>
          <pc:docMk/>
          <pc:sldMk cId="107102987" sldId="497"/>
        </pc:sldMkLst>
      </pc:sldChg>
    </pc:docChg>
  </pc:docChgLst>
  <pc:docChgLst>
    <pc:chgData name="DAVIDSDOTTIR Saga Bra" userId="S::saga.davidsdottir@soprasteria.com::6eab0e17-c2a4-49ed-ba77-2beb2d326ca4" providerId="AD" clId="Web-{480B9D02-B036-418B-8DD4-4C7A11D4F352}"/>
    <pc:docChg chg="modSld">
      <pc:chgData name="DAVIDSDOTTIR Saga Bra" userId="S::saga.davidsdottir@soprasteria.com::6eab0e17-c2a4-49ed-ba77-2beb2d326ca4" providerId="AD" clId="Web-{480B9D02-B036-418B-8DD4-4C7A11D4F352}" dt="2018-04-15T18:44:24.551" v="124"/>
      <pc:docMkLst>
        <pc:docMk/>
      </pc:docMkLst>
      <pc:sldChg chg="modSp">
        <pc:chgData name="DAVIDSDOTTIR Saga Bra" userId="S::saga.davidsdottir@soprasteria.com::6eab0e17-c2a4-49ed-ba77-2beb2d326ca4" providerId="AD" clId="Web-{480B9D02-B036-418B-8DD4-4C7A11D4F352}" dt="2018-04-15T18:41:14.167" v="119"/>
        <pc:sldMkLst>
          <pc:docMk/>
          <pc:sldMk cId="1738477099" sldId="536"/>
        </pc:sldMkLst>
        <pc:spChg chg="mod">
          <ac:chgData name="DAVIDSDOTTIR Saga Bra" userId="S::saga.davidsdottir@soprasteria.com::6eab0e17-c2a4-49ed-ba77-2beb2d326ca4" providerId="AD" clId="Web-{480B9D02-B036-418B-8DD4-4C7A11D4F352}" dt="2018-04-15T18:40:58.307" v="116"/>
          <ac:spMkLst>
            <pc:docMk/>
            <pc:sldMk cId="1738477099" sldId="536"/>
            <ac:spMk id="2" creationId="{00000000-0000-0000-0000-000000000000}"/>
          </ac:spMkLst>
        </pc:spChg>
        <pc:spChg chg="mod">
          <ac:chgData name="DAVIDSDOTTIR Saga Bra" userId="S::saga.davidsdottir@soprasteria.com::6eab0e17-c2a4-49ed-ba77-2beb2d326ca4" providerId="AD" clId="Web-{480B9D02-B036-418B-8DD4-4C7A11D4F352}" dt="2018-04-15T18:41:14.167" v="119"/>
          <ac:spMkLst>
            <pc:docMk/>
            <pc:sldMk cId="1738477099" sldId="536"/>
            <ac:spMk id="3" creationId="{00000000-0000-0000-0000-000000000000}"/>
          </ac:spMkLst>
        </pc:spChg>
      </pc:sldChg>
      <pc:sldChg chg="addAnim modAnim">
        <pc:chgData name="DAVIDSDOTTIR Saga Bra" userId="S::saga.davidsdottir@soprasteria.com::6eab0e17-c2a4-49ed-ba77-2beb2d326ca4" providerId="AD" clId="Web-{480B9D02-B036-418B-8DD4-4C7A11D4F352}" dt="2018-04-15T18:44:14.692" v="123"/>
        <pc:sldMkLst>
          <pc:docMk/>
          <pc:sldMk cId="1110651377" sldId="591"/>
        </pc:sldMkLst>
      </pc:sldChg>
    </pc:docChg>
  </pc:docChgLst>
  <pc:docChgLst>
    <pc:chgData name="SYVERSEN Tina" userId="S::tina.syversen@soprasteria.com::5d8ecf4a-1947-42cf-900a-e69ef5831ffd" providerId="AD" clId="Web-{79F57A02-753D-4055-AF71-72C6FB922DC0}"/>
    <pc:docChg chg="addSld modSld">
      <pc:chgData name="SYVERSEN Tina" userId="S::tina.syversen@soprasteria.com::5d8ecf4a-1947-42cf-900a-e69ef5831ffd" providerId="AD" clId="Web-{79F57A02-753D-4055-AF71-72C6FB922DC0}" dt="2018-04-15T11:53:41.604" v="458"/>
      <pc:docMkLst>
        <pc:docMk/>
      </pc:docMkLst>
      <pc:sldChg chg="addSp modSp">
        <pc:chgData name="SYVERSEN Tina" userId="S::tina.syversen@soprasteria.com::5d8ecf4a-1947-42cf-900a-e69ef5831ffd" providerId="AD" clId="Web-{79F57A02-753D-4055-AF71-72C6FB922DC0}" dt="2018-04-15T11:06:26.477" v="79"/>
        <pc:sldMkLst>
          <pc:docMk/>
          <pc:sldMk cId="4157003050" sldId="413"/>
        </pc:sldMkLst>
        <pc:spChg chg="mod">
          <ac:chgData name="SYVERSEN Tina" userId="S::tina.syversen@soprasteria.com::5d8ecf4a-1947-42cf-900a-e69ef5831ffd" providerId="AD" clId="Web-{79F57A02-753D-4055-AF71-72C6FB922DC0}" dt="2018-04-15T11:06:26.477" v="79"/>
          <ac:spMkLst>
            <pc:docMk/>
            <pc:sldMk cId="4157003050" sldId="413"/>
            <ac:spMk id="2" creationId="{00000000-0000-0000-0000-000000000000}"/>
          </ac:spMkLst>
        </pc:spChg>
        <pc:picChg chg="add mod">
          <ac:chgData name="SYVERSEN Tina" userId="S::tina.syversen@soprasteria.com::5d8ecf4a-1947-42cf-900a-e69ef5831ffd" providerId="AD" clId="Web-{79F57A02-753D-4055-AF71-72C6FB922DC0}" dt="2018-04-15T11:06:13.039" v="68"/>
          <ac:picMkLst>
            <pc:docMk/>
            <pc:sldMk cId="4157003050" sldId="413"/>
            <ac:picMk id="5" creationId="{27956067-789C-492B-A899-2DDA368CF5FA}"/>
          </ac:picMkLst>
        </pc:picChg>
      </pc:sldChg>
      <pc:sldChg chg="addSp modSp">
        <pc:chgData name="SYVERSEN Tina" userId="S::tina.syversen@soprasteria.com::5d8ecf4a-1947-42cf-900a-e69ef5831ffd" providerId="AD" clId="Web-{79F57A02-753D-4055-AF71-72C6FB922DC0}" dt="2018-04-15T11:17:40.256" v="215"/>
        <pc:sldMkLst>
          <pc:docMk/>
          <pc:sldMk cId="4155555175" sldId="415"/>
        </pc:sldMkLst>
        <pc:picChg chg="add mod">
          <ac:chgData name="SYVERSEN Tina" userId="S::tina.syversen@soprasteria.com::5d8ecf4a-1947-42cf-900a-e69ef5831ffd" providerId="AD" clId="Web-{79F57A02-753D-4055-AF71-72C6FB922DC0}" dt="2018-04-15T11:17:40.256" v="215"/>
          <ac:picMkLst>
            <pc:docMk/>
            <pc:sldMk cId="4155555175" sldId="415"/>
            <ac:picMk id="5" creationId="{473FE3A4-4C71-40B2-9C41-56859C4F1A1F}"/>
          </ac:picMkLst>
        </pc:picChg>
      </pc:sldChg>
      <pc:sldChg chg="addSp modSp">
        <pc:chgData name="SYVERSEN Tina" userId="S::tina.syversen@soprasteria.com::5d8ecf4a-1947-42cf-900a-e69ef5831ffd" providerId="AD" clId="Web-{79F57A02-753D-4055-AF71-72C6FB922DC0}" dt="2018-04-15T11:29:25.792" v="385"/>
        <pc:sldMkLst>
          <pc:docMk/>
          <pc:sldMk cId="3810261091" sldId="416"/>
        </pc:sldMkLst>
        <pc:spChg chg="mod">
          <ac:chgData name="SYVERSEN Tina" userId="S::tina.syversen@soprasteria.com::5d8ecf4a-1947-42cf-900a-e69ef5831ffd" providerId="AD" clId="Web-{79F57A02-753D-4055-AF71-72C6FB922DC0}" dt="2018-04-15T11:24:53.432" v="381"/>
          <ac:spMkLst>
            <pc:docMk/>
            <pc:sldMk cId="3810261091" sldId="416"/>
            <ac:spMk id="2" creationId="{00000000-0000-0000-0000-000000000000}"/>
          </ac:spMkLst>
        </pc:spChg>
        <pc:picChg chg="add mod">
          <ac:chgData name="SYVERSEN Tina" userId="S::tina.syversen@soprasteria.com::5d8ecf4a-1947-42cf-900a-e69ef5831ffd" providerId="AD" clId="Web-{79F57A02-753D-4055-AF71-72C6FB922DC0}" dt="2018-04-15T11:29:25.792" v="385"/>
          <ac:picMkLst>
            <pc:docMk/>
            <pc:sldMk cId="3810261091" sldId="416"/>
            <ac:picMk id="5" creationId="{3D381740-2301-4D10-8311-FC6F5BB15756}"/>
          </ac:picMkLst>
        </pc:picChg>
      </pc:sldChg>
      <pc:sldChg chg="modSp">
        <pc:chgData name="SYVERSEN Tina" userId="S::tina.syversen@soprasteria.com::5d8ecf4a-1947-42cf-900a-e69ef5831ffd" providerId="AD" clId="Web-{79F57A02-753D-4055-AF71-72C6FB922DC0}" dt="2018-04-15T11:33:50.479" v="400"/>
        <pc:sldMkLst>
          <pc:docMk/>
          <pc:sldMk cId="2313894471" sldId="417"/>
        </pc:sldMkLst>
        <pc:spChg chg="mod">
          <ac:chgData name="SYVERSEN Tina" userId="S::tina.syversen@soprasteria.com::5d8ecf4a-1947-42cf-900a-e69ef5831ffd" providerId="AD" clId="Web-{79F57A02-753D-4055-AF71-72C6FB922DC0}" dt="2018-04-15T11:33:50.479" v="400"/>
          <ac:spMkLst>
            <pc:docMk/>
            <pc:sldMk cId="2313894471" sldId="417"/>
            <ac:spMk id="2" creationId="{00000000-0000-0000-0000-000000000000}"/>
          </ac:spMkLst>
        </pc:spChg>
      </pc:sldChg>
      <pc:sldChg chg="modSp">
        <pc:chgData name="SYVERSEN Tina" userId="S::tina.syversen@soprasteria.com::5d8ecf4a-1947-42cf-900a-e69ef5831ffd" providerId="AD" clId="Web-{79F57A02-753D-4055-AF71-72C6FB922DC0}" dt="2018-04-15T11:35:16.526" v="440"/>
        <pc:sldMkLst>
          <pc:docMk/>
          <pc:sldMk cId="3624840671" sldId="436"/>
        </pc:sldMkLst>
        <pc:spChg chg="mod">
          <ac:chgData name="SYVERSEN Tina" userId="S::tina.syversen@soprasteria.com::5d8ecf4a-1947-42cf-900a-e69ef5831ffd" providerId="AD" clId="Web-{79F57A02-753D-4055-AF71-72C6FB922DC0}" dt="2018-04-15T11:35:16.526" v="440"/>
          <ac:spMkLst>
            <pc:docMk/>
            <pc:sldMk cId="3624840671" sldId="436"/>
            <ac:spMk id="3" creationId="{00000000-0000-0000-0000-000000000000}"/>
          </ac:spMkLst>
        </pc:spChg>
      </pc:sldChg>
      <pc:sldChg chg="addSp delSp modSp">
        <pc:chgData name="SYVERSEN Tina" userId="S::tina.syversen@soprasteria.com::5d8ecf4a-1947-42cf-900a-e69ef5831ffd" providerId="AD" clId="Web-{79F57A02-753D-4055-AF71-72C6FB922DC0}" dt="2018-04-15T11:46:50.854" v="453"/>
        <pc:sldMkLst>
          <pc:docMk/>
          <pc:sldMk cId="1810187417" sldId="623"/>
        </pc:sldMkLst>
        <pc:grpChg chg="del mod">
          <ac:chgData name="SYVERSEN Tina" userId="S::tina.syversen@soprasteria.com::5d8ecf4a-1947-42cf-900a-e69ef5831ffd" providerId="AD" clId="Web-{79F57A02-753D-4055-AF71-72C6FB922DC0}" dt="2018-04-15T10:45:41.453" v="18"/>
          <ac:grpSpMkLst>
            <pc:docMk/>
            <pc:sldMk cId="1810187417" sldId="623"/>
            <ac:grpSpMk id="14" creationId="{00000000-0000-0000-0000-000000000000}"/>
          </ac:grpSpMkLst>
        </pc:grpChg>
        <pc:picChg chg="add mod">
          <ac:chgData name="SYVERSEN Tina" userId="S::tina.syversen@soprasteria.com::5d8ecf4a-1947-42cf-900a-e69ef5831ffd" providerId="AD" clId="Web-{79F57A02-753D-4055-AF71-72C6FB922DC0}" dt="2018-04-15T10:43:42.047" v="14"/>
          <ac:picMkLst>
            <pc:docMk/>
            <pc:sldMk cId="1810187417" sldId="623"/>
            <ac:picMk id="10" creationId="{C24AAEEB-350E-4521-BDDB-7E305322A97F}"/>
          </ac:picMkLst>
        </pc:picChg>
        <pc:picChg chg="del">
          <ac:chgData name="SYVERSEN Tina" userId="S::tina.syversen@soprasteria.com::5d8ecf4a-1947-42cf-900a-e69ef5831ffd" providerId="AD" clId="Web-{79F57A02-753D-4055-AF71-72C6FB922DC0}" dt="2018-04-15T10:43:28.437" v="12"/>
          <ac:picMkLst>
            <pc:docMk/>
            <pc:sldMk cId="1810187417" sldId="623"/>
            <ac:picMk id="11" creationId="{00000000-0000-0000-0000-000000000000}"/>
          </ac:picMkLst>
        </pc:picChg>
        <pc:picChg chg="add del mod">
          <ac:chgData name="SYVERSEN Tina" userId="S::tina.syversen@soprasteria.com::5d8ecf4a-1947-42cf-900a-e69ef5831ffd" providerId="AD" clId="Web-{79F57A02-753D-4055-AF71-72C6FB922DC0}" dt="2018-04-15T11:45:19.792" v="443"/>
          <ac:picMkLst>
            <pc:docMk/>
            <pc:sldMk cId="1810187417" sldId="623"/>
            <ac:picMk id="19" creationId="{7E09C63E-CE6A-46EF-B635-051747A61443}"/>
          </ac:picMkLst>
        </pc:picChg>
        <pc:picChg chg="add mod">
          <ac:chgData name="SYVERSEN Tina" userId="S::tina.syversen@soprasteria.com::5d8ecf4a-1947-42cf-900a-e69ef5831ffd" providerId="AD" clId="Web-{79F57A02-753D-4055-AF71-72C6FB922DC0}" dt="2018-04-15T11:46:50.854" v="453"/>
          <ac:picMkLst>
            <pc:docMk/>
            <pc:sldMk cId="1810187417" sldId="623"/>
            <ac:picMk id="21" creationId="{FB4E0429-A717-4D4F-A876-EB8E7B72A2A4}"/>
          </ac:picMkLst>
        </pc:picChg>
      </pc:sldChg>
      <pc:sldChg chg="addSp delSp modSp">
        <pc:chgData name="SYVERSEN Tina" userId="S::tina.syversen@soprasteria.com::5d8ecf4a-1947-42cf-900a-e69ef5831ffd" providerId="AD" clId="Web-{79F57A02-753D-4055-AF71-72C6FB922DC0}" dt="2018-04-15T11:45:46.432" v="449"/>
        <pc:sldMkLst>
          <pc:docMk/>
          <pc:sldMk cId="3796117334" sldId="624"/>
        </pc:sldMkLst>
        <pc:picChg chg="add mod">
          <ac:chgData name="SYVERSEN Tina" userId="S::tina.syversen@soprasteria.com::5d8ecf4a-1947-42cf-900a-e69ef5831ffd" providerId="AD" clId="Web-{79F57A02-753D-4055-AF71-72C6FB922DC0}" dt="2018-04-15T10:36:29.328" v="8"/>
          <ac:picMkLst>
            <pc:docMk/>
            <pc:sldMk cId="3796117334" sldId="624"/>
            <ac:picMk id="7" creationId="{04205056-3D9E-4EB1-BB85-A29682192783}"/>
          </ac:picMkLst>
        </pc:picChg>
        <pc:picChg chg="add del mod">
          <ac:chgData name="SYVERSEN Tina" userId="S::tina.syversen@soprasteria.com::5d8ecf4a-1947-42cf-900a-e69ef5831ffd" providerId="AD" clId="Web-{79F57A02-753D-4055-AF71-72C6FB922DC0}" dt="2018-04-15T11:45:15.698" v="442"/>
          <ac:picMkLst>
            <pc:docMk/>
            <pc:sldMk cId="3796117334" sldId="624"/>
            <ac:picMk id="10" creationId="{74DF8212-618B-482D-97B3-FF4DF571E88C}"/>
          </ac:picMkLst>
        </pc:picChg>
        <pc:picChg chg="del">
          <ac:chgData name="SYVERSEN Tina" userId="S::tina.syversen@soprasteria.com::5d8ecf4a-1947-42cf-900a-e69ef5831ffd" providerId="AD" clId="Web-{79F57A02-753D-4055-AF71-72C6FB922DC0}" dt="2018-04-15T10:32:23.640" v="3"/>
          <ac:picMkLst>
            <pc:docMk/>
            <pc:sldMk cId="3796117334" sldId="624"/>
            <ac:picMk id="13" creationId="{00000000-0000-0000-0000-000000000000}"/>
          </ac:picMkLst>
        </pc:picChg>
        <pc:picChg chg="del">
          <ac:chgData name="SYVERSEN Tina" userId="S::tina.syversen@soprasteria.com::5d8ecf4a-1947-42cf-900a-e69ef5831ffd" providerId="AD" clId="Web-{79F57A02-753D-4055-AF71-72C6FB922DC0}" dt="2018-04-15T10:29:54.906" v="0"/>
          <ac:picMkLst>
            <pc:docMk/>
            <pc:sldMk cId="3796117334" sldId="624"/>
            <ac:picMk id="14" creationId="{00000000-0000-0000-0000-000000000000}"/>
          </ac:picMkLst>
        </pc:picChg>
        <pc:picChg chg="del">
          <ac:chgData name="SYVERSEN Tina" userId="S::tina.syversen@soprasteria.com::5d8ecf4a-1947-42cf-900a-e69ef5831ffd" providerId="AD" clId="Web-{79F57A02-753D-4055-AF71-72C6FB922DC0}" dt="2018-04-15T10:40:56.656" v="9"/>
          <ac:picMkLst>
            <pc:docMk/>
            <pc:sldMk cId="3796117334" sldId="624"/>
            <ac:picMk id="15" creationId="{00000000-0000-0000-0000-000000000000}"/>
          </ac:picMkLst>
        </pc:picChg>
        <pc:picChg chg="add mod">
          <ac:chgData name="SYVERSEN Tina" userId="S::tina.syversen@soprasteria.com::5d8ecf4a-1947-42cf-900a-e69ef5831ffd" providerId="AD" clId="Web-{79F57A02-753D-4055-AF71-72C6FB922DC0}" dt="2018-04-15T10:41:13.562" v="11"/>
          <ac:picMkLst>
            <pc:docMk/>
            <pc:sldMk cId="3796117334" sldId="624"/>
            <ac:picMk id="16" creationId="{B5313651-AEF7-40C8-AE02-F64742DA56A7}"/>
          </ac:picMkLst>
        </pc:picChg>
        <pc:picChg chg="add mod">
          <ac:chgData name="SYVERSEN Tina" userId="S::tina.syversen@soprasteria.com::5d8ecf4a-1947-42cf-900a-e69ef5831ffd" providerId="AD" clId="Web-{79F57A02-753D-4055-AF71-72C6FB922DC0}" dt="2018-04-15T11:45:46.432" v="449"/>
          <ac:picMkLst>
            <pc:docMk/>
            <pc:sldMk cId="3796117334" sldId="624"/>
            <ac:picMk id="18" creationId="{07D6342A-4E97-4422-A6F9-08E0F95FD407}"/>
          </ac:picMkLst>
        </pc:picChg>
      </pc:sldChg>
      <pc:sldChg chg="modSp modNotes">
        <pc:chgData name="SYVERSEN Tina" userId="S::tina.syversen@soprasteria.com::5d8ecf4a-1947-42cf-900a-e69ef5831ffd" providerId="AD" clId="Web-{79F57A02-753D-4055-AF71-72C6FB922DC0}" dt="2018-04-15T11:07:54.297" v="85"/>
        <pc:sldMkLst>
          <pc:docMk/>
          <pc:sldMk cId="2740660623" sldId="630"/>
        </pc:sldMkLst>
        <pc:spChg chg="mod">
          <ac:chgData name="SYVERSEN Tina" userId="S::tina.syversen@soprasteria.com::5d8ecf4a-1947-42cf-900a-e69ef5831ffd" providerId="AD" clId="Web-{79F57A02-753D-4055-AF71-72C6FB922DC0}" dt="2018-04-15T11:07:54.297" v="85"/>
          <ac:spMkLst>
            <pc:docMk/>
            <pc:sldMk cId="2740660623" sldId="630"/>
            <ac:spMk id="3" creationId="{00000000-0000-0000-0000-000000000000}"/>
          </ac:spMkLst>
        </pc:spChg>
      </pc:sldChg>
      <pc:sldChg chg="modSp">
        <pc:chgData name="SYVERSEN Tina" userId="S::tina.syversen@soprasteria.com::5d8ecf4a-1947-42cf-900a-e69ef5831ffd" providerId="AD" clId="Web-{79F57A02-753D-4055-AF71-72C6FB922DC0}" dt="2018-04-15T11:53:41.604" v="457"/>
        <pc:sldMkLst>
          <pc:docMk/>
          <pc:sldMk cId="446472276" sldId="632"/>
        </pc:sldMkLst>
        <pc:spChg chg="mod">
          <ac:chgData name="SYVERSEN Tina" userId="S::tina.syversen@soprasteria.com::5d8ecf4a-1947-42cf-900a-e69ef5831ffd" providerId="AD" clId="Web-{79F57A02-753D-4055-AF71-72C6FB922DC0}" dt="2018-04-15T11:53:41.604" v="457"/>
          <ac:spMkLst>
            <pc:docMk/>
            <pc:sldMk cId="446472276" sldId="632"/>
            <ac:spMk id="12" creationId="{00000000-0000-0000-0000-000000000000}"/>
          </ac:spMkLst>
        </pc:spChg>
      </pc:sldChg>
      <pc:sldChg chg="addSp modSp new">
        <pc:chgData name="SYVERSEN Tina" userId="S::tina.syversen@soprasteria.com::5d8ecf4a-1947-42cf-900a-e69ef5831ffd" providerId="AD" clId="Web-{79F57A02-753D-4055-AF71-72C6FB922DC0}" dt="2018-04-15T11:14:34.550" v="212"/>
        <pc:sldMkLst>
          <pc:docMk/>
          <pc:sldMk cId="3928651118" sldId="635"/>
        </pc:sldMkLst>
        <pc:spChg chg="mod">
          <ac:chgData name="SYVERSEN Tina" userId="S::tina.syversen@soprasteria.com::5d8ecf4a-1947-42cf-900a-e69ef5831ffd" providerId="AD" clId="Web-{79F57A02-753D-4055-AF71-72C6FB922DC0}" dt="2018-04-15T11:08:29.191" v="90"/>
          <ac:spMkLst>
            <pc:docMk/>
            <pc:sldMk cId="3928651118" sldId="635"/>
            <ac:spMk id="2" creationId="{15E22AA9-E802-40D4-863C-A970E9AEB07C}"/>
          </ac:spMkLst>
        </pc:spChg>
        <pc:spChg chg="mod">
          <ac:chgData name="SYVERSEN Tina" userId="S::tina.syversen@soprasteria.com::5d8ecf4a-1947-42cf-900a-e69ef5831ffd" providerId="AD" clId="Web-{79F57A02-753D-4055-AF71-72C6FB922DC0}" dt="2018-04-15T11:13:52.612" v="204"/>
          <ac:spMkLst>
            <pc:docMk/>
            <pc:sldMk cId="3928651118" sldId="635"/>
            <ac:spMk id="3" creationId="{59E22AFD-8872-42BF-9054-8E319778C250}"/>
          </ac:spMkLst>
        </pc:spChg>
        <pc:picChg chg="add mod">
          <ac:chgData name="SYVERSEN Tina" userId="S::tina.syversen@soprasteria.com::5d8ecf4a-1947-42cf-900a-e69ef5831ffd" providerId="AD" clId="Web-{79F57A02-753D-4055-AF71-72C6FB922DC0}" dt="2018-04-15T11:14:34.550" v="212"/>
          <ac:picMkLst>
            <pc:docMk/>
            <pc:sldMk cId="3928651118" sldId="635"/>
            <ac:picMk id="6" creationId="{4DC322CF-1C22-4FD8-AC99-4C2E17BFDF8F}"/>
          </ac:picMkLst>
        </pc:picChg>
      </pc:sldChg>
    </pc:docChg>
  </pc:docChgLst>
  <pc:docChgLst>
    <pc:chgData name="DAVIDSDOTTIR Saga Bra" userId="S::saga.davidsdottir@soprasteria.com::6eab0e17-c2a4-49ed-ba77-2beb2d326ca4" providerId="AD" clId="Web-{3385FBB0-FD70-44AE-913D-968D9BC6446C}"/>
    <pc:docChg chg="addSld modSld sldOrd">
      <pc:chgData name="DAVIDSDOTTIR Saga Bra" userId="S::saga.davidsdottir@soprasteria.com::6eab0e17-c2a4-49ed-ba77-2beb2d326ca4" providerId="AD" clId="Web-{3385FBB0-FD70-44AE-913D-968D9BC6446C}" dt="2018-04-11T18:06:11.241" v="78"/>
      <pc:docMkLst>
        <pc:docMk/>
      </pc:docMkLst>
      <pc:sldChg chg="mod modShow">
        <pc:chgData name="DAVIDSDOTTIR Saga Bra" userId="S::saga.davidsdottir@soprasteria.com::6eab0e17-c2a4-49ed-ba77-2beb2d326ca4" providerId="AD" clId="Web-{3385FBB0-FD70-44AE-913D-968D9BC6446C}" dt="2018-04-11T17:05:01.706" v="4"/>
        <pc:sldMkLst>
          <pc:docMk/>
          <pc:sldMk cId="3492679334" sldId="396"/>
        </pc:sldMkLst>
      </pc:sldChg>
      <pc:sldChg chg="mod modShow">
        <pc:chgData name="DAVIDSDOTTIR Saga Bra" userId="S::saga.davidsdottir@soprasteria.com::6eab0e17-c2a4-49ed-ba77-2beb2d326ca4" providerId="AD" clId="Web-{3385FBB0-FD70-44AE-913D-968D9BC6446C}" dt="2018-04-11T18:02:07.421" v="75"/>
        <pc:sldMkLst>
          <pc:docMk/>
          <pc:sldMk cId="1759664863" sldId="411"/>
        </pc:sldMkLst>
      </pc:sldChg>
      <pc:sldChg chg="modSp">
        <pc:chgData name="DAVIDSDOTTIR Saga Bra" userId="S::saga.davidsdottir@soprasteria.com::6eab0e17-c2a4-49ed-ba77-2beb2d326ca4" providerId="AD" clId="Web-{3385FBB0-FD70-44AE-913D-968D9BC6446C}" dt="2018-04-11T17:27:14.888" v="37"/>
        <pc:sldMkLst>
          <pc:docMk/>
          <pc:sldMk cId="2482202763" sldId="426"/>
        </pc:sldMkLst>
        <pc:spChg chg="mod">
          <ac:chgData name="DAVIDSDOTTIR Saga Bra" userId="S::saga.davidsdottir@soprasteria.com::6eab0e17-c2a4-49ed-ba77-2beb2d326ca4" providerId="AD" clId="Web-{3385FBB0-FD70-44AE-913D-968D9BC6446C}" dt="2018-04-11T17:27:14.888" v="37"/>
          <ac:spMkLst>
            <pc:docMk/>
            <pc:sldMk cId="2482202763" sldId="426"/>
            <ac:spMk id="2" creationId="{00000000-0000-0000-0000-000000000000}"/>
          </ac:spMkLst>
        </pc:spChg>
      </pc:sldChg>
      <pc:sldChg chg="modSp">
        <pc:chgData name="DAVIDSDOTTIR Saga Bra" userId="S::saga.davidsdottir@soprasteria.com::6eab0e17-c2a4-49ed-ba77-2beb2d326ca4" providerId="AD" clId="Web-{3385FBB0-FD70-44AE-913D-968D9BC6446C}" dt="2018-04-11T17:41:42.928" v="70"/>
        <pc:sldMkLst>
          <pc:docMk/>
          <pc:sldMk cId="1407573673" sldId="430"/>
        </pc:sldMkLst>
        <pc:spChg chg="mod">
          <ac:chgData name="DAVIDSDOTTIR Saga Bra" userId="S::saga.davidsdottir@soprasteria.com::6eab0e17-c2a4-49ed-ba77-2beb2d326ca4" providerId="AD" clId="Web-{3385FBB0-FD70-44AE-913D-968D9BC6446C}" dt="2018-04-11T17:41:42.928" v="70"/>
          <ac:spMkLst>
            <pc:docMk/>
            <pc:sldMk cId="1407573673" sldId="430"/>
            <ac:spMk id="2" creationId="{00000000-0000-0000-0000-000000000000}"/>
          </ac:spMkLst>
        </pc:spChg>
      </pc:sldChg>
      <pc:sldChg chg="mod modShow">
        <pc:chgData name="DAVIDSDOTTIR Saga Bra" userId="S::saga.davidsdottir@soprasteria.com::6eab0e17-c2a4-49ed-ba77-2beb2d326ca4" providerId="AD" clId="Web-{3385FBB0-FD70-44AE-913D-968D9BC6446C}" dt="2018-04-11T17:26:03.980" v="26"/>
        <pc:sldMkLst>
          <pc:docMk/>
          <pc:sldMk cId="1859019375" sldId="435"/>
        </pc:sldMkLst>
      </pc:sldChg>
      <pc:sldChg chg="mod modShow">
        <pc:chgData name="DAVIDSDOTTIR Saga Bra" userId="S::saga.davidsdottir@soprasteria.com::6eab0e17-c2a4-49ed-ba77-2beb2d326ca4" providerId="AD" clId="Web-{3385FBB0-FD70-44AE-913D-968D9BC6446C}" dt="2018-04-11T17:06:41.224" v="5"/>
        <pc:sldMkLst>
          <pc:docMk/>
          <pc:sldMk cId="156919659" sldId="493"/>
        </pc:sldMkLst>
      </pc:sldChg>
      <pc:sldChg chg="mod modShow">
        <pc:chgData name="DAVIDSDOTTIR Saga Bra" userId="S::saga.davidsdottir@soprasteria.com::6eab0e17-c2a4-49ed-ba77-2beb2d326ca4" providerId="AD" clId="Web-{3385FBB0-FD70-44AE-913D-968D9BC6446C}" dt="2018-04-11T17:59:59.823" v="74"/>
        <pc:sldMkLst>
          <pc:docMk/>
          <pc:sldMk cId="3797817047" sldId="530"/>
        </pc:sldMkLst>
      </pc:sldChg>
      <pc:sldChg chg="mod modShow">
        <pc:chgData name="DAVIDSDOTTIR Saga Bra" userId="S::saga.davidsdottir@soprasteria.com::6eab0e17-c2a4-49ed-ba77-2beb2d326ca4" providerId="AD" clId="Web-{3385FBB0-FD70-44AE-913D-968D9BC6446C}" dt="2018-04-11T17:26:10.715" v="27"/>
        <pc:sldMkLst>
          <pc:docMk/>
          <pc:sldMk cId="134109677" sldId="535"/>
        </pc:sldMkLst>
      </pc:sldChg>
      <pc:sldChg chg="mod modShow">
        <pc:chgData name="DAVIDSDOTTIR Saga Bra" userId="S::saga.davidsdottir@soprasteria.com::6eab0e17-c2a4-49ed-ba77-2beb2d326ca4" providerId="AD" clId="Web-{3385FBB0-FD70-44AE-913D-968D9BC6446C}" dt="2018-04-11T17:26:59.763" v="28"/>
        <pc:sldMkLst>
          <pc:docMk/>
          <pc:sldMk cId="3526303853" sldId="537"/>
        </pc:sldMkLst>
      </pc:sldChg>
      <pc:sldChg chg="mod modShow">
        <pc:chgData name="DAVIDSDOTTIR Saga Bra" userId="S::saga.davidsdottir@soprasteria.com::6eab0e17-c2a4-49ed-ba77-2beb2d326ca4" providerId="AD" clId="Web-{3385FBB0-FD70-44AE-913D-968D9BC6446C}" dt="2018-04-11T17:04:39.862" v="2"/>
        <pc:sldMkLst>
          <pc:docMk/>
          <pc:sldMk cId="3430767798" sldId="538"/>
        </pc:sldMkLst>
      </pc:sldChg>
      <pc:sldChg chg="mod modShow">
        <pc:chgData name="DAVIDSDOTTIR Saga Bra" userId="S::saga.davidsdottir@soprasteria.com::6eab0e17-c2a4-49ed-ba77-2beb2d326ca4" providerId="AD" clId="Web-{3385FBB0-FD70-44AE-913D-968D9BC6446C}" dt="2018-04-11T17:36:20.750" v="39"/>
        <pc:sldMkLst>
          <pc:docMk/>
          <pc:sldMk cId="629863426" sldId="558"/>
        </pc:sldMkLst>
      </pc:sldChg>
      <pc:sldChg chg="mod modShow">
        <pc:chgData name="DAVIDSDOTTIR Saga Bra" userId="S::saga.davidsdottir@soprasteria.com::6eab0e17-c2a4-49ed-ba77-2beb2d326ca4" providerId="AD" clId="Web-{3385FBB0-FD70-44AE-913D-968D9BC6446C}" dt="2018-04-11T17:17:08.236" v="7"/>
        <pc:sldMkLst>
          <pc:docMk/>
          <pc:sldMk cId="2601817347" sldId="587"/>
        </pc:sldMkLst>
      </pc:sldChg>
      <pc:sldChg chg="mod modShow">
        <pc:chgData name="DAVIDSDOTTIR Saga Bra" userId="S::saga.davidsdottir@soprasteria.com::6eab0e17-c2a4-49ed-ba77-2beb2d326ca4" providerId="AD" clId="Web-{3385FBB0-FD70-44AE-913D-968D9BC6446C}" dt="2018-04-11T17:20:02.755" v="25"/>
        <pc:sldMkLst>
          <pc:docMk/>
          <pc:sldMk cId="1519610463" sldId="588"/>
        </pc:sldMkLst>
      </pc:sldChg>
      <pc:sldChg chg="modSp mod modShow">
        <pc:chgData name="DAVIDSDOTTIR Saga Bra" userId="S::saga.davidsdottir@soprasteria.com::6eab0e17-c2a4-49ed-ba77-2beb2d326ca4" providerId="AD" clId="Web-{3385FBB0-FD70-44AE-913D-968D9BC6446C}" dt="2018-04-11T17:19:51.426" v="23"/>
        <pc:sldMkLst>
          <pc:docMk/>
          <pc:sldMk cId="1110651377" sldId="591"/>
        </pc:sldMkLst>
        <pc:spChg chg="mod">
          <ac:chgData name="DAVIDSDOTTIR Saga Bra" userId="S::saga.davidsdottir@soprasteria.com::6eab0e17-c2a4-49ed-ba77-2beb2d326ca4" providerId="AD" clId="Web-{3385FBB0-FD70-44AE-913D-968D9BC6446C}" dt="2018-04-11T17:19:51.426" v="23"/>
          <ac:spMkLst>
            <pc:docMk/>
            <pc:sldMk cId="1110651377" sldId="591"/>
            <ac:spMk id="3" creationId="{00000000-0000-0000-0000-000000000000}"/>
          </ac:spMkLst>
        </pc:spChg>
      </pc:sldChg>
      <pc:sldChg chg="add">
        <pc:chgData name="DAVIDSDOTTIR Saga Bra" userId="S::saga.davidsdottir@soprasteria.com::6eab0e17-c2a4-49ed-ba77-2beb2d326ca4" providerId="AD" clId="Web-{3385FBB0-FD70-44AE-913D-968D9BC6446C}" dt="2018-04-11T17:44:55.150" v="73"/>
        <pc:sldMkLst>
          <pc:docMk/>
          <pc:sldMk cId="125541663" sldId="629"/>
        </pc:sldMkLst>
      </pc:sldChg>
      <pc:sldChg chg="add mod ord modShow">
        <pc:chgData name="DAVIDSDOTTIR Saga Bra" userId="S::saga.davidsdottir@soprasteria.com::6eab0e17-c2a4-49ed-ba77-2beb2d326ca4" providerId="AD" clId="Web-{3385FBB0-FD70-44AE-913D-968D9BC6446C}" dt="2018-04-11T18:06:11.241" v="78"/>
        <pc:sldMkLst>
          <pc:docMk/>
          <pc:sldMk cId="2740660623" sldId="630"/>
        </pc:sldMkLst>
      </pc:sldChg>
    </pc:docChg>
  </pc:docChgLst>
  <pc:docChgLst>
    <pc:chgData name="LUNDH Maud" userId="S::maud.lundh@soprasteria.com::c79edc34-a289-4a69-b300-2ca9205d09a2" providerId="AD" clId="Web-{F178ECA0-0655-46D8-BD32-E7F1971BD6A7}"/>
    <pc:docChg chg="modSld">
      <pc:chgData name="LUNDH Maud" userId="S::maud.lundh@soprasteria.com::c79edc34-a289-4a69-b300-2ca9205d09a2" providerId="AD" clId="Web-{F178ECA0-0655-46D8-BD32-E7F1971BD6A7}" dt="2018-04-12T08:45:57.288" v="82"/>
      <pc:docMkLst>
        <pc:docMk/>
      </pc:docMkLst>
      <pc:sldChg chg="modSp">
        <pc:chgData name="LUNDH Maud" userId="S::maud.lundh@soprasteria.com::c79edc34-a289-4a69-b300-2ca9205d09a2" providerId="AD" clId="Web-{F178ECA0-0655-46D8-BD32-E7F1971BD6A7}" dt="2018-04-12T08:45:57.288" v="82"/>
        <pc:sldMkLst>
          <pc:docMk/>
          <pc:sldMk cId="2759402179" sldId="542"/>
        </pc:sldMkLst>
        <pc:spChg chg="mod">
          <ac:chgData name="LUNDH Maud" userId="S::maud.lundh@soprasteria.com::c79edc34-a289-4a69-b300-2ca9205d09a2" providerId="AD" clId="Web-{F178ECA0-0655-46D8-BD32-E7F1971BD6A7}" dt="2018-04-12T08:45:57.210" v="77"/>
          <ac:spMkLst>
            <pc:docMk/>
            <pc:sldMk cId="2759402179" sldId="542"/>
            <ac:spMk id="3" creationId="{BFEAE54B-9C5F-48AD-B7A7-9BA295450129}"/>
          </ac:spMkLst>
        </pc:spChg>
        <pc:spChg chg="mod">
          <ac:chgData name="LUNDH Maud" userId="S::maud.lundh@soprasteria.com::c79edc34-a289-4a69-b300-2ca9205d09a2" providerId="AD" clId="Web-{F178ECA0-0655-46D8-BD32-E7F1971BD6A7}" dt="2018-04-12T08:45:57.225" v="78"/>
          <ac:spMkLst>
            <pc:docMk/>
            <pc:sldMk cId="2759402179" sldId="542"/>
            <ac:spMk id="8" creationId="{82A5DCAD-E899-4DB1-A9C9-DBCD3274E57A}"/>
          </ac:spMkLst>
        </pc:spChg>
        <pc:spChg chg="mod">
          <ac:chgData name="LUNDH Maud" userId="S::maud.lundh@soprasteria.com::c79edc34-a289-4a69-b300-2ca9205d09a2" providerId="AD" clId="Web-{F178ECA0-0655-46D8-BD32-E7F1971BD6A7}" dt="2018-04-12T08:45:57.241" v="79"/>
          <ac:spMkLst>
            <pc:docMk/>
            <pc:sldMk cId="2759402179" sldId="542"/>
            <ac:spMk id="9" creationId="{B0022286-A1A0-473E-87D4-40A5DFCEEBEC}"/>
          </ac:spMkLst>
        </pc:spChg>
        <pc:spChg chg="mod">
          <ac:chgData name="LUNDH Maud" userId="S::maud.lundh@soprasteria.com::c79edc34-a289-4a69-b300-2ca9205d09a2" providerId="AD" clId="Web-{F178ECA0-0655-46D8-BD32-E7F1971BD6A7}" dt="2018-04-12T08:45:57.256" v="80"/>
          <ac:spMkLst>
            <pc:docMk/>
            <pc:sldMk cId="2759402179" sldId="542"/>
            <ac:spMk id="10" creationId="{F25061E5-C39C-4D60-80AC-3F548DBB55E2}"/>
          </ac:spMkLst>
        </pc:spChg>
        <pc:spChg chg="mod">
          <ac:chgData name="LUNDH Maud" userId="S::maud.lundh@soprasteria.com::c79edc34-a289-4a69-b300-2ca9205d09a2" providerId="AD" clId="Web-{F178ECA0-0655-46D8-BD32-E7F1971BD6A7}" dt="2018-04-12T08:45:57.272" v="81"/>
          <ac:spMkLst>
            <pc:docMk/>
            <pc:sldMk cId="2759402179" sldId="542"/>
            <ac:spMk id="11" creationId="{07366D81-E503-4120-8B1B-EFA194ABF642}"/>
          </ac:spMkLst>
        </pc:spChg>
        <pc:spChg chg="mod ord">
          <ac:chgData name="LUNDH Maud" userId="S::maud.lundh@soprasteria.com::c79edc34-a289-4a69-b300-2ca9205d09a2" providerId="AD" clId="Web-{F178ECA0-0655-46D8-BD32-E7F1971BD6A7}" dt="2018-04-12T08:45:57.194" v="76"/>
          <ac:spMkLst>
            <pc:docMk/>
            <pc:sldMk cId="2759402179" sldId="542"/>
            <ac:spMk id="12" creationId="{0AE90D93-92E8-45FB-BE7E-0E1D6C1D2BEC}"/>
          </ac:spMkLst>
        </pc:spChg>
        <pc:spChg chg="mod ord">
          <ac:chgData name="LUNDH Maud" userId="S::maud.lundh@soprasteria.com::c79edc34-a289-4a69-b300-2ca9205d09a2" providerId="AD" clId="Web-{F178ECA0-0655-46D8-BD32-E7F1971BD6A7}" dt="2018-04-12T08:45:57.178" v="75"/>
          <ac:spMkLst>
            <pc:docMk/>
            <pc:sldMk cId="2759402179" sldId="542"/>
            <ac:spMk id="13" creationId="{AC5DD0A2-9CED-4A6F-9FDE-9B473B25954E}"/>
          </ac:spMkLst>
        </pc:spChg>
        <pc:spChg chg="mod ord">
          <ac:chgData name="LUNDH Maud" userId="S::maud.lundh@soprasteria.com::c79edc34-a289-4a69-b300-2ca9205d09a2" providerId="AD" clId="Web-{F178ECA0-0655-46D8-BD32-E7F1971BD6A7}" dt="2018-04-12T08:45:57.163" v="74"/>
          <ac:spMkLst>
            <pc:docMk/>
            <pc:sldMk cId="2759402179" sldId="542"/>
            <ac:spMk id="14" creationId="{E3780166-9DA7-4F14-AF6E-0B0B86AFA562}"/>
          </ac:spMkLst>
        </pc:spChg>
        <pc:spChg chg="mod">
          <ac:chgData name="LUNDH Maud" userId="S::maud.lundh@soprasteria.com::c79edc34-a289-4a69-b300-2ca9205d09a2" providerId="AD" clId="Web-{F178ECA0-0655-46D8-BD32-E7F1971BD6A7}" dt="2018-04-12T08:45:57.288" v="82"/>
          <ac:spMkLst>
            <pc:docMk/>
            <pc:sldMk cId="2759402179" sldId="542"/>
            <ac:spMk id="15" creationId="{5A2EA81F-002A-4729-9678-615F37AB260D}"/>
          </ac:spMkLst>
        </pc:spChg>
        <pc:picChg chg="mod">
          <ac:chgData name="LUNDH Maud" userId="S::maud.lundh@soprasteria.com::c79edc34-a289-4a69-b300-2ca9205d09a2" providerId="AD" clId="Web-{F178ECA0-0655-46D8-BD32-E7F1971BD6A7}" dt="2018-04-12T08:44:25.847" v="0"/>
          <ac:picMkLst>
            <pc:docMk/>
            <pc:sldMk cId="2759402179" sldId="542"/>
            <ac:picMk id="7" creationId="{00000000-0000-0000-0000-000000000000}"/>
          </ac:picMkLst>
        </pc:picChg>
      </pc:sldChg>
    </pc:docChg>
  </pc:docChgLst>
  <pc:docChgLst>
    <pc:chgData name="DAVIDSDOTTIR Saga Bra" userId="S::saga.davidsdottir@soprasteria.com::6eab0e17-c2a4-49ed-ba77-2beb2d326ca4" providerId="AD" clId="Web-{4D9A65B4-BD44-4E91-8DAB-AC6C49BDA3E2}"/>
    <pc:docChg chg="modSld">
      <pc:chgData name="DAVIDSDOTTIR Saga Bra" userId="S::saga.davidsdottir@soprasteria.com::6eab0e17-c2a4-49ed-ba77-2beb2d326ca4" providerId="AD" clId="Web-{4D9A65B4-BD44-4E91-8DAB-AC6C49BDA3E2}" dt="2018-04-16T14:21:27.019" v="2"/>
      <pc:docMkLst>
        <pc:docMk/>
      </pc:docMkLst>
      <pc:sldChg chg="addSp modSp">
        <pc:chgData name="DAVIDSDOTTIR Saga Bra" userId="S::saga.davidsdottir@soprasteria.com::6eab0e17-c2a4-49ed-ba77-2beb2d326ca4" providerId="AD" clId="Web-{4D9A65B4-BD44-4E91-8DAB-AC6C49BDA3E2}" dt="2018-04-16T14:21:27.019" v="2"/>
        <pc:sldMkLst>
          <pc:docMk/>
          <pc:sldMk cId="3303102214" sldId="394"/>
        </pc:sldMkLst>
        <pc:picChg chg="add mod">
          <ac:chgData name="DAVIDSDOTTIR Saga Bra" userId="S::saga.davidsdottir@soprasteria.com::6eab0e17-c2a4-49ed-ba77-2beb2d326ca4" providerId="AD" clId="Web-{4D9A65B4-BD44-4E91-8DAB-AC6C49BDA3E2}" dt="2018-04-16T14:21:27.019" v="2"/>
          <ac:picMkLst>
            <pc:docMk/>
            <pc:sldMk cId="3303102214" sldId="394"/>
            <ac:picMk id="2" creationId="{3EEFFA6F-6C81-439C-B899-3B9F5CDD28E3}"/>
          </ac:picMkLst>
        </pc:picChg>
      </pc:sldChg>
    </pc:docChg>
  </pc:docChgLst>
  <pc:docChgLst>
    <pc:chgData name="LUNDH Maud" userId="S::maud.lundh@soprasteria.com::c79edc34-a289-4a69-b300-2ca9205d09a2" providerId="AD" clId="Web-{4A41DBB5-9EB2-4CB4-8E7C-1D3E31A44E9D}"/>
    <pc:docChg chg="addSld delSld modSld sldOrd">
      <pc:chgData name="LUNDH Maud" userId="S::maud.lundh@soprasteria.com::c79edc34-a289-4a69-b300-2ca9205d09a2" providerId="AD" clId="Web-{4A41DBB5-9EB2-4CB4-8E7C-1D3E31A44E9D}" dt="2018-04-15T14:39:20.648" v="90"/>
      <pc:docMkLst>
        <pc:docMk/>
      </pc:docMkLst>
      <pc:sldChg chg="modSp modNotes">
        <pc:chgData name="LUNDH Maud" userId="S::maud.lundh@soprasteria.com::c79edc34-a289-4a69-b300-2ca9205d09a2" providerId="AD" clId="Web-{4A41DBB5-9EB2-4CB4-8E7C-1D3E31A44E9D}" dt="2018-04-15T14:32:48.926" v="25"/>
        <pc:sldMkLst>
          <pc:docMk/>
          <pc:sldMk cId="2429471558" sldId="552"/>
        </pc:sldMkLst>
        <pc:spChg chg="mod">
          <ac:chgData name="LUNDH Maud" userId="S::maud.lundh@soprasteria.com::c79edc34-a289-4a69-b300-2ca9205d09a2" providerId="AD" clId="Web-{4A41DBB5-9EB2-4CB4-8E7C-1D3E31A44E9D}" dt="2018-04-15T14:32:24.223" v="23"/>
          <ac:spMkLst>
            <pc:docMk/>
            <pc:sldMk cId="2429471558" sldId="552"/>
            <ac:spMk id="2" creationId="{00000000-0000-0000-0000-000000000000}"/>
          </ac:spMkLst>
        </pc:spChg>
      </pc:sldChg>
      <pc:sldChg chg="modSp modNotes">
        <pc:chgData name="LUNDH Maud" userId="S::maud.lundh@soprasteria.com::c79edc34-a289-4a69-b300-2ca9205d09a2" providerId="AD" clId="Web-{4A41DBB5-9EB2-4CB4-8E7C-1D3E31A44E9D}" dt="2018-04-15T14:32:16.221" v="22"/>
        <pc:sldMkLst>
          <pc:docMk/>
          <pc:sldMk cId="2816798265" sldId="553"/>
        </pc:sldMkLst>
        <pc:spChg chg="mod">
          <ac:chgData name="LUNDH Maud" userId="S::maud.lundh@soprasteria.com::c79edc34-a289-4a69-b300-2ca9205d09a2" providerId="AD" clId="Web-{4A41DBB5-9EB2-4CB4-8E7C-1D3E31A44E9D}" dt="2018-04-15T14:32:01.909" v="21"/>
          <ac:spMkLst>
            <pc:docMk/>
            <pc:sldMk cId="2816798265" sldId="553"/>
            <ac:spMk id="2" creationId="{00000000-0000-0000-0000-000000000000}"/>
          </ac:spMkLst>
        </pc:spChg>
      </pc:sldChg>
      <pc:sldChg chg="modSp modNotes">
        <pc:chgData name="LUNDH Maud" userId="S::maud.lundh@soprasteria.com::c79edc34-a289-4a69-b300-2ca9205d09a2" providerId="AD" clId="Web-{4A41DBB5-9EB2-4CB4-8E7C-1D3E31A44E9D}" dt="2018-04-15T14:31:38.579" v="20"/>
        <pc:sldMkLst>
          <pc:docMk/>
          <pc:sldMk cId="3394869" sldId="554"/>
        </pc:sldMkLst>
        <pc:spChg chg="mod">
          <ac:chgData name="LUNDH Maud" userId="S::maud.lundh@soprasteria.com::c79edc34-a289-4a69-b300-2ca9205d09a2" providerId="AD" clId="Web-{4A41DBB5-9EB2-4CB4-8E7C-1D3E31A44E9D}" dt="2018-04-15T14:31:38.579" v="20"/>
          <ac:spMkLst>
            <pc:docMk/>
            <pc:sldMk cId="3394869" sldId="554"/>
            <ac:spMk id="2" creationId="{00000000-0000-0000-0000-000000000000}"/>
          </ac:spMkLst>
        </pc:spChg>
      </pc:sldChg>
      <pc:sldChg chg="modSp mod modShow modNotes">
        <pc:chgData name="LUNDH Maud" userId="S::maud.lundh@soprasteria.com::c79edc34-a289-4a69-b300-2ca9205d09a2" providerId="AD" clId="Web-{4A41DBB5-9EB2-4CB4-8E7C-1D3E31A44E9D}" dt="2018-04-15T14:31:01.579" v="17"/>
        <pc:sldMkLst>
          <pc:docMk/>
          <pc:sldMk cId="3816910205" sldId="555"/>
        </pc:sldMkLst>
        <pc:spChg chg="mod">
          <ac:chgData name="LUNDH Maud" userId="S::maud.lundh@soprasteria.com::c79edc34-a289-4a69-b300-2ca9205d09a2" providerId="AD" clId="Web-{4A41DBB5-9EB2-4CB4-8E7C-1D3E31A44E9D}" dt="2018-04-15T14:30:49.454" v="16"/>
          <ac:spMkLst>
            <pc:docMk/>
            <pc:sldMk cId="3816910205" sldId="555"/>
            <ac:spMk id="2" creationId="{00000000-0000-0000-0000-000000000000}"/>
          </ac:spMkLst>
        </pc:spChg>
      </pc:sldChg>
      <pc:sldChg chg="modSp modNotes">
        <pc:chgData name="LUNDH Maud" userId="S::maud.lundh@soprasteria.com::c79edc34-a289-4a69-b300-2ca9205d09a2" providerId="AD" clId="Web-{4A41DBB5-9EB2-4CB4-8E7C-1D3E31A44E9D}" dt="2018-04-15T14:30:38.516" v="15"/>
        <pc:sldMkLst>
          <pc:docMk/>
          <pc:sldMk cId="1503425718" sldId="556"/>
        </pc:sldMkLst>
        <pc:spChg chg="mod">
          <ac:chgData name="LUNDH Maud" userId="S::maud.lundh@soprasteria.com::c79edc34-a289-4a69-b300-2ca9205d09a2" providerId="AD" clId="Web-{4A41DBB5-9EB2-4CB4-8E7C-1D3E31A44E9D}" dt="2018-04-15T14:30:38.516" v="15"/>
          <ac:spMkLst>
            <pc:docMk/>
            <pc:sldMk cId="1503425718" sldId="556"/>
            <ac:spMk id="2" creationId="{00000000-0000-0000-0000-000000000000}"/>
          </ac:spMkLst>
        </pc:spChg>
      </pc:sldChg>
      <pc:sldChg chg="modSp">
        <pc:chgData name="LUNDH Maud" userId="S::maud.lundh@soprasteria.com::c79edc34-a289-4a69-b300-2ca9205d09a2" providerId="AD" clId="Web-{4A41DBB5-9EB2-4CB4-8E7C-1D3E31A44E9D}" dt="2018-04-15T14:35:16.379" v="66"/>
        <pc:sldMkLst>
          <pc:docMk/>
          <pc:sldMk cId="672156962" sldId="567"/>
        </pc:sldMkLst>
        <pc:spChg chg="mod">
          <ac:chgData name="LUNDH Maud" userId="S::maud.lundh@soprasteria.com::c79edc34-a289-4a69-b300-2ca9205d09a2" providerId="AD" clId="Web-{4A41DBB5-9EB2-4CB4-8E7C-1D3E31A44E9D}" dt="2018-04-15T14:35:16.379" v="66"/>
          <ac:spMkLst>
            <pc:docMk/>
            <pc:sldMk cId="672156962" sldId="567"/>
            <ac:spMk id="8" creationId="{00000000-0000-0000-0000-000000000000}"/>
          </ac:spMkLst>
        </pc:spChg>
      </pc:sldChg>
      <pc:sldChg chg="modSp">
        <pc:chgData name="LUNDH Maud" userId="S::maud.lundh@soprasteria.com::c79edc34-a289-4a69-b300-2ca9205d09a2" providerId="AD" clId="Web-{4A41DBB5-9EB2-4CB4-8E7C-1D3E31A44E9D}" dt="2018-04-15T14:28:46.494" v="10"/>
        <pc:sldMkLst>
          <pc:docMk/>
          <pc:sldMk cId="3640122363" sldId="615"/>
        </pc:sldMkLst>
        <pc:spChg chg="mod">
          <ac:chgData name="LUNDH Maud" userId="S::maud.lundh@soprasteria.com::c79edc34-a289-4a69-b300-2ca9205d09a2" providerId="AD" clId="Web-{4A41DBB5-9EB2-4CB4-8E7C-1D3E31A44E9D}" dt="2018-04-15T14:28:46.494" v="10"/>
          <ac:spMkLst>
            <pc:docMk/>
            <pc:sldMk cId="3640122363" sldId="615"/>
            <ac:spMk id="2" creationId="{00000000-0000-0000-0000-000000000000}"/>
          </ac:spMkLst>
        </pc:spChg>
      </pc:sldChg>
      <pc:sldChg chg="modSp new ord modNotes">
        <pc:chgData name="LUNDH Maud" userId="S::maud.lundh@soprasteria.com::c79edc34-a289-4a69-b300-2ca9205d09a2" providerId="AD" clId="Web-{4A41DBB5-9EB2-4CB4-8E7C-1D3E31A44E9D}" dt="2018-04-15T14:36:59.102" v="75"/>
        <pc:sldMkLst>
          <pc:docMk/>
          <pc:sldMk cId="3374090573" sldId="636"/>
        </pc:sldMkLst>
        <pc:spChg chg="mod">
          <ac:chgData name="LUNDH Maud" userId="S::maud.lundh@soprasteria.com::c79edc34-a289-4a69-b300-2ca9205d09a2" providerId="AD" clId="Web-{4A41DBB5-9EB2-4CB4-8E7C-1D3E31A44E9D}" dt="2018-04-15T14:36:59.102" v="75"/>
          <ac:spMkLst>
            <pc:docMk/>
            <pc:sldMk cId="3374090573" sldId="636"/>
            <ac:spMk id="2" creationId="{EF6C0ECE-CFAF-4246-9506-882AC4ACF906}"/>
          </ac:spMkLst>
        </pc:spChg>
      </pc:sldChg>
      <pc:sldChg chg="modSp new modNotes">
        <pc:chgData name="LUNDH Maud" userId="S::maud.lundh@soprasteria.com::c79edc34-a289-4a69-b300-2ca9205d09a2" providerId="AD" clId="Web-{4A41DBB5-9EB2-4CB4-8E7C-1D3E31A44E9D}" dt="2018-04-15T14:38:18.867" v="84"/>
        <pc:sldMkLst>
          <pc:docMk/>
          <pc:sldMk cId="4153480026" sldId="637"/>
        </pc:sldMkLst>
        <pc:spChg chg="mod">
          <ac:chgData name="LUNDH Maud" userId="S::maud.lundh@soprasteria.com::c79edc34-a289-4a69-b300-2ca9205d09a2" providerId="AD" clId="Web-{4A41DBB5-9EB2-4CB4-8E7C-1D3E31A44E9D}" dt="2018-04-15T14:37:36.961" v="82"/>
          <ac:spMkLst>
            <pc:docMk/>
            <pc:sldMk cId="4153480026" sldId="637"/>
            <ac:spMk id="2" creationId="{3C8450D5-1DDE-4A1A-BD0B-6A90F96CD4B1}"/>
          </ac:spMkLst>
        </pc:spChg>
      </pc:sldChg>
      <pc:sldChg chg="modSp add ord replId modNotes">
        <pc:chgData name="LUNDH Maud" userId="S::maud.lundh@soprasteria.com::c79edc34-a289-4a69-b300-2ca9205d09a2" providerId="AD" clId="Web-{4A41DBB5-9EB2-4CB4-8E7C-1D3E31A44E9D}" dt="2018-04-15T14:38:50.086" v="88"/>
        <pc:sldMkLst>
          <pc:docMk/>
          <pc:sldMk cId="3461563929" sldId="638"/>
        </pc:sldMkLst>
        <pc:spChg chg="mod">
          <ac:chgData name="LUNDH Maud" userId="S::maud.lundh@soprasteria.com::c79edc34-a289-4a69-b300-2ca9205d09a2" providerId="AD" clId="Web-{4A41DBB5-9EB2-4CB4-8E7C-1D3E31A44E9D}" dt="2018-04-15T14:38:19.727" v="85"/>
          <ac:spMkLst>
            <pc:docMk/>
            <pc:sldMk cId="3461563929" sldId="638"/>
            <ac:spMk id="2" creationId="{3C8450D5-1DDE-4A1A-BD0B-6A90F96CD4B1}"/>
          </ac:spMkLst>
        </pc:spChg>
      </pc:sldChg>
      <pc:sldChg chg="add ord replId">
        <pc:chgData name="LUNDH Maud" userId="S::maud.lundh@soprasteria.com::c79edc34-a289-4a69-b300-2ca9205d09a2" providerId="AD" clId="Web-{4A41DBB5-9EB2-4CB4-8E7C-1D3E31A44E9D}" dt="2018-04-15T14:39:20.648" v="90"/>
        <pc:sldMkLst>
          <pc:docMk/>
          <pc:sldMk cId="996150476" sldId="639"/>
        </pc:sldMkLst>
      </pc:sldChg>
      <pc:sldChg chg="add del replId">
        <pc:chgData name="LUNDH Maud" userId="S::maud.lundh@soprasteria.com::c79edc34-a289-4a69-b300-2ca9205d09a2" providerId="AD" clId="Web-{4A41DBB5-9EB2-4CB4-8E7C-1D3E31A44E9D}" dt="2018-04-15T14:37:26.071" v="81"/>
        <pc:sldMkLst>
          <pc:docMk/>
          <pc:sldMk cId="4033256141" sldId="639"/>
        </pc:sldMkLst>
      </pc:sldChg>
      <pc:sldChg chg="add del replId">
        <pc:chgData name="LUNDH Maud" userId="S::maud.lundh@soprasteria.com::c79edc34-a289-4a69-b300-2ca9205d09a2" providerId="AD" clId="Web-{4A41DBB5-9EB2-4CB4-8E7C-1D3E31A44E9D}" dt="2018-04-15T14:37:23.071" v="80"/>
        <pc:sldMkLst>
          <pc:docMk/>
          <pc:sldMk cId="2553828437" sldId="640"/>
        </pc:sldMkLst>
      </pc:sldChg>
    </pc:docChg>
  </pc:docChgLst>
  <pc:docChgLst>
    <pc:chgData name="LUNDH Maud" userId="S::maud.lundh@soprasteria.com::c79edc34-a289-4a69-b300-2ca9205d09a2" providerId="AD" clId="Web-{0379798A-A23B-4854-837F-446134691E9C}"/>
    <pc:docChg chg="delSld modSld">
      <pc:chgData name="LUNDH Maud" userId="S::maud.lundh@soprasteria.com::c79edc34-a289-4a69-b300-2ca9205d09a2" providerId="AD" clId="Web-{0379798A-A23B-4854-837F-446134691E9C}" dt="2018-04-12T15:12:06.111" v="40"/>
      <pc:docMkLst>
        <pc:docMk/>
      </pc:docMkLst>
      <pc:sldChg chg="modSp addCm">
        <pc:chgData name="LUNDH Maud" userId="S::maud.lundh@soprasteria.com::c79edc34-a289-4a69-b300-2ca9205d09a2" providerId="AD" clId="Web-{0379798A-A23B-4854-837F-446134691E9C}" dt="2018-04-12T15:10:55.516" v="39"/>
        <pc:sldMkLst>
          <pc:docMk/>
          <pc:sldMk cId="3049720737" sldId="256"/>
        </pc:sldMkLst>
        <pc:spChg chg="mod">
          <ac:chgData name="LUNDH Maud" userId="S::maud.lundh@soprasteria.com::c79edc34-a289-4a69-b300-2ca9205d09a2" providerId="AD" clId="Web-{0379798A-A23B-4854-837F-446134691E9C}" dt="2018-04-12T15:04:20.648" v="19"/>
          <ac:spMkLst>
            <pc:docMk/>
            <pc:sldMk cId="3049720737" sldId="256"/>
            <ac:spMk id="2" creationId="{00000000-0000-0000-0000-000000000000}"/>
          </ac:spMkLst>
        </pc:spChg>
      </pc:sldChg>
      <pc:sldChg chg="addCm">
        <pc:chgData name="LUNDH Maud" userId="S::maud.lundh@soprasteria.com::c79edc34-a289-4a69-b300-2ca9205d09a2" providerId="AD" clId="Web-{0379798A-A23B-4854-837F-446134691E9C}" dt="2018-04-12T15:05:58.120" v="22"/>
        <pc:sldMkLst>
          <pc:docMk/>
          <pc:sldMk cId="3303102214" sldId="394"/>
        </pc:sldMkLst>
      </pc:sldChg>
      <pc:sldChg chg="modSp">
        <pc:chgData name="LUNDH Maud" userId="S::maud.lundh@soprasteria.com::c79edc34-a289-4a69-b300-2ca9205d09a2" providerId="AD" clId="Web-{0379798A-A23B-4854-837F-446134691E9C}" dt="2018-04-12T15:07:58.622" v="35"/>
        <pc:sldMkLst>
          <pc:docMk/>
          <pc:sldMk cId="3430767798" sldId="538"/>
        </pc:sldMkLst>
        <pc:spChg chg="mod">
          <ac:chgData name="LUNDH Maud" userId="S::maud.lundh@soprasteria.com::c79edc34-a289-4a69-b300-2ca9205d09a2" providerId="AD" clId="Web-{0379798A-A23B-4854-837F-446134691E9C}" dt="2018-04-12T15:07:58.622" v="35"/>
          <ac:spMkLst>
            <pc:docMk/>
            <pc:sldMk cId="3430767798" sldId="538"/>
            <ac:spMk id="2" creationId="{00000000-0000-0000-0000-000000000000}"/>
          </ac:spMkLst>
        </pc:spChg>
      </pc:sldChg>
      <pc:sldChg chg="delAnim">
        <pc:chgData name="LUNDH Maud" userId="S::maud.lundh@soprasteria.com::c79edc34-a289-4a69-b300-2ca9205d09a2" providerId="AD" clId="Web-{0379798A-A23B-4854-837F-446134691E9C}" dt="2018-04-12T15:12:06.111" v="40"/>
        <pc:sldMkLst>
          <pc:docMk/>
          <pc:sldMk cId="1810187417" sldId="623"/>
        </pc:sldMkLst>
      </pc:sldChg>
    </pc:docChg>
  </pc:docChgLst>
  <pc:docChgLst>
    <pc:chgData name="DAVIDSDOTTIR Saga Bra" userId="10033FFF8B05DEA4@LIVE.COM" providerId="AD" clId="Web-{F3D154BE-BD99-4BA2-9814-B708206E7FB8}"/>
    <pc:docChg chg="">
      <pc:chgData name="DAVIDSDOTTIR Saga Bra" userId="10033FFF8B05DEA4@LIVE.COM" providerId="AD" clId="Web-{F3D154BE-BD99-4BA2-9814-B708206E7FB8}" dt="2018-03-01T13:43:13.140" v="11"/>
      <pc:docMkLst>
        <pc:docMk/>
      </pc:docMkLst>
      <pc:sldChg chg="addCm">
        <pc:chgData name="DAVIDSDOTTIR Saga Bra" userId="10033FFF8B05DEA4@LIVE.COM" providerId="AD" clId="Web-{F3D154BE-BD99-4BA2-9814-B708206E7FB8}" dt="2018-03-01T13:21:52.276" v="0"/>
        <pc:sldMkLst>
          <pc:docMk/>
          <pc:sldMk cId="1747017108" sldId="385"/>
        </pc:sldMkLst>
      </pc:sldChg>
      <pc:sldChg chg="addCm">
        <pc:chgData name="DAVIDSDOTTIR Saga Bra" userId="10033FFF8B05DEA4@LIVE.COM" providerId="AD" clId="Web-{F3D154BE-BD99-4BA2-9814-B708206E7FB8}" dt="2018-03-01T13:30:50.413" v="5"/>
        <pc:sldMkLst>
          <pc:docMk/>
          <pc:sldMk cId="503625017" sldId="391"/>
        </pc:sldMkLst>
      </pc:sldChg>
      <pc:sldChg chg="addCm">
        <pc:chgData name="DAVIDSDOTTIR Saga Bra" userId="10033FFF8B05DEA4@LIVE.COM" providerId="AD" clId="Web-{F3D154BE-BD99-4BA2-9814-B708206E7FB8}" dt="2018-03-01T13:39:56.052" v="10"/>
        <pc:sldMkLst>
          <pc:docMk/>
          <pc:sldMk cId="978797065" sldId="407"/>
        </pc:sldMkLst>
      </pc:sldChg>
      <pc:sldChg chg="addCm">
        <pc:chgData name="DAVIDSDOTTIR Saga Bra" userId="10033FFF8B05DEA4@LIVE.COM" providerId="AD" clId="Web-{F3D154BE-BD99-4BA2-9814-B708206E7FB8}" dt="2018-03-01T13:23:00.732" v="1"/>
        <pc:sldMkLst>
          <pc:docMk/>
          <pc:sldMk cId="1312030092" sldId="470"/>
        </pc:sldMkLst>
      </pc:sldChg>
      <pc:sldChg chg="addCm">
        <pc:chgData name="DAVIDSDOTTIR Saga Bra" userId="10033FFF8B05DEA4@LIVE.COM" providerId="AD" clId="Web-{F3D154BE-BD99-4BA2-9814-B708206E7FB8}" dt="2018-03-01T13:26:58.729" v="3"/>
        <pc:sldMkLst>
          <pc:docMk/>
          <pc:sldMk cId="3690084267" sldId="472"/>
        </pc:sldMkLst>
      </pc:sldChg>
      <pc:sldChg chg="addCm">
        <pc:chgData name="DAVIDSDOTTIR Saga Bra" userId="10033FFF8B05DEA4@LIVE.COM" providerId="AD" clId="Web-{F3D154BE-BD99-4BA2-9814-B708206E7FB8}" dt="2018-03-01T13:23:41.750" v="2"/>
        <pc:sldMkLst>
          <pc:docMk/>
          <pc:sldMk cId="156919659" sldId="493"/>
        </pc:sldMkLst>
      </pc:sldChg>
      <pc:sldChg chg="addCm">
        <pc:chgData name="DAVIDSDOTTIR Saga Bra" userId="10033FFF8B05DEA4@LIVE.COM" providerId="AD" clId="Web-{F3D154BE-BD99-4BA2-9814-B708206E7FB8}" dt="2018-03-01T13:39:26.144" v="9"/>
        <pc:sldMkLst>
          <pc:docMk/>
          <pc:sldMk cId="4148330703" sldId="515"/>
        </pc:sldMkLst>
      </pc:sldChg>
      <pc:sldChg chg="addCm">
        <pc:chgData name="DAVIDSDOTTIR Saga Bra" userId="10033FFF8B05DEA4@LIVE.COM" providerId="AD" clId="Web-{F3D154BE-BD99-4BA2-9814-B708206E7FB8}" dt="2018-03-01T13:43:13.140" v="11"/>
        <pc:sldMkLst>
          <pc:docMk/>
          <pc:sldMk cId="201270796" sldId="532"/>
        </pc:sldMkLst>
      </pc:sldChg>
      <pc:sldChg chg="addCm">
        <pc:chgData name="DAVIDSDOTTIR Saga Bra" userId="10033FFF8B05DEA4@LIVE.COM" providerId="AD" clId="Web-{F3D154BE-BD99-4BA2-9814-B708206E7FB8}" dt="2018-03-01T13:29:48.206" v="4"/>
        <pc:sldMkLst>
          <pc:docMk/>
          <pc:sldMk cId="2410806613" sldId="541"/>
        </pc:sldMkLst>
      </pc:sldChg>
      <pc:sldChg chg="addCm">
        <pc:chgData name="DAVIDSDOTTIR Saga Bra" userId="10033FFF8B05DEA4@LIVE.COM" providerId="AD" clId="Web-{F3D154BE-BD99-4BA2-9814-B708206E7FB8}" dt="2018-03-01T13:31:38.727" v="6"/>
        <pc:sldMkLst>
          <pc:docMk/>
          <pc:sldMk cId="1055677819" sldId="582"/>
        </pc:sldMkLst>
      </pc:sldChg>
      <pc:sldChg chg="addCm">
        <pc:chgData name="DAVIDSDOTTIR Saga Bra" userId="10033FFF8B05DEA4@LIVE.COM" providerId="AD" clId="Web-{F3D154BE-BD99-4BA2-9814-B708206E7FB8}" dt="2018-03-01T13:35:14.051" v="8"/>
        <pc:sldMkLst>
          <pc:docMk/>
          <pc:sldMk cId="1519610463" sldId="588"/>
        </pc:sldMkLst>
      </pc:sldChg>
    </pc:docChg>
  </pc:docChgLst>
  <pc:docChgLst>
    <pc:chgData name="LUNDH Maud" userId="S::maud.lundh@soprasteria.com::c79edc34-a289-4a69-b300-2ca9205d09a2" providerId="AD" clId="Web-{1B80F0BC-3DD1-4348-99FC-3B48CCFF651B}"/>
    <pc:docChg chg="modSld">
      <pc:chgData name="LUNDH Maud" userId="S::maud.lundh@soprasteria.com::c79edc34-a289-4a69-b300-2ca9205d09a2" providerId="AD" clId="Web-{1B80F0BC-3DD1-4348-99FC-3B48CCFF651B}" dt="2018-04-16T13:30:17.854" v="6"/>
      <pc:docMkLst>
        <pc:docMk/>
      </pc:docMkLst>
      <pc:sldChg chg="mod modShow">
        <pc:chgData name="LUNDH Maud" userId="S::maud.lundh@soprasteria.com::c79edc34-a289-4a69-b300-2ca9205d09a2" providerId="AD" clId="Web-{1B80F0BC-3DD1-4348-99FC-3B48CCFF651B}" dt="2018-04-16T13:30:17.854" v="6"/>
        <pc:sldMkLst>
          <pc:docMk/>
          <pc:sldMk cId="3009204503" sldId="507"/>
        </pc:sldMkLst>
      </pc:sldChg>
      <pc:sldChg chg="modSp modNotes">
        <pc:chgData name="LUNDH Maud" userId="S::maud.lundh@soprasteria.com::c79edc34-a289-4a69-b300-2ca9205d09a2" providerId="AD" clId="Web-{1B80F0BC-3DD1-4348-99FC-3B48CCFF651B}" dt="2018-04-16T13:12:11.873" v="4"/>
        <pc:sldMkLst>
          <pc:docMk/>
          <pc:sldMk cId="2410806613" sldId="541"/>
        </pc:sldMkLst>
        <pc:spChg chg="mod">
          <ac:chgData name="LUNDH Maud" userId="S::maud.lundh@soprasteria.com::c79edc34-a289-4a69-b300-2ca9205d09a2" providerId="AD" clId="Web-{1B80F0BC-3DD1-4348-99FC-3B48CCFF651B}" dt="2018-04-16T13:11:54.576" v="2"/>
          <ac:spMkLst>
            <pc:docMk/>
            <pc:sldMk cId="2410806613" sldId="541"/>
            <ac:spMk id="4" creationId="{00000000-0000-0000-0000-000000000000}"/>
          </ac:spMkLst>
        </pc:spChg>
      </pc:sldChg>
      <pc:sldChg chg="modSp">
        <pc:chgData name="LUNDH Maud" userId="S::maud.lundh@soprasteria.com::c79edc34-a289-4a69-b300-2ca9205d09a2" providerId="AD" clId="Web-{1B80F0BC-3DD1-4348-99FC-3B48CCFF651B}" dt="2018-04-16T13:17:47.178" v="5"/>
        <pc:sldMkLst>
          <pc:docMk/>
          <pc:sldMk cId="138326682" sldId="549"/>
        </pc:sldMkLst>
        <pc:spChg chg="mod">
          <ac:chgData name="LUNDH Maud" userId="S::maud.lundh@soprasteria.com::c79edc34-a289-4a69-b300-2ca9205d09a2" providerId="AD" clId="Web-{1B80F0BC-3DD1-4348-99FC-3B48CCFF651B}" dt="2018-04-16T13:17:47.178" v="5"/>
          <ac:spMkLst>
            <pc:docMk/>
            <pc:sldMk cId="138326682" sldId="549"/>
            <ac:spMk id="6" creationId="{00000000-0000-0000-0000-000000000000}"/>
          </ac:spMkLst>
        </pc:spChg>
      </pc:sldChg>
    </pc:docChg>
  </pc:docChgLst>
  <pc:docChgLst>
    <pc:chgData name="DAVIDSDOTTIR Saga Bra" userId="S::saga.davidsdottir@soprasteria.com::6eab0e17-c2a4-49ed-ba77-2beb2d326ca4" providerId="AD" clId="Web-{6A27107B-0C28-4714-A5D6-AAA19FB1A100}"/>
    <pc:docChg chg="modSld">
      <pc:chgData name="DAVIDSDOTTIR Saga Bra" userId="S::saga.davidsdottir@soprasteria.com::6eab0e17-c2a4-49ed-ba77-2beb2d326ca4" providerId="AD" clId="Web-{6A27107B-0C28-4714-A5D6-AAA19FB1A100}" dt="2018-04-15T19:00:04.175" v="627"/>
      <pc:docMkLst>
        <pc:docMk/>
      </pc:docMkLst>
      <pc:sldChg chg="modSp">
        <pc:chgData name="DAVIDSDOTTIR Saga Bra" userId="S::saga.davidsdottir@soprasteria.com::6eab0e17-c2a4-49ed-ba77-2beb2d326ca4" providerId="AD" clId="Web-{6A27107B-0C28-4714-A5D6-AAA19FB1A100}" dt="2018-04-15T18:48:35.952" v="6"/>
        <pc:sldMkLst>
          <pc:docMk/>
          <pc:sldMk cId="978797065" sldId="407"/>
        </pc:sldMkLst>
        <pc:spChg chg="mod">
          <ac:chgData name="DAVIDSDOTTIR Saga Bra" userId="S::saga.davidsdottir@soprasteria.com::6eab0e17-c2a4-49ed-ba77-2beb2d326ca4" providerId="AD" clId="Web-{6A27107B-0C28-4714-A5D6-AAA19FB1A100}" dt="2018-04-15T18:48:35.952" v="6"/>
          <ac:spMkLst>
            <pc:docMk/>
            <pc:sldMk cId="978797065" sldId="407"/>
            <ac:spMk id="2" creationId="{00000000-0000-0000-0000-000000000000}"/>
          </ac:spMkLst>
        </pc:spChg>
      </pc:sldChg>
      <pc:sldChg chg="addAnim delAnim modAnim">
        <pc:chgData name="DAVIDSDOTTIR Saga Bra" userId="S::saga.davidsdottir@soprasteria.com::6eab0e17-c2a4-49ed-ba77-2beb2d326ca4" providerId="AD" clId="Web-{6A27107B-0C28-4714-A5D6-AAA19FB1A100}" dt="2018-04-15T18:46:58.995" v="2"/>
        <pc:sldMkLst>
          <pc:docMk/>
          <pc:sldMk cId="1110651377" sldId="591"/>
        </pc:sldMkLst>
      </pc:sldChg>
      <pc:sldChg chg="modSp addAnim delAnim">
        <pc:chgData name="DAVIDSDOTTIR Saga Bra" userId="S::saga.davidsdottir@soprasteria.com::6eab0e17-c2a4-49ed-ba77-2beb2d326ca4" providerId="AD" clId="Web-{6A27107B-0C28-4714-A5D6-AAA19FB1A100}" dt="2018-04-15T18:58:33.781" v="614"/>
        <pc:sldMkLst>
          <pc:docMk/>
          <pc:sldMk cId="3066683604" sldId="619"/>
        </pc:sldMkLst>
        <pc:spChg chg="mod">
          <ac:chgData name="DAVIDSDOTTIR Saga Bra" userId="S::saga.davidsdottir@soprasteria.com::6eab0e17-c2a4-49ed-ba77-2beb2d326ca4" providerId="AD" clId="Web-{6A27107B-0C28-4714-A5D6-AAA19FB1A100}" dt="2018-04-15T18:58:33.781" v="614"/>
          <ac:spMkLst>
            <pc:docMk/>
            <pc:sldMk cId="3066683604" sldId="619"/>
            <ac:spMk id="3" creationId="{00000000-0000-0000-0000-000000000000}"/>
          </ac:spMkLst>
        </pc:spChg>
      </pc:sldChg>
      <pc:sldChg chg="modSp">
        <pc:chgData name="DAVIDSDOTTIR Saga Bra" userId="S::saga.davidsdottir@soprasteria.com::6eab0e17-c2a4-49ed-ba77-2beb2d326ca4" providerId="AD" clId="Web-{6A27107B-0C28-4714-A5D6-AAA19FB1A100}" dt="2018-04-15T19:00:04.175" v="627"/>
        <pc:sldMkLst>
          <pc:docMk/>
          <pc:sldMk cId="4200213584" sldId="622"/>
        </pc:sldMkLst>
        <pc:graphicFrameChg chg="mod modGraphic">
          <ac:chgData name="DAVIDSDOTTIR Saga Bra" userId="S::saga.davidsdottir@soprasteria.com::6eab0e17-c2a4-49ed-ba77-2beb2d326ca4" providerId="AD" clId="Web-{6A27107B-0C28-4714-A5D6-AAA19FB1A100}" dt="2018-04-15T19:00:04.175" v="627"/>
          <ac:graphicFrameMkLst>
            <pc:docMk/>
            <pc:sldMk cId="4200213584" sldId="622"/>
            <ac:graphicFrameMk id="6" creationId="{00000000-0000-0000-0000-000000000000}"/>
          </ac:graphicFrameMkLst>
        </pc:graphicFrameChg>
      </pc:sldChg>
    </pc:docChg>
  </pc:docChgLst>
  <pc:docChgLst>
    <pc:chgData name="LUNDH Maud" userId="S::maud.lundh@soprasteria.com::c79edc34-a289-4a69-b300-2ca9205d09a2" providerId="AD" clId="Web-{46E5A651-EF6F-4C95-B86C-3329201B0737}"/>
    <pc:docChg chg="modSld">
      <pc:chgData name="LUNDH Maud" userId="S::maud.lundh@soprasteria.com::c79edc34-a289-4a69-b300-2ca9205d09a2" providerId="AD" clId="Web-{46E5A651-EF6F-4C95-B86C-3329201B0737}" dt="2018-04-03T20:57:48.038" v="238"/>
      <pc:docMkLst>
        <pc:docMk/>
      </pc:docMkLst>
      <pc:sldChg chg="addSp delSp modSp">
        <pc:chgData name="LUNDH Maud" userId="S::maud.lundh@soprasteria.com::c79edc34-a289-4a69-b300-2ca9205d09a2" providerId="AD" clId="Web-{46E5A651-EF6F-4C95-B86C-3329201B0737}" dt="2018-04-03T20:43:26.351" v="73"/>
        <pc:sldMkLst>
          <pc:docMk/>
          <pc:sldMk cId="3690084267" sldId="472"/>
        </pc:sldMkLst>
        <pc:spChg chg="add del mod">
          <ac:chgData name="LUNDH Maud" userId="S::maud.lundh@soprasteria.com::c79edc34-a289-4a69-b300-2ca9205d09a2" providerId="AD" clId="Web-{46E5A651-EF6F-4C95-B86C-3329201B0737}" dt="2018-04-03T20:40:28.901" v="37"/>
          <ac:spMkLst>
            <pc:docMk/>
            <pc:sldMk cId="3690084267" sldId="472"/>
            <ac:spMk id="3" creationId="{2AA1F67F-7829-4871-870F-CCE0D902ED17}"/>
          </ac:spMkLst>
        </pc:spChg>
        <pc:spChg chg="add mod">
          <ac:chgData name="LUNDH Maud" userId="S::maud.lundh@soprasteria.com::c79edc34-a289-4a69-b300-2ca9205d09a2" providerId="AD" clId="Web-{46E5A651-EF6F-4C95-B86C-3329201B0737}" dt="2018-04-03T20:41:44.919" v="56"/>
          <ac:spMkLst>
            <pc:docMk/>
            <pc:sldMk cId="3690084267" sldId="472"/>
            <ac:spMk id="7" creationId="{350F1F1F-0F4D-42CB-8F2C-22DA75EC85C7}"/>
          </ac:spMkLst>
        </pc:spChg>
        <pc:spChg chg="add mod">
          <ac:chgData name="LUNDH Maud" userId="S::maud.lundh@soprasteria.com::c79edc34-a289-4a69-b300-2ca9205d09a2" providerId="AD" clId="Web-{46E5A651-EF6F-4C95-B86C-3329201B0737}" dt="2018-04-03T20:41:21.669" v="51"/>
          <ac:spMkLst>
            <pc:docMk/>
            <pc:sldMk cId="3690084267" sldId="472"/>
            <ac:spMk id="8" creationId="{41227764-7DB9-4880-8506-FA463DE84166}"/>
          </ac:spMkLst>
        </pc:spChg>
        <pc:spChg chg="add mod">
          <ac:chgData name="LUNDH Maud" userId="S::maud.lundh@soprasteria.com::c79edc34-a289-4a69-b300-2ca9205d09a2" providerId="AD" clId="Web-{46E5A651-EF6F-4C95-B86C-3329201B0737}" dt="2018-04-03T20:41:21.684" v="52"/>
          <ac:spMkLst>
            <pc:docMk/>
            <pc:sldMk cId="3690084267" sldId="472"/>
            <ac:spMk id="9" creationId="{916BD13A-5118-4A45-9472-EB8C6B8971B9}"/>
          </ac:spMkLst>
        </pc:spChg>
        <pc:spChg chg="add mod">
          <ac:chgData name="LUNDH Maud" userId="S::maud.lundh@soprasteria.com::c79edc34-a289-4a69-b300-2ca9205d09a2" providerId="AD" clId="Web-{46E5A651-EF6F-4C95-B86C-3329201B0737}" dt="2018-04-03T20:41:21.700" v="53"/>
          <ac:spMkLst>
            <pc:docMk/>
            <pc:sldMk cId="3690084267" sldId="472"/>
            <ac:spMk id="10" creationId="{64BFB89B-DE0B-4D91-A286-08324B20C401}"/>
          </ac:spMkLst>
        </pc:spChg>
        <pc:spChg chg="add mod">
          <ac:chgData name="LUNDH Maud" userId="S::maud.lundh@soprasteria.com::c79edc34-a289-4a69-b300-2ca9205d09a2" providerId="AD" clId="Web-{46E5A651-EF6F-4C95-B86C-3329201B0737}" dt="2018-04-03T20:41:21.700" v="54"/>
          <ac:spMkLst>
            <pc:docMk/>
            <pc:sldMk cId="3690084267" sldId="472"/>
            <ac:spMk id="11" creationId="{BD898561-D415-456F-B828-F236603ED03C}"/>
          </ac:spMkLst>
        </pc:spChg>
        <pc:spChg chg="add del mod">
          <ac:chgData name="LUNDH Maud" userId="S::maud.lundh@soprasteria.com::c79edc34-a289-4a69-b300-2ca9205d09a2" providerId="AD" clId="Web-{46E5A651-EF6F-4C95-B86C-3329201B0737}" dt="2018-04-03T20:41:14.091" v="49"/>
          <ac:spMkLst>
            <pc:docMk/>
            <pc:sldMk cId="3690084267" sldId="472"/>
            <ac:spMk id="13" creationId="{42361CA3-C35F-4E5D-89CB-57C75EB2974E}"/>
          </ac:spMkLst>
        </pc:spChg>
        <pc:picChg chg="del mod">
          <ac:chgData name="LUNDH Maud" userId="S::maud.lundh@soprasteria.com::c79edc34-a289-4a69-b300-2ca9205d09a2" providerId="AD" clId="Web-{46E5A651-EF6F-4C95-B86C-3329201B0737}" dt="2018-04-03T20:41:10.841" v="48"/>
          <ac:picMkLst>
            <pc:docMk/>
            <pc:sldMk cId="3690084267" sldId="472"/>
            <ac:picMk id="6" creationId="{00000000-0000-0000-0000-000000000000}"/>
          </ac:picMkLst>
        </pc:picChg>
        <pc:cxnChg chg="add del mod">
          <ac:chgData name="LUNDH Maud" userId="S::maud.lundh@soprasteria.com::c79edc34-a289-4a69-b300-2ca9205d09a2" providerId="AD" clId="Web-{46E5A651-EF6F-4C95-B86C-3329201B0737}" dt="2018-04-03T20:42:07.570" v="60"/>
          <ac:cxnSpMkLst>
            <pc:docMk/>
            <pc:sldMk cId="3690084267" sldId="472"/>
            <ac:cxnSpMk id="14" creationId="{9ED42DD5-058C-41D0-8094-B4339332BA55}"/>
          </ac:cxnSpMkLst>
        </pc:cxnChg>
        <pc:cxnChg chg="add mod">
          <ac:chgData name="LUNDH Maud" userId="S::maud.lundh@soprasteria.com::c79edc34-a289-4a69-b300-2ca9205d09a2" providerId="AD" clId="Web-{46E5A651-EF6F-4C95-B86C-3329201B0737}" dt="2018-04-03T20:43:12.804" v="71"/>
          <ac:cxnSpMkLst>
            <pc:docMk/>
            <pc:sldMk cId="3690084267" sldId="472"/>
            <ac:cxnSpMk id="15" creationId="{06B8868D-18D7-4753-9061-DE3DAAEE65F2}"/>
          </ac:cxnSpMkLst>
        </pc:cxnChg>
        <pc:cxnChg chg="add mod">
          <ac:chgData name="LUNDH Maud" userId="S::maud.lundh@soprasteria.com::c79edc34-a289-4a69-b300-2ca9205d09a2" providerId="AD" clId="Web-{46E5A651-EF6F-4C95-B86C-3329201B0737}" dt="2018-04-03T20:43:26.351" v="73"/>
          <ac:cxnSpMkLst>
            <pc:docMk/>
            <pc:sldMk cId="3690084267" sldId="472"/>
            <ac:cxnSpMk id="16" creationId="{30AFF535-7068-43D1-A858-08DBEAB683E1}"/>
          </ac:cxnSpMkLst>
        </pc:cxnChg>
      </pc:sldChg>
      <pc:sldChg chg="addCm">
        <pc:chgData name="LUNDH Maud" userId="S::maud.lundh@soprasteria.com::c79edc34-a289-4a69-b300-2ca9205d09a2" providerId="AD" clId="Web-{46E5A651-EF6F-4C95-B86C-3329201B0737}" dt="2018-04-03T20:44:42.414" v="75"/>
        <pc:sldMkLst>
          <pc:docMk/>
          <pc:sldMk cId="107102987" sldId="497"/>
        </pc:sldMkLst>
      </pc:sldChg>
      <pc:sldChg chg="addSp delSp modSp">
        <pc:chgData name="LUNDH Maud" userId="S::maud.lundh@soprasteria.com::c79edc34-a289-4a69-b300-2ca9205d09a2" providerId="AD" clId="Web-{46E5A651-EF6F-4C95-B86C-3329201B0737}" dt="2018-04-03T20:57:48.038" v="238"/>
        <pc:sldMkLst>
          <pc:docMk/>
          <pc:sldMk cId="2759402179" sldId="542"/>
        </pc:sldMkLst>
        <pc:spChg chg="del">
          <ac:chgData name="LUNDH Maud" userId="S::maud.lundh@soprasteria.com::c79edc34-a289-4a69-b300-2ca9205d09a2" providerId="AD" clId="Web-{46E5A651-EF6F-4C95-B86C-3329201B0737}" dt="2018-04-03T20:45:17.664" v="80"/>
          <ac:spMkLst>
            <pc:docMk/>
            <pc:sldMk cId="2759402179" sldId="542"/>
            <ac:spMk id="2" creationId="{00000000-0000-0000-0000-000000000000}"/>
          </ac:spMkLst>
        </pc:spChg>
        <pc:spChg chg="add mod">
          <ac:chgData name="LUNDH Maud" userId="S::maud.lundh@soprasteria.com::c79edc34-a289-4a69-b300-2ca9205d09a2" providerId="AD" clId="Web-{46E5A651-EF6F-4C95-B86C-3329201B0737}" dt="2018-04-03T20:54:20.584" v="229"/>
          <ac:spMkLst>
            <pc:docMk/>
            <pc:sldMk cId="2759402179" sldId="542"/>
            <ac:spMk id="3" creationId="{BFEAE54B-9C5F-48AD-B7A7-9BA295450129}"/>
          </ac:spMkLst>
        </pc:spChg>
        <pc:spChg chg="add mod">
          <ac:chgData name="LUNDH Maud" userId="S::maud.lundh@soprasteria.com::c79edc34-a289-4a69-b300-2ca9205d09a2" providerId="AD" clId="Web-{46E5A651-EF6F-4C95-B86C-3329201B0737}" dt="2018-04-03T20:54:22.928" v="230"/>
          <ac:spMkLst>
            <pc:docMk/>
            <pc:sldMk cId="2759402179" sldId="542"/>
            <ac:spMk id="8" creationId="{82A5DCAD-E899-4DB1-A9C9-DBCD3274E57A}"/>
          </ac:spMkLst>
        </pc:spChg>
        <pc:spChg chg="add mod">
          <ac:chgData name="LUNDH Maud" userId="S::maud.lundh@soprasteria.com::c79edc34-a289-4a69-b300-2ca9205d09a2" providerId="AD" clId="Web-{46E5A651-EF6F-4C95-B86C-3329201B0737}" dt="2018-04-03T20:54:11.428" v="227"/>
          <ac:spMkLst>
            <pc:docMk/>
            <pc:sldMk cId="2759402179" sldId="542"/>
            <ac:spMk id="9" creationId="{B0022286-A1A0-473E-87D4-40A5DFCEEBEC}"/>
          </ac:spMkLst>
        </pc:spChg>
        <pc:spChg chg="add mod">
          <ac:chgData name="LUNDH Maud" userId="S::maud.lundh@soprasteria.com::c79edc34-a289-4a69-b300-2ca9205d09a2" providerId="AD" clId="Web-{46E5A651-EF6F-4C95-B86C-3329201B0737}" dt="2018-04-03T20:54:27.428" v="231"/>
          <ac:spMkLst>
            <pc:docMk/>
            <pc:sldMk cId="2759402179" sldId="542"/>
            <ac:spMk id="10" creationId="{F25061E5-C39C-4D60-80AC-3F548DBB55E2}"/>
          </ac:spMkLst>
        </pc:spChg>
        <pc:spChg chg="add mod">
          <ac:chgData name="LUNDH Maud" userId="S::maud.lundh@soprasteria.com::c79edc34-a289-4a69-b300-2ca9205d09a2" providerId="AD" clId="Web-{46E5A651-EF6F-4C95-B86C-3329201B0737}" dt="2018-04-03T20:54:34.709" v="233"/>
          <ac:spMkLst>
            <pc:docMk/>
            <pc:sldMk cId="2759402179" sldId="542"/>
            <ac:spMk id="11" creationId="{07366D81-E503-4120-8B1B-EFA194ABF642}"/>
          </ac:spMkLst>
        </pc:spChg>
        <pc:spChg chg="add mod">
          <ac:chgData name="LUNDH Maud" userId="S::maud.lundh@soprasteria.com::c79edc34-a289-4a69-b300-2ca9205d09a2" providerId="AD" clId="Web-{46E5A651-EF6F-4C95-B86C-3329201B0737}" dt="2018-04-03T20:54:44.740" v="234"/>
          <ac:spMkLst>
            <pc:docMk/>
            <pc:sldMk cId="2759402179" sldId="542"/>
            <ac:spMk id="12" creationId="{0AE90D93-92E8-45FB-BE7E-0E1D6C1D2BEC}"/>
          </ac:spMkLst>
        </pc:spChg>
        <pc:spChg chg="add mod">
          <ac:chgData name="LUNDH Maud" userId="S::maud.lundh@soprasteria.com::c79edc34-a289-4a69-b300-2ca9205d09a2" providerId="AD" clId="Web-{46E5A651-EF6F-4C95-B86C-3329201B0737}" dt="2018-04-03T20:54:49.601" v="235"/>
          <ac:spMkLst>
            <pc:docMk/>
            <pc:sldMk cId="2759402179" sldId="542"/>
            <ac:spMk id="13" creationId="{AC5DD0A2-9CED-4A6F-9FDE-9B473B25954E}"/>
          </ac:spMkLst>
        </pc:spChg>
        <pc:spChg chg="add mod">
          <ac:chgData name="LUNDH Maud" userId="S::maud.lundh@soprasteria.com::c79edc34-a289-4a69-b300-2ca9205d09a2" providerId="AD" clId="Web-{46E5A651-EF6F-4C95-B86C-3329201B0737}" dt="2018-04-03T20:54:58.506" v="236"/>
          <ac:spMkLst>
            <pc:docMk/>
            <pc:sldMk cId="2759402179" sldId="542"/>
            <ac:spMk id="14" creationId="{E3780166-9DA7-4F14-AF6E-0B0B86AFA562}"/>
          </ac:spMkLst>
        </pc:spChg>
        <pc:spChg chg="add mod">
          <ac:chgData name="LUNDH Maud" userId="S::maud.lundh@soprasteria.com::c79edc34-a289-4a69-b300-2ca9205d09a2" providerId="AD" clId="Web-{46E5A651-EF6F-4C95-B86C-3329201B0737}" dt="2018-04-03T20:55:02.787" v="237"/>
          <ac:spMkLst>
            <pc:docMk/>
            <pc:sldMk cId="2759402179" sldId="542"/>
            <ac:spMk id="15" creationId="{5A2EA81F-002A-4729-9678-615F37AB260D}"/>
          </ac:spMkLst>
        </pc:spChg>
        <pc:picChg chg="mod">
          <ac:chgData name="LUNDH Maud" userId="S::maud.lundh@soprasteria.com::c79edc34-a289-4a69-b300-2ca9205d09a2" providerId="AD" clId="Web-{46E5A651-EF6F-4C95-B86C-3329201B0737}" dt="2018-04-03T20:57:48.038" v="238"/>
          <ac:picMkLst>
            <pc:docMk/>
            <pc:sldMk cId="2759402179" sldId="542"/>
            <ac:picMk id="7" creationId="{00000000-0000-0000-0000-000000000000}"/>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4" dt="2018-04-12T15:10:22.359" idx="7">
    <p:pos x="10" y="10"/>
    <p:text>Saga - 3 og 4</p:text>
    <p:extLst>
      <p:ext uri="{C676402C-5697-4E1C-873F-D02D1690AC5C}">
        <p15:threadingInfo xmlns:p15="http://schemas.microsoft.com/office/powerpoint/2012/main" timeZoneBias="0"/>
      </p:ext>
    </p:extLst>
  </p:cm>
  <p:cm authorId="4" dt="2018-04-12T15:10:36.266" idx="8">
    <p:pos x="10" y="106"/>
    <p:text>Tina - 1 og 6</p:text>
    <p:extLst>
      <p:ext uri="{C676402C-5697-4E1C-873F-D02D1690AC5C}">
        <p15:threadingInfo xmlns:p15="http://schemas.microsoft.com/office/powerpoint/2012/main" timeZoneBias="0">
          <p15:parentCm authorId="4" idx="7"/>
        </p15:threadingInfo>
      </p:ext>
    </p:extLst>
  </p:cm>
  <p:cm authorId="4" dt="2018-04-12T15:10:55.516" idx="9">
    <p:pos x="10" y="202"/>
    <p:text>Maud - 2  og 5</p:text>
    <p:extLst>
      <p:ext uri="{C676402C-5697-4E1C-873F-D02D1690AC5C}">
        <p15:threadingInfo xmlns:p15="http://schemas.microsoft.com/office/powerpoint/2012/main" timeZoneBias="0">
          <p15:parentCm authorId="4" idx="7"/>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5" dt="2018-04-12T10:36:25.087" idx="1">
    <p:pos x="10" y="10"/>
    <p:text>Denne mangler å tas med</p:text>
    <p:extLst>
      <p:ext uri="{C676402C-5697-4E1C-873F-D02D1690AC5C}">
        <p15:threadingInfo xmlns:p15="http://schemas.microsoft.com/office/powerpoint/2012/main" timeZoneBias="-120"/>
      </p:ext>
    </p:extLst>
  </p:cm>
  <p:cm authorId="5" dt="2018-04-12T17:20:04.186" idx="3">
    <p:pos x="10" y="106"/>
    <p:text>Kanskje skal under slide 18?</p:text>
    <p:extLst>
      <p:ext uri="{C676402C-5697-4E1C-873F-D02D1690AC5C}">
        <p15:threadingInfo xmlns:p15="http://schemas.microsoft.com/office/powerpoint/2012/main" timeZoneBias="-120">
          <p15:parentCm authorId="5" idx="1"/>
        </p15:threadingInfo>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2" dt="2018-03-01T13:29:48.206" idx="5">
    <p:pos x="10" y="10"/>
    <p:text>Må vi ha med disse? Er dette en del av pensum?</p:text>
    <p:extLst>
      <p:ext uri="{C676402C-5697-4E1C-873F-D02D1690AC5C}">
        <p15:threadingInfo xmlns:p15="http://schemas.microsoft.com/office/powerpoint/2012/main" timeZoneBias="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3" dt="2018-03-01T17:25:32.101" idx="7">
    <p:pos x="10" y="10"/>
    <p:text>Maud pimper</p:text>
    <p:extLst>
      <p:ext uri="{C676402C-5697-4E1C-873F-D02D1690AC5C}">
        <p15:threadingInfo xmlns:p15="http://schemas.microsoft.com/office/powerpoint/2012/main" timeZoneBias="-6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3" dt="2018-03-01T17:24:24.070" idx="6">
    <p:pos x="10" y="10"/>
    <p:text>Maud skal fikse så den blir fin :)</p:text>
    <p:extLst>
      <p:ext uri="{C676402C-5697-4E1C-873F-D02D1690AC5C}">
        <p15:threadingInfo xmlns:p15="http://schemas.microsoft.com/office/powerpoint/2012/main" timeZoneBias="-60"/>
      </p:ext>
    </p:extLst>
  </p:cm>
  <p:cm authorId="5" dt="2018-04-12T17:38:02.892" idx="6">
    <p:pos x="10" y="106"/>
    <p:text>Ehm... i fix</p:text>
    <p:extLst>
      <p:ext uri="{C676402C-5697-4E1C-873F-D02D1690AC5C}">
        <p15:threadingInfo xmlns:p15="http://schemas.microsoft.com/office/powerpoint/2012/main" timeZoneBias="-120">
          <p15:parentCm authorId="3" idx="6"/>
        </p15:threadingInfo>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2" dt="2018-03-01T13:30:50.413" idx="6">
    <p:pos x="10" y="10"/>
    <p:text>Bra tegning men er det del av pensum?</p:text>
    <p:extLst>
      <p:ext uri="{C676402C-5697-4E1C-873F-D02D1690AC5C}">
        <p15:threadingInfo xmlns:p15="http://schemas.microsoft.com/office/powerpoint/2012/main" timeZoneBias="0"/>
      </p:ext>
    </p:extLst>
  </p:cm>
  <p:cm authorId="3" dt="2018-03-01T17:29:28.177" idx="8">
    <p:pos x="10" y="106"/>
    <p:text>Kuttes</p:text>
    <p:extLst>
      <p:ext uri="{C676402C-5697-4E1C-873F-D02D1690AC5C}">
        <p15:threadingInfo xmlns:p15="http://schemas.microsoft.com/office/powerpoint/2012/main" timeZoneBias="-60">
          <p15:parentCm authorId="2" idx="6"/>
        </p15:threadingInfo>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2" dt="2018-03-01T13:31:38.727" idx="7">
    <p:pos x="10" y="10"/>
    <p:text>Del av pensum?</p:text>
    <p:extLst>
      <p:ext uri="{C676402C-5697-4E1C-873F-D02D1690AC5C}">
        <p15:threadingInfo xmlns:p15="http://schemas.microsoft.com/office/powerpoint/2012/main" timeZoneBias="0"/>
      </p:ext>
    </p:extLst>
  </p:cm>
  <p:cm authorId="3" dt="2018-03-01T17:31:15.751" idx="9">
    <p:pos x="10" y="106"/>
    <p:text>kuttes</p:text>
    <p:extLst>
      <p:ext uri="{C676402C-5697-4E1C-873F-D02D1690AC5C}">
        <p15:threadingInfo xmlns:p15="http://schemas.microsoft.com/office/powerpoint/2012/main" timeZoneBias="-60">
          <p15:parentCm authorId="2" idx="7"/>
        </p15:threadingInfo>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5" dt="2018-04-12T17:42:09.649" idx="7">
    <p:pos x="10" y="10"/>
    <p:text>Fiks 44 til 48 og ta med V modellen</p:text>
    <p:extLst>
      <p:ext uri="{C676402C-5697-4E1C-873F-D02D1690AC5C}">
        <p15:threadingInfo xmlns:p15="http://schemas.microsoft.com/office/powerpoint/2012/main" timeZoneBias="-1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5" dt="2018-04-12T17:43:39.490" idx="8">
    <p:pos x="10" y="10"/>
    <p:text>Egen greie, ikke med i de fire test typene</p:text>
    <p:extLst>
      <p:ext uri="{C676402C-5697-4E1C-873F-D02D1690AC5C}">
        <p15:threadingInfo xmlns:p15="http://schemas.microsoft.com/office/powerpoint/2012/main" timeZoneBias="-1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3" dt="2018-03-01T17:45:12.351" idx="11">
    <p:pos x="10" y="10"/>
    <p:text>Saga pimp my slides part 2</p:text>
    <p:extLst>
      <p:ext uri="{C676402C-5697-4E1C-873F-D02D1690AC5C}">
        <p15:threadingInfo xmlns:p15="http://schemas.microsoft.com/office/powerpoint/2012/main" timeZoneBias="-60"/>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18-03-01T13:39:26.144" idx="10">
    <p:pos x="10" y="10"/>
    <p:text>JEg syns det forvirrer å snakke om statisk testing her når hele kap 3 går til det</p:text>
    <p:extLst>
      <p:ext uri="{C676402C-5697-4E1C-873F-D02D1690AC5C}">
        <p15:threadingInfo xmlns:p15="http://schemas.microsoft.com/office/powerpoint/2012/main" timeZoneBias="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4" dt="2018-04-12T15:05:58.120" idx="6">
    <p:pos x="10" y="10"/>
    <p:text>Saga mekker</p:text>
    <p:extLst>
      <p:ext uri="{C676402C-5697-4E1C-873F-D02D1690AC5C}">
        <p15:threadingInfo xmlns:p15="http://schemas.microsoft.com/office/powerpoint/2012/main" timeZoneBias="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5" dt="2018-04-12T17:51:52.048" idx="10">
    <p:pos x="10" y="10"/>
    <p:text>Saga fiks rundinger</p:text>
    <p:extLst>
      <p:ext uri="{C676402C-5697-4E1C-873F-D02D1690AC5C}">
        <p15:threadingInfo xmlns:p15="http://schemas.microsoft.com/office/powerpoint/2012/main" timeZoneBias="-120"/>
      </p:ext>
    </p:extLst>
  </p:cm>
  <p:cm authorId="5" dt="2018-04-12T17:53:12.642" idx="11">
    <p:pos x="10" y="106"/>
    <p:text>Fiks animation og punktliste</p:text>
    <p:extLst>
      <p:ext uri="{C676402C-5697-4E1C-873F-D02D1690AC5C}">
        <p15:threadingInfo xmlns:p15="http://schemas.microsoft.com/office/powerpoint/2012/main" timeZoneBias="-120">
          <p15:parentCm authorId="5" idx="10"/>
        </p15:threadingInfo>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18-03-01T13:35:14.051" idx="9">
    <p:pos x="10" y="10"/>
    <p:text>ideer til oppgaver her?</p:text>
    <p:extLst>
      <p:ext uri="{C676402C-5697-4E1C-873F-D02D1690AC5C}">
        <p15:threadingInfo xmlns:p15="http://schemas.microsoft.com/office/powerpoint/2012/main" timeZoneBias="0"/>
      </p:ext>
    </p:extLst>
  </p:cm>
</p:cmLst>
</file>

<file path=ppt/comments/comment22.xml><?xml version="1.0" encoding="utf-8"?>
<p:cmLst xmlns:a="http://schemas.openxmlformats.org/drawingml/2006/main" xmlns:r="http://schemas.openxmlformats.org/officeDocument/2006/relationships" xmlns:p="http://schemas.openxmlformats.org/presentationml/2006/main">
  <p:cm authorId="3" dt="2018-03-01T17:59:47.669" idx="12">
    <p:pos x="10" y="10"/>
    <p:text>Flytter oppgaver til rett etter det er snakket om</p:text>
    <p:extLst>
      <p:ext uri="{C676402C-5697-4E1C-873F-D02D1690AC5C}">
        <p15:threadingInfo xmlns:p15="http://schemas.microsoft.com/office/powerpoint/2012/main" timeZoneBias="-60"/>
      </p:ext>
    </p:extLst>
  </p:cm>
</p:cmLst>
</file>

<file path=ppt/comments/comment23.xml><?xml version="1.0" encoding="utf-8"?>
<p:cmLst xmlns:a="http://schemas.openxmlformats.org/drawingml/2006/main" xmlns:r="http://schemas.openxmlformats.org/officeDocument/2006/relationships" xmlns:p="http://schemas.openxmlformats.org/presentationml/2006/main">
  <p:cm authorId="2" dt="2018-03-01T13:39:26.144" idx="10">
    <p:pos x="10" y="10"/>
    <p:text>JEg syns det forvirrer å snakke om statisk testing her når hele kap 3 går til det</p:text>
    <p:extLst>
      <p:ext uri="{C676402C-5697-4E1C-873F-D02D1690AC5C}">
        <p15:threadingInfo xmlns:p15="http://schemas.microsoft.com/office/powerpoint/2012/main" timeZoneBias="0"/>
      </p:ext>
    </p:extLst>
  </p:cm>
</p:cmLst>
</file>

<file path=ppt/comments/comment24.xml><?xml version="1.0" encoding="utf-8"?>
<p:cmLst xmlns:a="http://schemas.openxmlformats.org/drawingml/2006/main" xmlns:r="http://schemas.openxmlformats.org/officeDocument/2006/relationships" xmlns:p="http://schemas.openxmlformats.org/presentationml/2006/main">
  <p:cm authorId="2" dt="2018-03-01T13:39:56.052" idx="11">
    <p:pos x="10" y="10"/>
    <p:text>er ikke erfaringsbaserte strengt tatt en del av black box teknikkene?</p:text>
    <p:extLst>
      <p:ext uri="{C676402C-5697-4E1C-873F-D02D1690AC5C}">
        <p15:threadingInfo xmlns:p15="http://schemas.microsoft.com/office/powerpoint/2012/main" timeZoneBias="0"/>
      </p:ext>
    </p:extLst>
  </p:cm>
  <p:cm authorId="3" dt="2018-03-01T18:05:24.950" idx="13">
    <p:pos x="10" y="106"/>
    <p:text>maud: blæh</p:text>
    <p:extLst>
      <p:ext uri="{C676402C-5697-4E1C-873F-D02D1690AC5C}">
        <p15:threadingInfo xmlns:p15="http://schemas.microsoft.com/office/powerpoint/2012/main" timeZoneBias="-60">
          <p15:parentCm authorId="2" idx="11"/>
        </p15:threadingInfo>
      </p:ext>
    </p:extLst>
  </p:cm>
  <p:cm authorId="3" dt="2018-03-01T18:05:32.674" idx="14">
    <p:pos x="10" y="202"/>
    <p:text>check it out</p:text>
    <p:extLst>
      <p:ext uri="{C676402C-5697-4E1C-873F-D02D1690AC5C}">
        <p15:threadingInfo xmlns:p15="http://schemas.microsoft.com/office/powerpoint/2012/main" timeZoneBias="-60">
          <p15:parentCm authorId="2" idx="11"/>
        </p15:threadingInfo>
      </p:ext>
    </p:extLst>
  </p:cm>
  <p:cm authorId="3" dt="2018-03-01T18:07:42.521" idx="15">
    <p:pos x="10" y="298"/>
    <p:text>må sjekke syllabus - Saga  sjekker om erfaring er i black box</p:text>
    <p:extLst>
      <p:ext uri="{C676402C-5697-4E1C-873F-D02D1690AC5C}">
        <p15:threadingInfo xmlns:p15="http://schemas.microsoft.com/office/powerpoint/2012/main" timeZoneBias="-60">
          <p15:parentCm authorId="2" idx="11"/>
        </p15:threadingInfo>
      </p:ext>
    </p:extLst>
  </p:cm>
  <p:cm authorId="3" dt="2018-03-01T18:08:10.774" idx="16">
    <p:pos x="10" y="394"/>
    <p:text>exploratory og experience based - hvis det nevnes må det være med</p:text>
    <p:extLst>
      <p:ext uri="{C676402C-5697-4E1C-873F-D02D1690AC5C}">
        <p15:threadingInfo xmlns:p15="http://schemas.microsoft.com/office/powerpoint/2012/main" timeZoneBias="-60">
          <p15:parentCm authorId="2" idx="11"/>
        </p15:threadingInfo>
      </p:ext>
    </p:extLst>
  </p:cm>
</p:cmLst>
</file>

<file path=ppt/comments/comment25.xml><?xml version="1.0" encoding="utf-8"?>
<p:cmLst xmlns:a="http://schemas.openxmlformats.org/drawingml/2006/main" xmlns:r="http://schemas.openxmlformats.org/officeDocument/2006/relationships" xmlns:p="http://schemas.openxmlformats.org/presentationml/2006/main">
  <p:cm authorId="3" dt="2018-03-01T18:09:41.632" idx="17">
    <p:pos x="10" y="10"/>
    <p:text>Maud: pimp my slides</p:text>
    <p:extLst>
      <p:ext uri="{C676402C-5697-4E1C-873F-D02D1690AC5C}">
        <p15:threadingInfo xmlns:p15="http://schemas.microsoft.com/office/powerpoint/2012/main" timeZoneBias="-60"/>
      </p:ext>
    </p:extLst>
  </p:cm>
  <p:cm authorId="3" dt="2018-03-01T18:09:56.539" idx="18">
    <p:pos x="10" y="106"/>
    <p:text>skille mellom teknikkene</p:text>
    <p:extLst>
      <p:ext uri="{C676402C-5697-4E1C-873F-D02D1690AC5C}">
        <p15:threadingInfo xmlns:p15="http://schemas.microsoft.com/office/powerpoint/2012/main" timeZoneBias="-60">
          <p15:parentCm authorId="3" idx="17"/>
        </p15:threadingInfo>
      </p:ext>
    </p:extLst>
  </p:cm>
</p:cmLst>
</file>

<file path=ppt/comments/comment26.xml><?xml version="1.0" encoding="utf-8"?>
<p:cmLst xmlns:a="http://schemas.openxmlformats.org/drawingml/2006/main" xmlns:r="http://schemas.openxmlformats.org/officeDocument/2006/relationships" xmlns:p="http://schemas.openxmlformats.org/presentationml/2006/main">
  <p:cm authorId="3" dt="2018-03-01T18:12:29.903" idx="19">
    <p:pos x="10" y="10"/>
    <p:text>englifiser</p:text>
    <p:extLst>
      <p:ext uri="{C676402C-5697-4E1C-873F-D02D1690AC5C}">
        <p15:threadingInfo xmlns:p15="http://schemas.microsoft.com/office/powerpoint/2012/main" timeZoneBias="-60"/>
      </p:ext>
    </p:extLst>
  </p:cm>
</p:cmLst>
</file>

<file path=ppt/comments/comment27.xml><?xml version="1.0" encoding="utf-8"?>
<p:cmLst xmlns:a="http://schemas.openxmlformats.org/drawingml/2006/main" xmlns:r="http://schemas.openxmlformats.org/officeDocument/2006/relationships" xmlns:p="http://schemas.openxmlformats.org/presentationml/2006/main">
  <p:cm authorId="3" dt="2018-03-01T18:14:14.958" idx="20">
    <p:pos x="10" y="10"/>
    <p:text>erstatter 95, må muligens se om noe fra 95 skal over</p:text>
    <p:extLst>
      <p:ext uri="{C676402C-5697-4E1C-873F-D02D1690AC5C}">
        <p15:threadingInfo xmlns:p15="http://schemas.microsoft.com/office/powerpoint/2012/main" timeZoneBias="-60"/>
      </p:ext>
    </p:extLst>
  </p:cm>
</p:cmLst>
</file>

<file path=ppt/comments/comment28.xml><?xml version="1.0" encoding="utf-8"?>
<p:cmLst xmlns:a="http://schemas.openxmlformats.org/drawingml/2006/main" xmlns:r="http://schemas.openxmlformats.org/officeDocument/2006/relationships" xmlns:p="http://schemas.openxmlformats.org/presentationml/2006/main">
  <p:cm authorId="3" dt="2018-03-01T18:22:47.043" idx="23">
    <p:pos x="10" y="10"/>
    <p:text>wreck my slides</p:text>
    <p:extLst>
      <p:ext uri="{C676402C-5697-4E1C-873F-D02D1690AC5C}">
        <p15:threadingInfo xmlns:p15="http://schemas.microsoft.com/office/powerpoint/2012/main" timeZoneBias="-60"/>
      </p:ext>
    </p:extLst>
  </p:cm>
</p:cmLst>
</file>

<file path=ppt/comments/comment29.xml><?xml version="1.0" encoding="utf-8"?>
<p:cmLst xmlns:a="http://schemas.openxmlformats.org/drawingml/2006/main" xmlns:r="http://schemas.openxmlformats.org/officeDocument/2006/relationships" xmlns:p="http://schemas.openxmlformats.org/presentationml/2006/main">
  <p:cm authorId="2" dt="2018-03-01T13:43:13.140" idx="12">
    <p:pos x="10" y="10"/>
    <p:text>Jeg trenger å få denne sliden forklart :)</p:text>
    <p:extLst>
      <p:ext uri="{C676402C-5697-4E1C-873F-D02D1690AC5C}">
        <p15:threadingInfo xmlns:p15="http://schemas.microsoft.com/office/powerpoint/2012/main" timeZoneBias="0"/>
      </p:ext>
    </p:extLst>
  </p:cm>
  <p:cm authorId="3" dt="2018-03-01T18:18:05.686" idx="21">
    <p:pos x="10" y="106"/>
    <p:text>byttes ut med strekfigurer - intro til test</p:text>
    <p:extLst>
      <p:ext uri="{C676402C-5697-4E1C-873F-D02D1690AC5C}">
        <p15:threadingInfo xmlns:p15="http://schemas.microsoft.com/office/powerpoint/2012/main" timeZoneBias="-60">
          <p15:parentCm authorId="2" idx="12"/>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3-01T13:21:52.276" idx="1">
    <p:pos x="10" y="10"/>
    <p:text>Burde ha med de engelske oversettelsene slik at det blir enklere å gjenkjenne på eksamen.</p:text>
    <p:extLst>
      <p:ext uri="{C676402C-5697-4E1C-873F-D02D1690AC5C}">
        <p15:threadingInfo xmlns:p15="http://schemas.microsoft.com/office/powerpoint/2012/main" timeZoneBias="0"/>
      </p:ext>
    </p:extLst>
  </p:cm>
  <p:cm authorId="3" dt="2018-03-01T16:55:35.830" idx="2">
    <p:pos x="10" y="106"/>
    <p:text>Har ikke med denen sliden</p:text>
    <p:extLst>
      <p:ext uri="{C676402C-5697-4E1C-873F-D02D1690AC5C}">
        <p15:threadingInfo xmlns:p15="http://schemas.microsoft.com/office/powerpoint/2012/main" timeZoneBias="-60">
          <p15:parentCm authorId="2" idx="1"/>
        </p15:threadingInfo>
      </p:ext>
    </p:extLst>
  </p:cm>
</p:cmLst>
</file>

<file path=ppt/comments/comment30.xml><?xml version="1.0" encoding="utf-8"?>
<p:cmLst xmlns:a="http://schemas.openxmlformats.org/drawingml/2006/main" xmlns:r="http://schemas.openxmlformats.org/officeDocument/2006/relationships" xmlns:p="http://schemas.openxmlformats.org/presentationml/2006/main">
  <p:cm authorId="3" dt="2018-03-01T18:20:41.234" idx="22">
    <p:pos x="10" y="10"/>
    <p:text>Hvor viktig er testestimering?</p:text>
    <p:extLst>
      <p:ext uri="{C676402C-5697-4E1C-873F-D02D1690AC5C}">
        <p15:threadingInfo xmlns:p15="http://schemas.microsoft.com/office/powerpoint/2012/main" timeZoneBias="-60"/>
      </p:ext>
    </p:extLst>
  </p:cm>
</p:cmLst>
</file>

<file path=ppt/comments/comment31.xml><?xml version="1.0" encoding="utf-8"?>
<p:cmLst xmlns:a="http://schemas.openxmlformats.org/drawingml/2006/main" xmlns:r="http://schemas.openxmlformats.org/officeDocument/2006/relationships" xmlns:p="http://schemas.openxmlformats.org/presentationml/2006/main">
  <p:cm authorId="3" dt="2018-03-01T18:27:49.911" idx="24">
    <p:pos x="10" y="10"/>
    <p:text>pimp my slide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3-01T13:23:00.732" idx="2">
    <p:pos x="10" y="10"/>
    <p:text>Kan ikke huske å ha fått dette på eksamen, skal vi ha med denne?</p:text>
    <p:extLst>
      <p:ext uri="{C676402C-5697-4E1C-873F-D02D1690AC5C}">
        <p15:threadingInfo xmlns:p15="http://schemas.microsoft.com/office/powerpoint/2012/main" timeZoneBias="0"/>
      </p:ext>
    </p:extLst>
  </p:cm>
  <p:cm authorId="3" dt="2018-03-01T16:56:45.083" idx="3">
    <p:pos x="10" y="106"/>
    <p:text>droppes</p:text>
    <p:extLst>
      <p:ext uri="{C676402C-5697-4E1C-873F-D02D1690AC5C}">
        <p15:threadingInfo xmlns:p15="http://schemas.microsoft.com/office/powerpoint/2012/main" timeZoneBias="-60">
          <p15:parentCm authorId="2" idx="2"/>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8-03-01T13:23:41.750" idx="3">
    <p:pos x="10" y="10"/>
    <p:text>er dette pensum?</p:text>
    <p:extLst>
      <p:ext uri="{C676402C-5697-4E1C-873F-D02D1690AC5C}">
        <p15:threadingInfo xmlns:p15="http://schemas.microsoft.com/office/powerpoint/2012/main" timeZoneBias="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5" dt="2018-04-12T17:16:26.310" idx="2">
    <p:pos x="10" y="10"/>
    <p:text>Tina mekker til engelsk</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BC93A-BB9D-4497-BAE9-11B53EB5A328}" type="doc">
      <dgm:prSet loTypeId="urn:microsoft.com/office/officeart/2005/8/layout/hProcess3" loCatId="process" qsTypeId="urn:microsoft.com/office/officeart/2005/8/quickstyle/simple1" qsCatId="simple" csTypeId="urn:microsoft.com/office/officeart/2005/8/colors/accent1_2" csCatId="accent1" phldr="1"/>
      <dgm:spPr/>
    </dgm:pt>
    <dgm:pt modelId="{189C618D-C3AC-4282-BCD0-B5235B0CF591}">
      <dgm:prSet phldrT="[Text]"/>
      <dgm:spPr/>
      <dgm:t>
        <a:bodyPr/>
        <a:lstStyle/>
        <a:p>
          <a:r>
            <a:rPr lang="nb-NO"/>
            <a:t>Test</a:t>
          </a:r>
        </a:p>
      </dgm:t>
    </dgm:pt>
    <dgm:pt modelId="{81919531-AAAB-4021-A1C5-12EBED55A0F8}" type="parTrans" cxnId="{6F09DEF6-3005-4FF9-9215-DE348B0F817E}">
      <dgm:prSet/>
      <dgm:spPr/>
      <dgm:t>
        <a:bodyPr/>
        <a:lstStyle/>
        <a:p>
          <a:endParaRPr lang="nb-NO"/>
        </a:p>
      </dgm:t>
    </dgm:pt>
    <dgm:pt modelId="{F124F6BC-390E-4E49-9523-FEF394EBA272}" type="sibTrans" cxnId="{6F09DEF6-3005-4FF9-9215-DE348B0F817E}">
      <dgm:prSet/>
      <dgm:spPr/>
      <dgm:t>
        <a:bodyPr/>
        <a:lstStyle/>
        <a:p>
          <a:endParaRPr lang="nb-NO"/>
        </a:p>
      </dgm:t>
    </dgm:pt>
    <dgm:pt modelId="{606D8AAF-884B-4D6D-8216-C70F9E567CEF}" type="pres">
      <dgm:prSet presAssocID="{D93BC93A-BB9D-4497-BAE9-11B53EB5A328}" presName="Name0" presStyleCnt="0">
        <dgm:presLayoutVars>
          <dgm:dir/>
          <dgm:animLvl val="lvl"/>
          <dgm:resizeHandles val="exact"/>
        </dgm:presLayoutVars>
      </dgm:prSet>
      <dgm:spPr/>
    </dgm:pt>
    <dgm:pt modelId="{0E74A60A-D3E1-4D5C-A29E-DFB802D2522A}" type="pres">
      <dgm:prSet presAssocID="{D93BC93A-BB9D-4497-BAE9-11B53EB5A328}" presName="dummy" presStyleCnt="0"/>
      <dgm:spPr/>
    </dgm:pt>
    <dgm:pt modelId="{165FA389-1F4D-47BC-9ED6-D7A427DCEEB6}" type="pres">
      <dgm:prSet presAssocID="{D93BC93A-BB9D-4497-BAE9-11B53EB5A328}" presName="linH" presStyleCnt="0"/>
      <dgm:spPr/>
    </dgm:pt>
    <dgm:pt modelId="{EA5EFD21-E99C-4FA1-AB6B-F01755526212}" type="pres">
      <dgm:prSet presAssocID="{D93BC93A-BB9D-4497-BAE9-11B53EB5A328}" presName="padding1" presStyleCnt="0"/>
      <dgm:spPr/>
    </dgm:pt>
    <dgm:pt modelId="{D975BDD8-F6DD-4633-9EB4-810575BA67E7}" type="pres">
      <dgm:prSet presAssocID="{189C618D-C3AC-4282-BCD0-B5235B0CF591}" presName="linV" presStyleCnt="0"/>
      <dgm:spPr/>
    </dgm:pt>
    <dgm:pt modelId="{F9D00A3A-AB3A-4119-97FC-EBDBCECE80A3}" type="pres">
      <dgm:prSet presAssocID="{189C618D-C3AC-4282-BCD0-B5235B0CF591}" presName="spVertical1" presStyleCnt="0"/>
      <dgm:spPr/>
    </dgm:pt>
    <dgm:pt modelId="{DE776954-1471-4361-B456-D2796694C523}" type="pres">
      <dgm:prSet presAssocID="{189C618D-C3AC-4282-BCD0-B5235B0CF591}" presName="parTx" presStyleLbl="revTx" presStyleIdx="0" presStyleCnt="1" custScaleX="2000000">
        <dgm:presLayoutVars>
          <dgm:chMax val="0"/>
          <dgm:chPref val="0"/>
          <dgm:bulletEnabled val="1"/>
        </dgm:presLayoutVars>
      </dgm:prSet>
      <dgm:spPr/>
    </dgm:pt>
    <dgm:pt modelId="{4F60DE26-0DB5-4D07-8ED1-C008F715ABFB}" type="pres">
      <dgm:prSet presAssocID="{189C618D-C3AC-4282-BCD0-B5235B0CF591}" presName="spVertical2" presStyleCnt="0"/>
      <dgm:spPr/>
    </dgm:pt>
    <dgm:pt modelId="{7DEEA9C3-4828-4189-896F-5FD9044E4ABD}" type="pres">
      <dgm:prSet presAssocID="{189C618D-C3AC-4282-BCD0-B5235B0CF591}" presName="spVertical3" presStyleCnt="0"/>
      <dgm:spPr/>
    </dgm:pt>
    <dgm:pt modelId="{8DBA93BC-A194-4E17-91E7-A6744102F396}" type="pres">
      <dgm:prSet presAssocID="{D93BC93A-BB9D-4497-BAE9-11B53EB5A328}" presName="padding2" presStyleCnt="0"/>
      <dgm:spPr/>
    </dgm:pt>
    <dgm:pt modelId="{6C8B5BE2-DA3F-4AE1-870E-CA0CA92F0959}" type="pres">
      <dgm:prSet presAssocID="{D93BC93A-BB9D-4497-BAE9-11B53EB5A328}" presName="negArrow" presStyleCnt="0"/>
      <dgm:spPr/>
    </dgm:pt>
    <dgm:pt modelId="{DBF325E8-E223-4B9E-A343-A659500C28DB}" type="pres">
      <dgm:prSet presAssocID="{D93BC93A-BB9D-4497-BAE9-11B53EB5A328}" presName="backgroundArrow" presStyleLbl="node1" presStyleIdx="0" presStyleCnt="1" custLinFactNeighborX="495" custLinFactNeighborY="34293"/>
      <dgm:spPr>
        <a:solidFill>
          <a:srgbClr val="00B050"/>
        </a:solidFill>
      </dgm:spPr>
    </dgm:pt>
  </dgm:ptLst>
  <dgm:cxnLst>
    <dgm:cxn modelId="{2A307D85-1CF0-48D4-B3C9-913A2DA313B5}" type="presOf" srcId="{D93BC93A-BB9D-4497-BAE9-11B53EB5A328}" destId="{606D8AAF-884B-4D6D-8216-C70F9E567CEF}" srcOrd="0" destOrd="0" presId="urn:microsoft.com/office/officeart/2005/8/layout/hProcess3"/>
    <dgm:cxn modelId="{89CD1FEB-3E2C-4EDB-AF4C-8A66CBF0F597}" type="presOf" srcId="{189C618D-C3AC-4282-BCD0-B5235B0CF591}" destId="{DE776954-1471-4361-B456-D2796694C523}" srcOrd="0" destOrd="0" presId="urn:microsoft.com/office/officeart/2005/8/layout/hProcess3"/>
    <dgm:cxn modelId="{6F09DEF6-3005-4FF9-9215-DE348B0F817E}" srcId="{D93BC93A-BB9D-4497-BAE9-11B53EB5A328}" destId="{189C618D-C3AC-4282-BCD0-B5235B0CF591}" srcOrd="0" destOrd="0" parTransId="{81919531-AAAB-4021-A1C5-12EBED55A0F8}" sibTransId="{F124F6BC-390E-4E49-9523-FEF394EBA272}"/>
    <dgm:cxn modelId="{2F2EC1CC-7D1C-4CDC-952A-2B9CEA631AD5}" type="presParOf" srcId="{606D8AAF-884B-4D6D-8216-C70F9E567CEF}" destId="{0E74A60A-D3E1-4D5C-A29E-DFB802D2522A}" srcOrd="0" destOrd="0" presId="urn:microsoft.com/office/officeart/2005/8/layout/hProcess3"/>
    <dgm:cxn modelId="{4740D7D2-7736-4DB8-A7C3-4FC6E04157FA}" type="presParOf" srcId="{606D8AAF-884B-4D6D-8216-C70F9E567CEF}" destId="{165FA389-1F4D-47BC-9ED6-D7A427DCEEB6}" srcOrd="1" destOrd="0" presId="urn:microsoft.com/office/officeart/2005/8/layout/hProcess3"/>
    <dgm:cxn modelId="{8FF6A697-D3A6-41C3-9598-34CB094305E0}" type="presParOf" srcId="{165FA389-1F4D-47BC-9ED6-D7A427DCEEB6}" destId="{EA5EFD21-E99C-4FA1-AB6B-F01755526212}" srcOrd="0" destOrd="0" presId="urn:microsoft.com/office/officeart/2005/8/layout/hProcess3"/>
    <dgm:cxn modelId="{91AD8FBC-8221-4782-8D78-9B9128EECC33}" type="presParOf" srcId="{165FA389-1F4D-47BC-9ED6-D7A427DCEEB6}" destId="{D975BDD8-F6DD-4633-9EB4-810575BA67E7}" srcOrd="1" destOrd="0" presId="urn:microsoft.com/office/officeart/2005/8/layout/hProcess3"/>
    <dgm:cxn modelId="{0639740E-6115-4048-8031-08CEDEC58ADA}" type="presParOf" srcId="{D975BDD8-F6DD-4633-9EB4-810575BA67E7}" destId="{F9D00A3A-AB3A-4119-97FC-EBDBCECE80A3}" srcOrd="0" destOrd="0" presId="urn:microsoft.com/office/officeart/2005/8/layout/hProcess3"/>
    <dgm:cxn modelId="{3A1EF7F6-9EBA-4D62-AD13-38F250AF2656}" type="presParOf" srcId="{D975BDD8-F6DD-4633-9EB4-810575BA67E7}" destId="{DE776954-1471-4361-B456-D2796694C523}" srcOrd="1" destOrd="0" presId="urn:microsoft.com/office/officeart/2005/8/layout/hProcess3"/>
    <dgm:cxn modelId="{BB29686E-F781-4608-84F4-F214600A78B2}" type="presParOf" srcId="{D975BDD8-F6DD-4633-9EB4-810575BA67E7}" destId="{4F60DE26-0DB5-4D07-8ED1-C008F715ABFB}" srcOrd="2" destOrd="0" presId="urn:microsoft.com/office/officeart/2005/8/layout/hProcess3"/>
    <dgm:cxn modelId="{C0C45456-FB69-47AC-89CC-A3741521778D}" type="presParOf" srcId="{D975BDD8-F6DD-4633-9EB4-810575BA67E7}" destId="{7DEEA9C3-4828-4189-896F-5FD9044E4ABD}" srcOrd="3" destOrd="0" presId="urn:microsoft.com/office/officeart/2005/8/layout/hProcess3"/>
    <dgm:cxn modelId="{600C185C-2DC5-4C16-BD50-7FA9D00D4F93}" type="presParOf" srcId="{165FA389-1F4D-47BC-9ED6-D7A427DCEEB6}" destId="{8DBA93BC-A194-4E17-91E7-A6744102F396}" srcOrd="2" destOrd="0" presId="urn:microsoft.com/office/officeart/2005/8/layout/hProcess3"/>
    <dgm:cxn modelId="{062028B7-8830-4949-AA00-D064A62ACD1F}" type="presParOf" srcId="{165FA389-1F4D-47BC-9ED6-D7A427DCEEB6}" destId="{6C8B5BE2-DA3F-4AE1-870E-CA0CA92F0959}" srcOrd="3" destOrd="0" presId="urn:microsoft.com/office/officeart/2005/8/layout/hProcess3"/>
    <dgm:cxn modelId="{93F3B772-9CA4-448B-B106-80F9C01C75B8}" type="presParOf" srcId="{165FA389-1F4D-47BC-9ED6-D7A427DCEEB6}" destId="{DBF325E8-E223-4B9E-A343-A659500C28DB}"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CBBCA-7115-497B-BE8C-DCD7E0A71E66}"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nb-NO"/>
        </a:p>
      </dgm:t>
    </dgm:pt>
    <dgm:pt modelId="{C1BCAC32-ECA7-46A8-AFFB-F1FCF59A48BA}">
      <dgm:prSet/>
      <dgm:spPr/>
      <dgm:t>
        <a:bodyPr/>
        <a:lstStyle/>
        <a:p>
          <a:endParaRPr lang="nb-NO"/>
        </a:p>
      </dgm:t>
    </dgm:pt>
    <dgm:pt modelId="{04157123-FD21-4E53-A8F6-400C98BDED61}" type="parTrans" cxnId="{5E49D180-BF3A-461A-9A2A-B1EDB56BFF6B}">
      <dgm:prSet/>
      <dgm:spPr/>
      <dgm:t>
        <a:bodyPr/>
        <a:lstStyle/>
        <a:p>
          <a:endParaRPr lang="nb-NO"/>
        </a:p>
      </dgm:t>
    </dgm:pt>
    <dgm:pt modelId="{53B428FA-A6DE-440D-B9C0-1E8E520BB5C3}" type="sibTrans" cxnId="{5E49D180-BF3A-461A-9A2A-B1EDB56BFF6B}">
      <dgm:prSet/>
      <dgm:spPr/>
      <dgm:t>
        <a:bodyPr/>
        <a:lstStyle/>
        <a:p>
          <a:endParaRPr lang="nb-NO"/>
        </a:p>
      </dgm:t>
    </dgm:pt>
    <dgm:pt modelId="{8B592D62-8275-437D-9BC6-6C2155EF6DC9}">
      <dgm:prSet/>
      <dgm:spPr/>
      <dgm:t>
        <a:bodyPr/>
        <a:lstStyle/>
        <a:p>
          <a:endParaRPr lang="nb-NO"/>
        </a:p>
      </dgm:t>
    </dgm:pt>
    <dgm:pt modelId="{2CECA73C-C603-4EB3-B177-371B73F6E8CA}" type="parTrans" cxnId="{BE16A33C-DCAE-46AC-A993-7D0792232B79}">
      <dgm:prSet/>
      <dgm:spPr/>
      <dgm:t>
        <a:bodyPr/>
        <a:lstStyle/>
        <a:p>
          <a:endParaRPr lang="nb-NO"/>
        </a:p>
      </dgm:t>
    </dgm:pt>
    <dgm:pt modelId="{913DEDF6-F966-4D29-8BB0-0CAE486626DE}" type="sibTrans" cxnId="{BE16A33C-DCAE-46AC-A993-7D0792232B79}">
      <dgm:prSet/>
      <dgm:spPr/>
      <dgm:t>
        <a:bodyPr/>
        <a:lstStyle/>
        <a:p>
          <a:endParaRPr lang="nb-NO"/>
        </a:p>
      </dgm:t>
    </dgm:pt>
    <dgm:pt modelId="{A5E960B6-20E5-4028-AAFA-FA4636683E08}">
      <dgm:prSet/>
      <dgm:spPr/>
      <dgm:t>
        <a:bodyPr/>
        <a:lstStyle/>
        <a:p>
          <a:endParaRPr lang="nb-NO"/>
        </a:p>
      </dgm:t>
    </dgm:pt>
    <dgm:pt modelId="{2DC8BD82-CB10-4F00-ACBD-4BE3AE0F8C60}" type="parTrans" cxnId="{919782A4-593C-40B7-A44E-CB7186080DEF}">
      <dgm:prSet/>
      <dgm:spPr/>
      <dgm:t>
        <a:bodyPr/>
        <a:lstStyle/>
        <a:p>
          <a:endParaRPr lang="nb-NO"/>
        </a:p>
      </dgm:t>
    </dgm:pt>
    <dgm:pt modelId="{F3AF91ED-0AF6-4DF8-8FFE-F5E9FFCF9836}" type="sibTrans" cxnId="{919782A4-593C-40B7-A44E-CB7186080DEF}">
      <dgm:prSet/>
      <dgm:spPr/>
      <dgm:t>
        <a:bodyPr/>
        <a:lstStyle/>
        <a:p>
          <a:endParaRPr lang="nb-NO"/>
        </a:p>
      </dgm:t>
    </dgm:pt>
    <dgm:pt modelId="{1A06BB2B-21DE-473A-9456-4D604778D12D}">
      <dgm:prSet/>
      <dgm:spPr/>
      <dgm:t>
        <a:bodyPr/>
        <a:lstStyle/>
        <a:p>
          <a:endParaRPr lang="nb-NO"/>
        </a:p>
      </dgm:t>
    </dgm:pt>
    <dgm:pt modelId="{6FEB02CA-A576-4382-B230-85E20B435A03}" type="parTrans" cxnId="{F774EEAD-8979-4DCB-B904-B5F525E0669C}">
      <dgm:prSet/>
      <dgm:spPr/>
      <dgm:t>
        <a:bodyPr/>
        <a:lstStyle/>
        <a:p>
          <a:endParaRPr lang="nb-NO"/>
        </a:p>
      </dgm:t>
    </dgm:pt>
    <dgm:pt modelId="{C8204258-EC86-4F62-9A9D-BEBB02C6054A}" type="sibTrans" cxnId="{F774EEAD-8979-4DCB-B904-B5F525E0669C}">
      <dgm:prSet/>
      <dgm:spPr/>
      <dgm:t>
        <a:bodyPr/>
        <a:lstStyle/>
        <a:p>
          <a:endParaRPr lang="nb-NO"/>
        </a:p>
      </dgm:t>
    </dgm:pt>
    <dgm:pt modelId="{1EB70432-121F-49B9-AEA3-4726DC7E9615}">
      <dgm:prSet/>
      <dgm:spPr/>
      <dgm:t>
        <a:bodyPr/>
        <a:lstStyle/>
        <a:p>
          <a:endParaRPr lang="nb-NO"/>
        </a:p>
      </dgm:t>
    </dgm:pt>
    <dgm:pt modelId="{6FAE52E5-1310-4387-A320-BD444DB7D14E}" type="parTrans" cxnId="{362C7F01-0F08-48A0-B94A-983D321A6BB5}">
      <dgm:prSet/>
      <dgm:spPr/>
      <dgm:t>
        <a:bodyPr/>
        <a:lstStyle/>
        <a:p>
          <a:endParaRPr lang="nb-NO"/>
        </a:p>
      </dgm:t>
    </dgm:pt>
    <dgm:pt modelId="{9D1D81A6-0FFE-47E2-886D-AB2EF6224B3F}" type="sibTrans" cxnId="{362C7F01-0F08-48A0-B94A-983D321A6BB5}">
      <dgm:prSet/>
      <dgm:spPr/>
      <dgm:t>
        <a:bodyPr/>
        <a:lstStyle/>
        <a:p>
          <a:endParaRPr lang="nb-NO"/>
        </a:p>
      </dgm:t>
    </dgm:pt>
    <dgm:pt modelId="{55FD8E17-3079-45B1-8334-19B9CC2FE0C0}">
      <dgm:prSet/>
      <dgm:spPr/>
      <dgm:t>
        <a:bodyPr/>
        <a:lstStyle/>
        <a:p>
          <a:endParaRPr lang="nb-NO"/>
        </a:p>
      </dgm:t>
    </dgm:pt>
    <dgm:pt modelId="{270ED1B3-902C-4F9E-B7F3-050832FFC036}" type="parTrans" cxnId="{1915D5A9-8C40-46E3-9863-0DCC064036BF}">
      <dgm:prSet/>
      <dgm:spPr/>
      <dgm:t>
        <a:bodyPr/>
        <a:lstStyle/>
        <a:p>
          <a:endParaRPr lang="nb-NO"/>
        </a:p>
      </dgm:t>
    </dgm:pt>
    <dgm:pt modelId="{32719710-AC0A-476C-9963-CE5CF34F37A5}" type="sibTrans" cxnId="{1915D5A9-8C40-46E3-9863-0DCC064036BF}">
      <dgm:prSet/>
      <dgm:spPr/>
      <dgm:t>
        <a:bodyPr/>
        <a:lstStyle/>
        <a:p>
          <a:endParaRPr lang="nb-NO"/>
        </a:p>
      </dgm:t>
    </dgm:pt>
    <dgm:pt modelId="{02C8823F-C239-4A33-BFF5-26450453F7B8}">
      <dgm:prSet/>
      <dgm:spPr/>
      <dgm:t>
        <a:bodyPr/>
        <a:lstStyle/>
        <a:p>
          <a:endParaRPr lang="nb-NO"/>
        </a:p>
      </dgm:t>
    </dgm:pt>
    <dgm:pt modelId="{13438F0E-449B-4E4C-8539-E601245B3A47}" type="parTrans" cxnId="{E43EE02D-F3BC-41FB-8CC9-6F76B1F49724}">
      <dgm:prSet/>
      <dgm:spPr/>
      <dgm:t>
        <a:bodyPr/>
        <a:lstStyle/>
        <a:p>
          <a:endParaRPr lang="nb-NO"/>
        </a:p>
      </dgm:t>
    </dgm:pt>
    <dgm:pt modelId="{0B200DB6-87EF-46AB-B2D1-1FBADFC0B8AA}" type="sibTrans" cxnId="{E43EE02D-F3BC-41FB-8CC9-6F76B1F49724}">
      <dgm:prSet/>
      <dgm:spPr/>
      <dgm:t>
        <a:bodyPr/>
        <a:lstStyle/>
        <a:p>
          <a:endParaRPr lang="nb-NO"/>
        </a:p>
      </dgm:t>
    </dgm:pt>
    <dgm:pt modelId="{654788D7-3C7C-492F-9F64-13055F15D1C1}" type="pres">
      <dgm:prSet presAssocID="{5DFCBBCA-7115-497B-BE8C-DCD7E0A71E66}" presName="Name0" presStyleCnt="0">
        <dgm:presLayoutVars>
          <dgm:chMax val="11"/>
          <dgm:chPref val="11"/>
          <dgm:dir/>
          <dgm:resizeHandles/>
        </dgm:presLayoutVars>
      </dgm:prSet>
      <dgm:spPr/>
    </dgm:pt>
    <dgm:pt modelId="{594A128B-491E-467C-AB98-1EF1AA7E9B82}" type="pres">
      <dgm:prSet presAssocID="{02C8823F-C239-4A33-BFF5-26450453F7B8}" presName="Accent7" presStyleCnt="0"/>
      <dgm:spPr/>
    </dgm:pt>
    <dgm:pt modelId="{4FF3ECC0-8124-42A2-869B-B55DF1C411B5}" type="pres">
      <dgm:prSet presAssocID="{02C8823F-C239-4A33-BFF5-26450453F7B8}" presName="Accent" presStyleLbl="node1" presStyleIdx="0" presStyleCnt="7"/>
      <dgm:spPr/>
    </dgm:pt>
    <dgm:pt modelId="{BDA6B103-1C38-4498-92EE-4FBE782E5B9B}" type="pres">
      <dgm:prSet presAssocID="{02C8823F-C239-4A33-BFF5-26450453F7B8}" presName="ParentBackground7" presStyleCnt="0"/>
      <dgm:spPr/>
    </dgm:pt>
    <dgm:pt modelId="{05888D90-20CB-4B8C-B1C7-FF983922A368}" type="pres">
      <dgm:prSet presAssocID="{02C8823F-C239-4A33-BFF5-26450453F7B8}" presName="ParentBackground" presStyleLbl="fgAcc1" presStyleIdx="0" presStyleCnt="7"/>
      <dgm:spPr/>
    </dgm:pt>
    <dgm:pt modelId="{976A010B-0A5C-4165-A208-A8E980650827}" type="pres">
      <dgm:prSet presAssocID="{02C8823F-C239-4A33-BFF5-26450453F7B8}" presName="Parent7" presStyleLbl="revTx" presStyleIdx="0" presStyleCnt="0">
        <dgm:presLayoutVars>
          <dgm:chMax val="1"/>
          <dgm:chPref val="1"/>
          <dgm:bulletEnabled val="1"/>
        </dgm:presLayoutVars>
      </dgm:prSet>
      <dgm:spPr/>
    </dgm:pt>
    <dgm:pt modelId="{8CA72C37-D242-4382-B255-01692EE2C8CF}" type="pres">
      <dgm:prSet presAssocID="{55FD8E17-3079-45B1-8334-19B9CC2FE0C0}" presName="Accent6" presStyleCnt="0"/>
      <dgm:spPr/>
    </dgm:pt>
    <dgm:pt modelId="{DA572FB0-CEC1-4906-9013-2528F54862D5}" type="pres">
      <dgm:prSet presAssocID="{55FD8E17-3079-45B1-8334-19B9CC2FE0C0}" presName="Accent" presStyleLbl="node1" presStyleIdx="1" presStyleCnt="7"/>
      <dgm:spPr/>
    </dgm:pt>
    <dgm:pt modelId="{E4B2B9AF-47C2-4E21-B00C-1B5074667215}" type="pres">
      <dgm:prSet presAssocID="{55FD8E17-3079-45B1-8334-19B9CC2FE0C0}" presName="ParentBackground6" presStyleCnt="0"/>
      <dgm:spPr/>
    </dgm:pt>
    <dgm:pt modelId="{89A51817-B587-4B6D-8D94-54266EAE4093}" type="pres">
      <dgm:prSet presAssocID="{55FD8E17-3079-45B1-8334-19B9CC2FE0C0}" presName="ParentBackground" presStyleLbl="fgAcc1" presStyleIdx="1" presStyleCnt="7"/>
      <dgm:spPr/>
    </dgm:pt>
    <dgm:pt modelId="{D03FE0CF-517D-4533-9E76-C562E54DA844}" type="pres">
      <dgm:prSet presAssocID="{55FD8E17-3079-45B1-8334-19B9CC2FE0C0}" presName="Parent6" presStyleLbl="revTx" presStyleIdx="0" presStyleCnt="0">
        <dgm:presLayoutVars>
          <dgm:chMax val="1"/>
          <dgm:chPref val="1"/>
          <dgm:bulletEnabled val="1"/>
        </dgm:presLayoutVars>
      </dgm:prSet>
      <dgm:spPr/>
    </dgm:pt>
    <dgm:pt modelId="{3387F05A-4547-455C-B46F-CFFF6856107C}" type="pres">
      <dgm:prSet presAssocID="{1EB70432-121F-49B9-AEA3-4726DC7E9615}" presName="Accent5" presStyleCnt="0"/>
      <dgm:spPr/>
    </dgm:pt>
    <dgm:pt modelId="{B5AAA996-F64D-4962-9941-7ECD5CDB7A8A}" type="pres">
      <dgm:prSet presAssocID="{1EB70432-121F-49B9-AEA3-4726DC7E9615}" presName="Accent" presStyleLbl="node1" presStyleIdx="2" presStyleCnt="7"/>
      <dgm:spPr/>
    </dgm:pt>
    <dgm:pt modelId="{B71A3782-299D-4F3C-8D74-6EFC9C41E108}" type="pres">
      <dgm:prSet presAssocID="{1EB70432-121F-49B9-AEA3-4726DC7E9615}" presName="ParentBackground5" presStyleCnt="0"/>
      <dgm:spPr/>
    </dgm:pt>
    <dgm:pt modelId="{1570D18C-CEA7-4240-8EAA-AC15CC79D4C1}" type="pres">
      <dgm:prSet presAssocID="{1EB70432-121F-49B9-AEA3-4726DC7E9615}" presName="ParentBackground" presStyleLbl="fgAcc1" presStyleIdx="2" presStyleCnt="7"/>
      <dgm:spPr/>
    </dgm:pt>
    <dgm:pt modelId="{35C4207D-C310-4D21-91A0-0F41FF6BDD58}" type="pres">
      <dgm:prSet presAssocID="{1EB70432-121F-49B9-AEA3-4726DC7E9615}" presName="Parent5" presStyleLbl="revTx" presStyleIdx="0" presStyleCnt="0">
        <dgm:presLayoutVars>
          <dgm:chMax val="1"/>
          <dgm:chPref val="1"/>
          <dgm:bulletEnabled val="1"/>
        </dgm:presLayoutVars>
      </dgm:prSet>
      <dgm:spPr/>
    </dgm:pt>
    <dgm:pt modelId="{42161790-441E-463C-B558-99F8A7F07BAA}" type="pres">
      <dgm:prSet presAssocID="{1A06BB2B-21DE-473A-9456-4D604778D12D}" presName="Accent4" presStyleCnt="0"/>
      <dgm:spPr/>
    </dgm:pt>
    <dgm:pt modelId="{8D061D87-263C-4B8A-B5E8-F5EF462BE153}" type="pres">
      <dgm:prSet presAssocID="{1A06BB2B-21DE-473A-9456-4D604778D12D}" presName="Accent" presStyleLbl="node1" presStyleIdx="3" presStyleCnt="7"/>
      <dgm:spPr/>
    </dgm:pt>
    <dgm:pt modelId="{19E505D5-7A9E-4516-B936-1307183C504C}" type="pres">
      <dgm:prSet presAssocID="{1A06BB2B-21DE-473A-9456-4D604778D12D}" presName="ParentBackground4" presStyleCnt="0"/>
      <dgm:spPr/>
    </dgm:pt>
    <dgm:pt modelId="{7E303E09-4472-4101-AE97-78B249B664DD}" type="pres">
      <dgm:prSet presAssocID="{1A06BB2B-21DE-473A-9456-4D604778D12D}" presName="ParentBackground" presStyleLbl="fgAcc1" presStyleIdx="3" presStyleCnt="7"/>
      <dgm:spPr/>
    </dgm:pt>
    <dgm:pt modelId="{261B3E5A-FDDD-4949-973F-F446F124BF91}" type="pres">
      <dgm:prSet presAssocID="{1A06BB2B-21DE-473A-9456-4D604778D12D}" presName="Parent4" presStyleLbl="revTx" presStyleIdx="0" presStyleCnt="0">
        <dgm:presLayoutVars>
          <dgm:chMax val="1"/>
          <dgm:chPref val="1"/>
          <dgm:bulletEnabled val="1"/>
        </dgm:presLayoutVars>
      </dgm:prSet>
      <dgm:spPr/>
    </dgm:pt>
    <dgm:pt modelId="{138DA8C5-6793-48C5-A6F9-9516A7020B10}" type="pres">
      <dgm:prSet presAssocID="{A5E960B6-20E5-4028-AAFA-FA4636683E08}" presName="Accent3" presStyleCnt="0"/>
      <dgm:spPr/>
    </dgm:pt>
    <dgm:pt modelId="{A97B80C0-F1A3-41C1-8054-7BC220DE7530}" type="pres">
      <dgm:prSet presAssocID="{A5E960B6-20E5-4028-AAFA-FA4636683E08}" presName="Accent" presStyleLbl="node1" presStyleIdx="4" presStyleCnt="7"/>
      <dgm:spPr/>
    </dgm:pt>
    <dgm:pt modelId="{05A93629-E9DC-4C8F-9BCD-A76C9B4FAF4F}" type="pres">
      <dgm:prSet presAssocID="{A5E960B6-20E5-4028-AAFA-FA4636683E08}" presName="ParentBackground3" presStyleCnt="0"/>
      <dgm:spPr/>
    </dgm:pt>
    <dgm:pt modelId="{425638C6-8FF9-4E72-9E48-91B4D3103371}" type="pres">
      <dgm:prSet presAssocID="{A5E960B6-20E5-4028-AAFA-FA4636683E08}" presName="ParentBackground" presStyleLbl="fgAcc1" presStyleIdx="4" presStyleCnt="7"/>
      <dgm:spPr/>
    </dgm:pt>
    <dgm:pt modelId="{FEDE571D-7DC3-43E8-A9C0-178F9A09AAAA}" type="pres">
      <dgm:prSet presAssocID="{A5E960B6-20E5-4028-AAFA-FA4636683E08}" presName="Parent3" presStyleLbl="revTx" presStyleIdx="0" presStyleCnt="0">
        <dgm:presLayoutVars>
          <dgm:chMax val="1"/>
          <dgm:chPref val="1"/>
          <dgm:bulletEnabled val="1"/>
        </dgm:presLayoutVars>
      </dgm:prSet>
      <dgm:spPr/>
    </dgm:pt>
    <dgm:pt modelId="{34868D8B-F505-44F6-BB71-ADC1677F0314}" type="pres">
      <dgm:prSet presAssocID="{8B592D62-8275-437D-9BC6-6C2155EF6DC9}" presName="Accent2" presStyleCnt="0"/>
      <dgm:spPr/>
    </dgm:pt>
    <dgm:pt modelId="{EFEF962C-E136-48DD-A382-50E003270E93}" type="pres">
      <dgm:prSet presAssocID="{8B592D62-8275-437D-9BC6-6C2155EF6DC9}" presName="Accent" presStyleLbl="node1" presStyleIdx="5" presStyleCnt="7"/>
      <dgm:spPr/>
    </dgm:pt>
    <dgm:pt modelId="{96BDB2AB-32C6-4889-9E3B-3B0D0D0C9C51}" type="pres">
      <dgm:prSet presAssocID="{8B592D62-8275-437D-9BC6-6C2155EF6DC9}" presName="ParentBackground2" presStyleCnt="0"/>
      <dgm:spPr/>
    </dgm:pt>
    <dgm:pt modelId="{CD26C5D2-81DF-4CC9-8E13-202AC4D79894}" type="pres">
      <dgm:prSet presAssocID="{8B592D62-8275-437D-9BC6-6C2155EF6DC9}" presName="ParentBackground" presStyleLbl="fgAcc1" presStyleIdx="5" presStyleCnt="7"/>
      <dgm:spPr/>
    </dgm:pt>
    <dgm:pt modelId="{ACBBE42A-38CF-40D6-80B9-3CA4AC167751}" type="pres">
      <dgm:prSet presAssocID="{8B592D62-8275-437D-9BC6-6C2155EF6DC9}" presName="Parent2" presStyleLbl="revTx" presStyleIdx="0" presStyleCnt="0">
        <dgm:presLayoutVars>
          <dgm:chMax val="1"/>
          <dgm:chPref val="1"/>
          <dgm:bulletEnabled val="1"/>
        </dgm:presLayoutVars>
      </dgm:prSet>
      <dgm:spPr/>
    </dgm:pt>
    <dgm:pt modelId="{4892A1C6-F203-44C7-B050-A85F7442F4CC}" type="pres">
      <dgm:prSet presAssocID="{C1BCAC32-ECA7-46A8-AFFB-F1FCF59A48BA}" presName="Accent1" presStyleCnt="0"/>
      <dgm:spPr/>
    </dgm:pt>
    <dgm:pt modelId="{02687595-84E7-4995-BF1B-09B9A99F584C}" type="pres">
      <dgm:prSet presAssocID="{C1BCAC32-ECA7-46A8-AFFB-F1FCF59A48BA}" presName="Accent" presStyleLbl="node1" presStyleIdx="6" presStyleCnt="7"/>
      <dgm:spPr/>
    </dgm:pt>
    <dgm:pt modelId="{385DA948-5E2A-41BC-BFF9-97F157D9A1D0}" type="pres">
      <dgm:prSet presAssocID="{C1BCAC32-ECA7-46A8-AFFB-F1FCF59A48BA}" presName="ParentBackground1" presStyleCnt="0"/>
      <dgm:spPr/>
    </dgm:pt>
    <dgm:pt modelId="{8855352C-33A5-4429-8E44-33F7EA0A88D1}" type="pres">
      <dgm:prSet presAssocID="{C1BCAC32-ECA7-46A8-AFFB-F1FCF59A48BA}" presName="ParentBackground" presStyleLbl="fgAcc1" presStyleIdx="6" presStyleCnt="7"/>
      <dgm:spPr/>
    </dgm:pt>
    <dgm:pt modelId="{0CDADDDC-3569-4625-A94B-01797EFBEA16}" type="pres">
      <dgm:prSet presAssocID="{C1BCAC32-ECA7-46A8-AFFB-F1FCF59A48BA}" presName="Parent1" presStyleLbl="revTx" presStyleIdx="0" presStyleCnt="0">
        <dgm:presLayoutVars>
          <dgm:chMax val="1"/>
          <dgm:chPref val="1"/>
          <dgm:bulletEnabled val="1"/>
        </dgm:presLayoutVars>
      </dgm:prSet>
      <dgm:spPr/>
    </dgm:pt>
  </dgm:ptLst>
  <dgm:cxnLst>
    <dgm:cxn modelId="{362C7F01-0F08-48A0-B94A-983D321A6BB5}" srcId="{5DFCBBCA-7115-497B-BE8C-DCD7E0A71E66}" destId="{1EB70432-121F-49B9-AEA3-4726DC7E9615}" srcOrd="4" destOrd="0" parTransId="{6FAE52E5-1310-4387-A320-BD444DB7D14E}" sibTransId="{9D1D81A6-0FFE-47E2-886D-AB2EF6224B3F}"/>
    <dgm:cxn modelId="{03A09A01-F855-4BDC-B267-D7A589BDC2C5}" type="presOf" srcId="{8B592D62-8275-437D-9BC6-6C2155EF6DC9}" destId="{ACBBE42A-38CF-40D6-80B9-3CA4AC167751}" srcOrd="1" destOrd="0" presId="urn:microsoft.com/office/officeart/2011/layout/CircleProcess"/>
    <dgm:cxn modelId="{E43EE02D-F3BC-41FB-8CC9-6F76B1F49724}" srcId="{5DFCBBCA-7115-497B-BE8C-DCD7E0A71E66}" destId="{02C8823F-C239-4A33-BFF5-26450453F7B8}" srcOrd="6" destOrd="0" parTransId="{13438F0E-449B-4E4C-8539-E601245B3A47}" sibTransId="{0B200DB6-87EF-46AB-B2D1-1FBADFC0B8AA}"/>
    <dgm:cxn modelId="{8325D23A-3B51-4DF7-974D-317C95D0E643}" type="presOf" srcId="{1EB70432-121F-49B9-AEA3-4726DC7E9615}" destId="{1570D18C-CEA7-4240-8EAA-AC15CC79D4C1}" srcOrd="0" destOrd="0" presId="urn:microsoft.com/office/officeart/2011/layout/CircleProcess"/>
    <dgm:cxn modelId="{AFD6243C-6513-4CAC-B810-1162C5EAB2F3}" type="presOf" srcId="{C1BCAC32-ECA7-46A8-AFFB-F1FCF59A48BA}" destId="{8855352C-33A5-4429-8E44-33F7EA0A88D1}" srcOrd="0" destOrd="0" presId="urn:microsoft.com/office/officeart/2011/layout/CircleProcess"/>
    <dgm:cxn modelId="{BE16A33C-DCAE-46AC-A993-7D0792232B79}" srcId="{5DFCBBCA-7115-497B-BE8C-DCD7E0A71E66}" destId="{8B592D62-8275-437D-9BC6-6C2155EF6DC9}" srcOrd="1" destOrd="0" parTransId="{2CECA73C-C603-4EB3-B177-371B73F6E8CA}" sibTransId="{913DEDF6-F966-4D29-8BB0-0CAE486626DE}"/>
    <dgm:cxn modelId="{1619355E-3FAB-4FC3-8814-0C59C140C67B}" type="presOf" srcId="{5DFCBBCA-7115-497B-BE8C-DCD7E0A71E66}" destId="{654788D7-3C7C-492F-9F64-13055F15D1C1}" srcOrd="0" destOrd="0" presId="urn:microsoft.com/office/officeart/2011/layout/CircleProcess"/>
    <dgm:cxn modelId="{EFE8D75F-E589-4C0B-B736-FA3DD23871B2}" type="presOf" srcId="{02C8823F-C239-4A33-BFF5-26450453F7B8}" destId="{976A010B-0A5C-4165-A208-A8E980650827}" srcOrd="1" destOrd="0" presId="urn:microsoft.com/office/officeart/2011/layout/CircleProcess"/>
    <dgm:cxn modelId="{08758A6C-EE55-49B5-9BCA-E7FE70903A3A}" type="presOf" srcId="{A5E960B6-20E5-4028-AAFA-FA4636683E08}" destId="{FEDE571D-7DC3-43E8-A9C0-178F9A09AAAA}" srcOrd="1" destOrd="0" presId="urn:microsoft.com/office/officeart/2011/layout/CircleProcess"/>
    <dgm:cxn modelId="{447C2171-7DF9-409B-BE88-D612401A6928}" type="presOf" srcId="{8B592D62-8275-437D-9BC6-6C2155EF6DC9}" destId="{CD26C5D2-81DF-4CC9-8E13-202AC4D79894}" srcOrd="0" destOrd="0" presId="urn:microsoft.com/office/officeart/2011/layout/CircleProcess"/>
    <dgm:cxn modelId="{F54C0158-70AD-447F-88A0-5A577A746112}" type="presOf" srcId="{55FD8E17-3079-45B1-8334-19B9CC2FE0C0}" destId="{89A51817-B587-4B6D-8D94-54266EAE4093}" srcOrd="0" destOrd="0" presId="urn:microsoft.com/office/officeart/2011/layout/CircleProcess"/>
    <dgm:cxn modelId="{9972AA7A-0BFD-408B-BC9B-91481A5E4D3D}" type="presOf" srcId="{C1BCAC32-ECA7-46A8-AFFB-F1FCF59A48BA}" destId="{0CDADDDC-3569-4625-A94B-01797EFBEA16}" srcOrd="1" destOrd="0" presId="urn:microsoft.com/office/officeart/2011/layout/CircleProcess"/>
    <dgm:cxn modelId="{5E49D180-BF3A-461A-9A2A-B1EDB56BFF6B}" srcId="{5DFCBBCA-7115-497B-BE8C-DCD7E0A71E66}" destId="{C1BCAC32-ECA7-46A8-AFFB-F1FCF59A48BA}" srcOrd="0" destOrd="0" parTransId="{04157123-FD21-4E53-A8F6-400C98BDED61}" sibTransId="{53B428FA-A6DE-440D-B9C0-1E8E520BB5C3}"/>
    <dgm:cxn modelId="{EFF0D793-11EB-4B78-B802-F960F7B7C4B1}" type="presOf" srcId="{02C8823F-C239-4A33-BFF5-26450453F7B8}" destId="{05888D90-20CB-4B8C-B1C7-FF983922A368}" srcOrd="0" destOrd="0" presId="urn:microsoft.com/office/officeart/2011/layout/CircleProcess"/>
    <dgm:cxn modelId="{A229F999-38B8-48EB-86B3-92921E251713}" type="presOf" srcId="{1A06BB2B-21DE-473A-9456-4D604778D12D}" destId="{7E303E09-4472-4101-AE97-78B249B664DD}" srcOrd="0" destOrd="0" presId="urn:microsoft.com/office/officeart/2011/layout/CircleProcess"/>
    <dgm:cxn modelId="{919782A4-593C-40B7-A44E-CB7186080DEF}" srcId="{5DFCBBCA-7115-497B-BE8C-DCD7E0A71E66}" destId="{A5E960B6-20E5-4028-AAFA-FA4636683E08}" srcOrd="2" destOrd="0" parTransId="{2DC8BD82-CB10-4F00-ACBD-4BE3AE0F8C60}" sibTransId="{F3AF91ED-0AF6-4DF8-8FFE-F5E9FFCF9836}"/>
    <dgm:cxn modelId="{1915D5A9-8C40-46E3-9863-0DCC064036BF}" srcId="{5DFCBBCA-7115-497B-BE8C-DCD7E0A71E66}" destId="{55FD8E17-3079-45B1-8334-19B9CC2FE0C0}" srcOrd="5" destOrd="0" parTransId="{270ED1B3-902C-4F9E-B7F3-050832FFC036}" sibTransId="{32719710-AC0A-476C-9963-CE5CF34F37A5}"/>
    <dgm:cxn modelId="{F774EEAD-8979-4DCB-B904-B5F525E0669C}" srcId="{5DFCBBCA-7115-497B-BE8C-DCD7E0A71E66}" destId="{1A06BB2B-21DE-473A-9456-4D604778D12D}" srcOrd="3" destOrd="0" parTransId="{6FEB02CA-A576-4382-B230-85E20B435A03}" sibTransId="{C8204258-EC86-4F62-9A9D-BEBB02C6054A}"/>
    <dgm:cxn modelId="{FADB2CB3-8314-4165-855E-E78EF4C99FAC}" type="presOf" srcId="{55FD8E17-3079-45B1-8334-19B9CC2FE0C0}" destId="{D03FE0CF-517D-4533-9E76-C562E54DA844}" srcOrd="1" destOrd="0" presId="urn:microsoft.com/office/officeart/2011/layout/CircleProcess"/>
    <dgm:cxn modelId="{D0EC9FB3-D66C-4C95-A454-B239278A2649}" type="presOf" srcId="{1EB70432-121F-49B9-AEA3-4726DC7E9615}" destId="{35C4207D-C310-4D21-91A0-0F41FF6BDD58}" srcOrd="1" destOrd="0" presId="urn:microsoft.com/office/officeart/2011/layout/CircleProcess"/>
    <dgm:cxn modelId="{2D40E1D9-0243-4E0D-9609-CF569D2D4EF8}" type="presOf" srcId="{1A06BB2B-21DE-473A-9456-4D604778D12D}" destId="{261B3E5A-FDDD-4949-973F-F446F124BF91}" srcOrd="1" destOrd="0" presId="urn:microsoft.com/office/officeart/2011/layout/CircleProcess"/>
    <dgm:cxn modelId="{180784F1-1B59-4A39-AD81-0350294C23FF}" type="presOf" srcId="{A5E960B6-20E5-4028-AAFA-FA4636683E08}" destId="{425638C6-8FF9-4E72-9E48-91B4D3103371}" srcOrd="0" destOrd="0" presId="urn:microsoft.com/office/officeart/2011/layout/CircleProcess"/>
    <dgm:cxn modelId="{94B22394-CE05-4D4D-8FCE-CA63CA532A29}" type="presParOf" srcId="{654788D7-3C7C-492F-9F64-13055F15D1C1}" destId="{594A128B-491E-467C-AB98-1EF1AA7E9B82}" srcOrd="0" destOrd="0" presId="urn:microsoft.com/office/officeart/2011/layout/CircleProcess"/>
    <dgm:cxn modelId="{B8B17D00-BB0C-43FA-B19C-B1304D44D5E4}" type="presParOf" srcId="{594A128B-491E-467C-AB98-1EF1AA7E9B82}" destId="{4FF3ECC0-8124-42A2-869B-B55DF1C411B5}" srcOrd="0" destOrd="0" presId="urn:microsoft.com/office/officeart/2011/layout/CircleProcess"/>
    <dgm:cxn modelId="{A0A5D8C0-0B49-4734-ACB8-E2A945B1D333}" type="presParOf" srcId="{654788D7-3C7C-492F-9F64-13055F15D1C1}" destId="{BDA6B103-1C38-4498-92EE-4FBE782E5B9B}" srcOrd="1" destOrd="0" presId="urn:microsoft.com/office/officeart/2011/layout/CircleProcess"/>
    <dgm:cxn modelId="{212D25AA-6234-49F9-AF88-8D4CB44048B1}" type="presParOf" srcId="{BDA6B103-1C38-4498-92EE-4FBE782E5B9B}" destId="{05888D90-20CB-4B8C-B1C7-FF983922A368}" srcOrd="0" destOrd="0" presId="urn:microsoft.com/office/officeart/2011/layout/CircleProcess"/>
    <dgm:cxn modelId="{B735EA0F-3531-4DE8-AE31-CCA3AB29E5FB}" type="presParOf" srcId="{654788D7-3C7C-492F-9F64-13055F15D1C1}" destId="{976A010B-0A5C-4165-A208-A8E980650827}" srcOrd="2" destOrd="0" presId="urn:microsoft.com/office/officeart/2011/layout/CircleProcess"/>
    <dgm:cxn modelId="{C62CBCFB-AA9F-4CDC-AEBE-CE97F88D00D6}" type="presParOf" srcId="{654788D7-3C7C-492F-9F64-13055F15D1C1}" destId="{8CA72C37-D242-4382-B255-01692EE2C8CF}" srcOrd="3" destOrd="0" presId="urn:microsoft.com/office/officeart/2011/layout/CircleProcess"/>
    <dgm:cxn modelId="{C8F852B0-2FA8-4AE9-9E71-C220CE37D785}" type="presParOf" srcId="{8CA72C37-D242-4382-B255-01692EE2C8CF}" destId="{DA572FB0-CEC1-4906-9013-2528F54862D5}" srcOrd="0" destOrd="0" presId="urn:microsoft.com/office/officeart/2011/layout/CircleProcess"/>
    <dgm:cxn modelId="{3566E346-AB74-4E8E-8EC6-35ADB4A9EF0F}" type="presParOf" srcId="{654788D7-3C7C-492F-9F64-13055F15D1C1}" destId="{E4B2B9AF-47C2-4E21-B00C-1B5074667215}" srcOrd="4" destOrd="0" presId="urn:microsoft.com/office/officeart/2011/layout/CircleProcess"/>
    <dgm:cxn modelId="{68E9960B-0A3F-455E-8053-1D2E5224C3DA}" type="presParOf" srcId="{E4B2B9AF-47C2-4E21-B00C-1B5074667215}" destId="{89A51817-B587-4B6D-8D94-54266EAE4093}" srcOrd="0" destOrd="0" presId="urn:microsoft.com/office/officeart/2011/layout/CircleProcess"/>
    <dgm:cxn modelId="{80425D0B-1275-4A9E-81F2-C611090A2DC6}" type="presParOf" srcId="{654788D7-3C7C-492F-9F64-13055F15D1C1}" destId="{D03FE0CF-517D-4533-9E76-C562E54DA844}" srcOrd="5" destOrd="0" presId="urn:microsoft.com/office/officeart/2011/layout/CircleProcess"/>
    <dgm:cxn modelId="{83C630ED-E460-4F4E-87A6-D817E8F511AD}" type="presParOf" srcId="{654788D7-3C7C-492F-9F64-13055F15D1C1}" destId="{3387F05A-4547-455C-B46F-CFFF6856107C}" srcOrd="6" destOrd="0" presId="urn:microsoft.com/office/officeart/2011/layout/CircleProcess"/>
    <dgm:cxn modelId="{D60C77DC-6A77-4D30-B3D7-5811A4B10069}" type="presParOf" srcId="{3387F05A-4547-455C-B46F-CFFF6856107C}" destId="{B5AAA996-F64D-4962-9941-7ECD5CDB7A8A}" srcOrd="0" destOrd="0" presId="urn:microsoft.com/office/officeart/2011/layout/CircleProcess"/>
    <dgm:cxn modelId="{E9F1652F-365A-4C4F-88DD-603BD0F3A2D2}" type="presParOf" srcId="{654788D7-3C7C-492F-9F64-13055F15D1C1}" destId="{B71A3782-299D-4F3C-8D74-6EFC9C41E108}" srcOrd="7" destOrd="0" presId="urn:microsoft.com/office/officeart/2011/layout/CircleProcess"/>
    <dgm:cxn modelId="{88AB4987-8750-4F9A-9C25-65E62F0C6A7C}" type="presParOf" srcId="{B71A3782-299D-4F3C-8D74-6EFC9C41E108}" destId="{1570D18C-CEA7-4240-8EAA-AC15CC79D4C1}" srcOrd="0" destOrd="0" presId="urn:microsoft.com/office/officeart/2011/layout/CircleProcess"/>
    <dgm:cxn modelId="{486DEB83-DD9D-4A61-97E5-3AEF63913D1D}" type="presParOf" srcId="{654788D7-3C7C-492F-9F64-13055F15D1C1}" destId="{35C4207D-C310-4D21-91A0-0F41FF6BDD58}" srcOrd="8" destOrd="0" presId="urn:microsoft.com/office/officeart/2011/layout/CircleProcess"/>
    <dgm:cxn modelId="{0DCAFF3E-BC79-4FE2-A2E3-90FE136330E4}" type="presParOf" srcId="{654788D7-3C7C-492F-9F64-13055F15D1C1}" destId="{42161790-441E-463C-B558-99F8A7F07BAA}" srcOrd="9" destOrd="0" presId="urn:microsoft.com/office/officeart/2011/layout/CircleProcess"/>
    <dgm:cxn modelId="{B1DFA3B7-9FF8-4847-8C85-C3288EC14FAE}" type="presParOf" srcId="{42161790-441E-463C-B558-99F8A7F07BAA}" destId="{8D061D87-263C-4B8A-B5E8-F5EF462BE153}" srcOrd="0" destOrd="0" presId="urn:microsoft.com/office/officeart/2011/layout/CircleProcess"/>
    <dgm:cxn modelId="{F52A10FA-B567-4F8B-94BA-8D3F3EAD8933}" type="presParOf" srcId="{654788D7-3C7C-492F-9F64-13055F15D1C1}" destId="{19E505D5-7A9E-4516-B936-1307183C504C}" srcOrd="10" destOrd="0" presId="urn:microsoft.com/office/officeart/2011/layout/CircleProcess"/>
    <dgm:cxn modelId="{F7E3DF27-D04D-4214-A061-15268B964BC2}" type="presParOf" srcId="{19E505D5-7A9E-4516-B936-1307183C504C}" destId="{7E303E09-4472-4101-AE97-78B249B664DD}" srcOrd="0" destOrd="0" presId="urn:microsoft.com/office/officeart/2011/layout/CircleProcess"/>
    <dgm:cxn modelId="{CE70F59C-0642-4FB8-8D58-8CB302EDF00C}" type="presParOf" srcId="{654788D7-3C7C-492F-9F64-13055F15D1C1}" destId="{261B3E5A-FDDD-4949-973F-F446F124BF91}" srcOrd="11" destOrd="0" presId="urn:microsoft.com/office/officeart/2011/layout/CircleProcess"/>
    <dgm:cxn modelId="{1DEE574C-64ED-4189-9D32-30A0C8F9CA22}" type="presParOf" srcId="{654788D7-3C7C-492F-9F64-13055F15D1C1}" destId="{138DA8C5-6793-48C5-A6F9-9516A7020B10}" srcOrd="12" destOrd="0" presId="urn:microsoft.com/office/officeart/2011/layout/CircleProcess"/>
    <dgm:cxn modelId="{57798793-6B49-4889-BB8F-2EA102E6961B}" type="presParOf" srcId="{138DA8C5-6793-48C5-A6F9-9516A7020B10}" destId="{A97B80C0-F1A3-41C1-8054-7BC220DE7530}" srcOrd="0" destOrd="0" presId="urn:microsoft.com/office/officeart/2011/layout/CircleProcess"/>
    <dgm:cxn modelId="{97A2D101-E9EE-4086-BB71-255FA1FB4A0C}" type="presParOf" srcId="{654788D7-3C7C-492F-9F64-13055F15D1C1}" destId="{05A93629-E9DC-4C8F-9BCD-A76C9B4FAF4F}" srcOrd="13" destOrd="0" presId="urn:microsoft.com/office/officeart/2011/layout/CircleProcess"/>
    <dgm:cxn modelId="{C9E5110C-8B2C-4468-9ABA-6E4F3E13B3B6}" type="presParOf" srcId="{05A93629-E9DC-4C8F-9BCD-A76C9B4FAF4F}" destId="{425638C6-8FF9-4E72-9E48-91B4D3103371}" srcOrd="0" destOrd="0" presId="urn:microsoft.com/office/officeart/2011/layout/CircleProcess"/>
    <dgm:cxn modelId="{E2AC977A-76B7-415B-8EE5-C73E3989EB4A}" type="presParOf" srcId="{654788D7-3C7C-492F-9F64-13055F15D1C1}" destId="{FEDE571D-7DC3-43E8-A9C0-178F9A09AAAA}" srcOrd="14" destOrd="0" presId="urn:microsoft.com/office/officeart/2011/layout/CircleProcess"/>
    <dgm:cxn modelId="{2A34D098-99C8-4447-A48C-E02D7830036F}" type="presParOf" srcId="{654788D7-3C7C-492F-9F64-13055F15D1C1}" destId="{34868D8B-F505-44F6-BB71-ADC1677F0314}" srcOrd="15" destOrd="0" presId="urn:microsoft.com/office/officeart/2011/layout/CircleProcess"/>
    <dgm:cxn modelId="{2FCC0A57-EF20-4FFD-BDB9-4AC711A8080C}" type="presParOf" srcId="{34868D8B-F505-44F6-BB71-ADC1677F0314}" destId="{EFEF962C-E136-48DD-A382-50E003270E93}" srcOrd="0" destOrd="0" presId="urn:microsoft.com/office/officeart/2011/layout/CircleProcess"/>
    <dgm:cxn modelId="{53FBA7DC-8957-4E5A-B22E-54A753BB8825}" type="presParOf" srcId="{654788D7-3C7C-492F-9F64-13055F15D1C1}" destId="{96BDB2AB-32C6-4889-9E3B-3B0D0D0C9C51}" srcOrd="16" destOrd="0" presId="urn:microsoft.com/office/officeart/2011/layout/CircleProcess"/>
    <dgm:cxn modelId="{9CC252BD-1979-44CB-811B-84463C213108}" type="presParOf" srcId="{96BDB2AB-32C6-4889-9E3B-3B0D0D0C9C51}" destId="{CD26C5D2-81DF-4CC9-8E13-202AC4D79894}" srcOrd="0" destOrd="0" presId="urn:microsoft.com/office/officeart/2011/layout/CircleProcess"/>
    <dgm:cxn modelId="{C93FBB15-F80C-4758-93AF-6C56C24C12C8}" type="presParOf" srcId="{654788D7-3C7C-492F-9F64-13055F15D1C1}" destId="{ACBBE42A-38CF-40D6-80B9-3CA4AC167751}" srcOrd="17" destOrd="0" presId="urn:microsoft.com/office/officeart/2011/layout/CircleProcess"/>
    <dgm:cxn modelId="{7219BAD7-A796-435F-A3A6-E3CA6B196FD5}" type="presParOf" srcId="{654788D7-3C7C-492F-9F64-13055F15D1C1}" destId="{4892A1C6-F203-44C7-B050-A85F7442F4CC}" srcOrd="18" destOrd="0" presId="urn:microsoft.com/office/officeart/2011/layout/CircleProcess"/>
    <dgm:cxn modelId="{BB222B57-8722-4E9E-A465-F88AA4291EAA}" type="presParOf" srcId="{4892A1C6-F203-44C7-B050-A85F7442F4CC}" destId="{02687595-84E7-4995-BF1B-09B9A99F584C}" srcOrd="0" destOrd="0" presId="urn:microsoft.com/office/officeart/2011/layout/CircleProcess"/>
    <dgm:cxn modelId="{F9F51895-FC42-41AA-94AE-4F730C9EEC87}" type="presParOf" srcId="{654788D7-3C7C-492F-9F64-13055F15D1C1}" destId="{385DA948-5E2A-41BC-BFF9-97F157D9A1D0}" srcOrd="19" destOrd="0" presId="urn:microsoft.com/office/officeart/2011/layout/CircleProcess"/>
    <dgm:cxn modelId="{1E35B443-A89B-496E-8A7F-4ED9AFA87E13}" type="presParOf" srcId="{385DA948-5E2A-41BC-BFF9-97F157D9A1D0}" destId="{8855352C-33A5-4429-8E44-33F7EA0A88D1}" srcOrd="0" destOrd="0" presId="urn:microsoft.com/office/officeart/2011/layout/CircleProcess"/>
    <dgm:cxn modelId="{F22FDB9F-D6E1-4D82-89B8-BE1AD87B26DB}" type="presParOf" srcId="{654788D7-3C7C-492F-9F64-13055F15D1C1}" destId="{0CDADDDC-3569-4625-A94B-01797EFBEA16}"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257862-CC98-4EA2-92FC-6C865B71DA9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nb-NO"/>
        </a:p>
      </dgm:t>
    </dgm:pt>
    <dgm:pt modelId="{1465B181-F709-4506-A04A-940FC480F88A}">
      <dgm:prSet phldrT="[Text]"/>
      <dgm:spPr/>
      <dgm:t>
        <a:bodyPr/>
        <a:lstStyle/>
        <a:p>
          <a:r>
            <a:rPr lang="nb-NO"/>
            <a:t> </a:t>
          </a:r>
        </a:p>
      </dgm:t>
    </dgm:pt>
    <dgm:pt modelId="{9C2A19F0-71B1-4E55-A297-BB4EC77F94ED}" type="parTrans" cxnId="{E4ABB2CA-0B87-482D-B39C-BAF8A2DB94E1}">
      <dgm:prSet/>
      <dgm:spPr/>
      <dgm:t>
        <a:bodyPr/>
        <a:lstStyle/>
        <a:p>
          <a:endParaRPr lang="nb-NO"/>
        </a:p>
      </dgm:t>
    </dgm:pt>
    <dgm:pt modelId="{DCA73654-8CF6-4D3E-BE47-C87CAA95D1B9}" type="sibTrans" cxnId="{E4ABB2CA-0B87-482D-B39C-BAF8A2DB94E1}">
      <dgm:prSet/>
      <dgm:spPr/>
      <dgm:t>
        <a:bodyPr/>
        <a:lstStyle/>
        <a:p>
          <a:endParaRPr lang="nb-NO"/>
        </a:p>
      </dgm:t>
    </dgm:pt>
    <dgm:pt modelId="{0EEE9FFC-0CD5-4DF7-BBD4-310D73FCAB4E}">
      <dgm:prSet phldrT="[Text]"/>
      <dgm:spPr/>
      <dgm:t>
        <a:bodyPr/>
        <a:lstStyle/>
        <a:p>
          <a:r>
            <a:rPr lang="nb-NO"/>
            <a:t> </a:t>
          </a:r>
        </a:p>
      </dgm:t>
    </dgm:pt>
    <dgm:pt modelId="{E13BFFFD-0C02-4F5A-9DE9-97A59FC207B8}" type="parTrans" cxnId="{457CFEEA-D835-45F1-8D23-CA9245610160}">
      <dgm:prSet/>
      <dgm:spPr/>
      <dgm:t>
        <a:bodyPr/>
        <a:lstStyle/>
        <a:p>
          <a:endParaRPr lang="nb-NO"/>
        </a:p>
      </dgm:t>
    </dgm:pt>
    <dgm:pt modelId="{0DC7530E-7FA8-4FA1-91CB-1E18AB89ECA2}" type="sibTrans" cxnId="{457CFEEA-D835-45F1-8D23-CA9245610160}">
      <dgm:prSet/>
      <dgm:spPr/>
      <dgm:t>
        <a:bodyPr/>
        <a:lstStyle/>
        <a:p>
          <a:endParaRPr lang="nb-NO"/>
        </a:p>
      </dgm:t>
    </dgm:pt>
    <dgm:pt modelId="{83F4C506-2F17-4B34-BE9C-ECA265998470}">
      <dgm:prSet phldrT="[Text]"/>
      <dgm:spPr/>
      <dgm:t>
        <a:bodyPr/>
        <a:lstStyle/>
        <a:p>
          <a:r>
            <a:rPr lang="nb-NO"/>
            <a:t> </a:t>
          </a:r>
        </a:p>
      </dgm:t>
    </dgm:pt>
    <dgm:pt modelId="{28173F9D-56D2-46B5-B097-03F4BCBDA177}" type="parTrans" cxnId="{EF9E99CC-05B9-496F-B8CA-AF91FB1B851F}">
      <dgm:prSet/>
      <dgm:spPr/>
      <dgm:t>
        <a:bodyPr/>
        <a:lstStyle/>
        <a:p>
          <a:endParaRPr lang="nb-NO"/>
        </a:p>
      </dgm:t>
    </dgm:pt>
    <dgm:pt modelId="{6AAFB432-0C0C-436A-9CB9-341CC22FA420}" type="sibTrans" cxnId="{EF9E99CC-05B9-496F-B8CA-AF91FB1B851F}">
      <dgm:prSet/>
      <dgm:spPr/>
      <dgm:t>
        <a:bodyPr/>
        <a:lstStyle/>
        <a:p>
          <a:endParaRPr lang="nb-NO"/>
        </a:p>
      </dgm:t>
    </dgm:pt>
    <dgm:pt modelId="{4F6B2C26-59F2-4998-9749-FF510961E04A}">
      <dgm:prSet/>
      <dgm:spPr/>
      <dgm:t>
        <a:bodyPr/>
        <a:lstStyle/>
        <a:p>
          <a:endParaRPr lang="nb-NO"/>
        </a:p>
      </dgm:t>
    </dgm:pt>
    <dgm:pt modelId="{38C5C149-127A-4443-BD36-5F96BACBF4D8}" type="parTrans" cxnId="{5A40E89A-95C7-44B4-8CB4-568E62487C3D}">
      <dgm:prSet/>
      <dgm:spPr/>
      <dgm:t>
        <a:bodyPr/>
        <a:lstStyle/>
        <a:p>
          <a:endParaRPr lang="nb-NO"/>
        </a:p>
      </dgm:t>
    </dgm:pt>
    <dgm:pt modelId="{7D6991C7-E419-4CD9-B33C-A903223D456B}" type="sibTrans" cxnId="{5A40E89A-95C7-44B4-8CB4-568E62487C3D}">
      <dgm:prSet/>
      <dgm:spPr/>
      <dgm:t>
        <a:bodyPr/>
        <a:lstStyle/>
        <a:p>
          <a:endParaRPr lang="nb-NO"/>
        </a:p>
      </dgm:t>
    </dgm:pt>
    <dgm:pt modelId="{D2248A58-AA02-41DA-BFDD-E05180599F93}">
      <dgm:prSet/>
      <dgm:spPr/>
      <dgm:t>
        <a:bodyPr/>
        <a:lstStyle/>
        <a:p>
          <a:endParaRPr lang="nb-NO"/>
        </a:p>
      </dgm:t>
    </dgm:pt>
    <dgm:pt modelId="{41A8BF68-7315-4606-A558-3B1B1E790FB2}" type="parTrans" cxnId="{DF50584B-EB8A-4A43-A1FF-DA6660572730}">
      <dgm:prSet/>
      <dgm:spPr/>
      <dgm:t>
        <a:bodyPr/>
        <a:lstStyle/>
        <a:p>
          <a:endParaRPr lang="nb-NO"/>
        </a:p>
      </dgm:t>
    </dgm:pt>
    <dgm:pt modelId="{40E1B851-FE9D-4226-A99A-921CFC16195E}" type="sibTrans" cxnId="{DF50584B-EB8A-4A43-A1FF-DA6660572730}">
      <dgm:prSet/>
      <dgm:spPr/>
      <dgm:t>
        <a:bodyPr/>
        <a:lstStyle/>
        <a:p>
          <a:endParaRPr lang="nb-NO"/>
        </a:p>
      </dgm:t>
    </dgm:pt>
    <dgm:pt modelId="{E4DB85E3-D3E6-40C9-B178-390990FA2F79}" type="pres">
      <dgm:prSet presAssocID="{C9257862-CC98-4EA2-92FC-6C865B71DA9B}" presName="rootnode" presStyleCnt="0">
        <dgm:presLayoutVars>
          <dgm:chMax/>
          <dgm:chPref/>
          <dgm:dir/>
          <dgm:animLvl val="lvl"/>
        </dgm:presLayoutVars>
      </dgm:prSet>
      <dgm:spPr/>
    </dgm:pt>
    <dgm:pt modelId="{CBBAD3DC-E5DD-4C1C-A715-44DB0882C5E6}" type="pres">
      <dgm:prSet presAssocID="{1465B181-F709-4506-A04A-940FC480F88A}" presName="composite" presStyleCnt="0"/>
      <dgm:spPr/>
    </dgm:pt>
    <dgm:pt modelId="{335E5C5A-FBC4-4A69-ADD1-55204942158A}" type="pres">
      <dgm:prSet presAssocID="{1465B181-F709-4506-A04A-940FC480F88A}" presName="LShape" presStyleLbl="alignNode1" presStyleIdx="0" presStyleCnt="9"/>
      <dgm:spPr/>
    </dgm:pt>
    <dgm:pt modelId="{84D17E61-8066-42DC-AD6A-9E96BFBFCF74}" type="pres">
      <dgm:prSet presAssocID="{1465B181-F709-4506-A04A-940FC480F88A}" presName="ParentText" presStyleLbl="revTx" presStyleIdx="0" presStyleCnt="5">
        <dgm:presLayoutVars>
          <dgm:chMax val="0"/>
          <dgm:chPref val="0"/>
          <dgm:bulletEnabled val="1"/>
        </dgm:presLayoutVars>
      </dgm:prSet>
      <dgm:spPr/>
    </dgm:pt>
    <dgm:pt modelId="{5D64D087-FE14-4837-BF9F-617D3728AE2E}" type="pres">
      <dgm:prSet presAssocID="{1465B181-F709-4506-A04A-940FC480F88A}" presName="Triangle" presStyleLbl="alignNode1" presStyleIdx="1" presStyleCnt="9"/>
      <dgm:spPr/>
    </dgm:pt>
    <dgm:pt modelId="{649F453D-83E2-489D-9F9D-17957720AB3E}" type="pres">
      <dgm:prSet presAssocID="{DCA73654-8CF6-4D3E-BE47-C87CAA95D1B9}" presName="sibTrans" presStyleCnt="0"/>
      <dgm:spPr/>
    </dgm:pt>
    <dgm:pt modelId="{BC9C6427-15EC-47D3-9D6B-CF89027C957E}" type="pres">
      <dgm:prSet presAssocID="{DCA73654-8CF6-4D3E-BE47-C87CAA95D1B9}" presName="space" presStyleCnt="0"/>
      <dgm:spPr/>
    </dgm:pt>
    <dgm:pt modelId="{6303E733-8C6F-4EAD-A063-5FE6CD718A8A}" type="pres">
      <dgm:prSet presAssocID="{4F6B2C26-59F2-4998-9749-FF510961E04A}" presName="composite" presStyleCnt="0"/>
      <dgm:spPr/>
    </dgm:pt>
    <dgm:pt modelId="{68307529-3FBE-4FFA-8C04-B97032182D16}" type="pres">
      <dgm:prSet presAssocID="{4F6B2C26-59F2-4998-9749-FF510961E04A}" presName="LShape" presStyleLbl="alignNode1" presStyleIdx="2" presStyleCnt="9"/>
      <dgm:spPr/>
    </dgm:pt>
    <dgm:pt modelId="{03A7297B-5AF1-4867-9DD6-B5602C3449AA}" type="pres">
      <dgm:prSet presAssocID="{4F6B2C26-59F2-4998-9749-FF510961E04A}" presName="ParentText" presStyleLbl="revTx" presStyleIdx="1" presStyleCnt="5">
        <dgm:presLayoutVars>
          <dgm:chMax val="0"/>
          <dgm:chPref val="0"/>
          <dgm:bulletEnabled val="1"/>
        </dgm:presLayoutVars>
      </dgm:prSet>
      <dgm:spPr/>
    </dgm:pt>
    <dgm:pt modelId="{2EF9B4D8-B078-40F7-88EA-EB18FE14A7EB}" type="pres">
      <dgm:prSet presAssocID="{4F6B2C26-59F2-4998-9749-FF510961E04A}" presName="Triangle" presStyleLbl="alignNode1" presStyleIdx="3" presStyleCnt="9"/>
      <dgm:spPr/>
    </dgm:pt>
    <dgm:pt modelId="{97CA5E89-B55B-4BE4-9797-F7AA6FCCBBD6}" type="pres">
      <dgm:prSet presAssocID="{7D6991C7-E419-4CD9-B33C-A903223D456B}" presName="sibTrans" presStyleCnt="0"/>
      <dgm:spPr/>
    </dgm:pt>
    <dgm:pt modelId="{68FAA544-0F71-4B12-96C3-2D1D386AA0FB}" type="pres">
      <dgm:prSet presAssocID="{7D6991C7-E419-4CD9-B33C-A903223D456B}" presName="space" presStyleCnt="0"/>
      <dgm:spPr/>
    </dgm:pt>
    <dgm:pt modelId="{685F1818-8F5D-413F-8A74-1ACE1AEC2BB2}" type="pres">
      <dgm:prSet presAssocID="{D2248A58-AA02-41DA-BFDD-E05180599F93}" presName="composite" presStyleCnt="0"/>
      <dgm:spPr/>
    </dgm:pt>
    <dgm:pt modelId="{19C723AA-1DD2-4E73-828F-438F5EAC2658}" type="pres">
      <dgm:prSet presAssocID="{D2248A58-AA02-41DA-BFDD-E05180599F93}" presName="LShape" presStyleLbl="alignNode1" presStyleIdx="4" presStyleCnt="9"/>
      <dgm:spPr/>
    </dgm:pt>
    <dgm:pt modelId="{6F3A2BB1-AF1B-4E9C-B0F6-48240F7239A6}" type="pres">
      <dgm:prSet presAssocID="{D2248A58-AA02-41DA-BFDD-E05180599F93}" presName="ParentText" presStyleLbl="revTx" presStyleIdx="2" presStyleCnt="5">
        <dgm:presLayoutVars>
          <dgm:chMax val="0"/>
          <dgm:chPref val="0"/>
          <dgm:bulletEnabled val="1"/>
        </dgm:presLayoutVars>
      </dgm:prSet>
      <dgm:spPr/>
    </dgm:pt>
    <dgm:pt modelId="{3FD0B676-7F9F-4459-A1F6-0A369FDA543A}" type="pres">
      <dgm:prSet presAssocID="{D2248A58-AA02-41DA-BFDD-E05180599F93}" presName="Triangle" presStyleLbl="alignNode1" presStyleIdx="5" presStyleCnt="9"/>
      <dgm:spPr/>
    </dgm:pt>
    <dgm:pt modelId="{676C4230-EE02-427D-8F4D-69ADC5B5728A}" type="pres">
      <dgm:prSet presAssocID="{40E1B851-FE9D-4226-A99A-921CFC16195E}" presName="sibTrans" presStyleCnt="0"/>
      <dgm:spPr/>
    </dgm:pt>
    <dgm:pt modelId="{13088E68-FEC9-4390-9385-55538158856D}" type="pres">
      <dgm:prSet presAssocID="{40E1B851-FE9D-4226-A99A-921CFC16195E}" presName="space" presStyleCnt="0"/>
      <dgm:spPr/>
    </dgm:pt>
    <dgm:pt modelId="{98288F2F-2813-481D-B2B0-3AD702554FEE}" type="pres">
      <dgm:prSet presAssocID="{0EEE9FFC-0CD5-4DF7-BBD4-310D73FCAB4E}" presName="composite" presStyleCnt="0"/>
      <dgm:spPr/>
    </dgm:pt>
    <dgm:pt modelId="{C5B82256-BAEA-42F1-81CF-2EBC332E21C7}" type="pres">
      <dgm:prSet presAssocID="{0EEE9FFC-0CD5-4DF7-BBD4-310D73FCAB4E}" presName="LShape" presStyleLbl="alignNode1" presStyleIdx="6" presStyleCnt="9"/>
      <dgm:spPr/>
    </dgm:pt>
    <dgm:pt modelId="{C0F548C1-0873-4785-A658-5B9835239194}" type="pres">
      <dgm:prSet presAssocID="{0EEE9FFC-0CD5-4DF7-BBD4-310D73FCAB4E}" presName="ParentText" presStyleLbl="revTx" presStyleIdx="3" presStyleCnt="5">
        <dgm:presLayoutVars>
          <dgm:chMax val="0"/>
          <dgm:chPref val="0"/>
          <dgm:bulletEnabled val="1"/>
        </dgm:presLayoutVars>
      </dgm:prSet>
      <dgm:spPr/>
    </dgm:pt>
    <dgm:pt modelId="{D5907F72-18B1-425D-9D87-135216120C9C}" type="pres">
      <dgm:prSet presAssocID="{0EEE9FFC-0CD5-4DF7-BBD4-310D73FCAB4E}" presName="Triangle" presStyleLbl="alignNode1" presStyleIdx="7" presStyleCnt="9"/>
      <dgm:spPr/>
    </dgm:pt>
    <dgm:pt modelId="{F36E1030-CF5F-4285-86AE-B64F00AC9B2B}" type="pres">
      <dgm:prSet presAssocID="{0DC7530E-7FA8-4FA1-91CB-1E18AB89ECA2}" presName="sibTrans" presStyleCnt="0"/>
      <dgm:spPr/>
    </dgm:pt>
    <dgm:pt modelId="{3F8EAEB9-4BAD-4DAF-9FD2-6BA1BF5927F7}" type="pres">
      <dgm:prSet presAssocID="{0DC7530E-7FA8-4FA1-91CB-1E18AB89ECA2}" presName="space" presStyleCnt="0"/>
      <dgm:spPr/>
    </dgm:pt>
    <dgm:pt modelId="{D6BF9B02-6B44-440B-B2B6-6FA2B9B08025}" type="pres">
      <dgm:prSet presAssocID="{83F4C506-2F17-4B34-BE9C-ECA265998470}" presName="composite" presStyleCnt="0"/>
      <dgm:spPr/>
    </dgm:pt>
    <dgm:pt modelId="{AB0AFCC7-75A7-4622-BB32-89FBB0801CD7}" type="pres">
      <dgm:prSet presAssocID="{83F4C506-2F17-4B34-BE9C-ECA265998470}" presName="LShape" presStyleLbl="alignNode1" presStyleIdx="8" presStyleCnt="9"/>
      <dgm:spPr/>
    </dgm:pt>
    <dgm:pt modelId="{DFB6BF4C-9E6B-4757-B34F-42AC8E19AD2A}" type="pres">
      <dgm:prSet presAssocID="{83F4C506-2F17-4B34-BE9C-ECA265998470}" presName="ParentText" presStyleLbl="revTx" presStyleIdx="4" presStyleCnt="5">
        <dgm:presLayoutVars>
          <dgm:chMax val="0"/>
          <dgm:chPref val="0"/>
          <dgm:bulletEnabled val="1"/>
        </dgm:presLayoutVars>
      </dgm:prSet>
      <dgm:spPr/>
    </dgm:pt>
  </dgm:ptLst>
  <dgm:cxnLst>
    <dgm:cxn modelId="{AA10163C-95DE-46AF-8978-B69771E0BE1D}" type="presOf" srcId="{4F6B2C26-59F2-4998-9749-FF510961E04A}" destId="{03A7297B-5AF1-4867-9DD6-B5602C3449AA}" srcOrd="0" destOrd="0" presId="urn:microsoft.com/office/officeart/2009/3/layout/StepUpProcess"/>
    <dgm:cxn modelId="{7C8B5946-B016-4176-80AE-0AB1A78B2357}" type="presOf" srcId="{C9257862-CC98-4EA2-92FC-6C865B71DA9B}" destId="{E4DB85E3-D3E6-40C9-B178-390990FA2F79}" srcOrd="0" destOrd="0" presId="urn:microsoft.com/office/officeart/2009/3/layout/StepUpProcess"/>
    <dgm:cxn modelId="{DF50584B-EB8A-4A43-A1FF-DA6660572730}" srcId="{C9257862-CC98-4EA2-92FC-6C865B71DA9B}" destId="{D2248A58-AA02-41DA-BFDD-E05180599F93}" srcOrd="2" destOrd="0" parTransId="{41A8BF68-7315-4606-A558-3B1B1E790FB2}" sibTransId="{40E1B851-FE9D-4226-A99A-921CFC16195E}"/>
    <dgm:cxn modelId="{5A40E89A-95C7-44B4-8CB4-568E62487C3D}" srcId="{C9257862-CC98-4EA2-92FC-6C865B71DA9B}" destId="{4F6B2C26-59F2-4998-9749-FF510961E04A}" srcOrd="1" destOrd="0" parTransId="{38C5C149-127A-4443-BD36-5F96BACBF4D8}" sibTransId="{7D6991C7-E419-4CD9-B33C-A903223D456B}"/>
    <dgm:cxn modelId="{A7E8B2C2-4479-41FA-818F-4735C6B8FAF4}" type="presOf" srcId="{1465B181-F709-4506-A04A-940FC480F88A}" destId="{84D17E61-8066-42DC-AD6A-9E96BFBFCF74}" srcOrd="0" destOrd="0" presId="urn:microsoft.com/office/officeart/2009/3/layout/StepUpProcess"/>
    <dgm:cxn modelId="{1C9AE2C6-DF63-4084-BB7D-60D233B2DF1E}" type="presOf" srcId="{D2248A58-AA02-41DA-BFDD-E05180599F93}" destId="{6F3A2BB1-AF1B-4E9C-B0F6-48240F7239A6}" srcOrd="0" destOrd="0" presId="urn:microsoft.com/office/officeart/2009/3/layout/StepUpProcess"/>
    <dgm:cxn modelId="{E4ABB2CA-0B87-482D-B39C-BAF8A2DB94E1}" srcId="{C9257862-CC98-4EA2-92FC-6C865B71DA9B}" destId="{1465B181-F709-4506-A04A-940FC480F88A}" srcOrd="0" destOrd="0" parTransId="{9C2A19F0-71B1-4E55-A297-BB4EC77F94ED}" sibTransId="{DCA73654-8CF6-4D3E-BE47-C87CAA95D1B9}"/>
    <dgm:cxn modelId="{EF9E99CC-05B9-496F-B8CA-AF91FB1B851F}" srcId="{C9257862-CC98-4EA2-92FC-6C865B71DA9B}" destId="{83F4C506-2F17-4B34-BE9C-ECA265998470}" srcOrd="4" destOrd="0" parTransId="{28173F9D-56D2-46B5-B097-03F4BCBDA177}" sibTransId="{6AAFB432-0C0C-436A-9CB9-341CC22FA420}"/>
    <dgm:cxn modelId="{9175E4CE-F7DB-4BC5-94C5-56C7A0D9CC86}" type="presOf" srcId="{83F4C506-2F17-4B34-BE9C-ECA265998470}" destId="{DFB6BF4C-9E6B-4757-B34F-42AC8E19AD2A}" srcOrd="0" destOrd="0" presId="urn:microsoft.com/office/officeart/2009/3/layout/StepUpProcess"/>
    <dgm:cxn modelId="{47C3B7E6-4F93-4DC9-BA5C-A552F619968F}" type="presOf" srcId="{0EEE9FFC-0CD5-4DF7-BBD4-310D73FCAB4E}" destId="{C0F548C1-0873-4785-A658-5B9835239194}" srcOrd="0" destOrd="0" presId="urn:microsoft.com/office/officeart/2009/3/layout/StepUpProcess"/>
    <dgm:cxn modelId="{457CFEEA-D835-45F1-8D23-CA9245610160}" srcId="{C9257862-CC98-4EA2-92FC-6C865B71DA9B}" destId="{0EEE9FFC-0CD5-4DF7-BBD4-310D73FCAB4E}" srcOrd="3" destOrd="0" parTransId="{E13BFFFD-0C02-4F5A-9DE9-97A59FC207B8}" sibTransId="{0DC7530E-7FA8-4FA1-91CB-1E18AB89ECA2}"/>
    <dgm:cxn modelId="{1AA2D476-E097-4851-8E74-012AD8E72574}" type="presParOf" srcId="{E4DB85E3-D3E6-40C9-B178-390990FA2F79}" destId="{CBBAD3DC-E5DD-4C1C-A715-44DB0882C5E6}" srcOrd="0" destOrd="0" presId="urn:microsoft.com/office/officeart/2009/3/layout/StepUpProcess"/>
    <dgm:cxn modelId="{4B2EBCF6-CD4F-4C59-8497-0772626CA5A5}" type="presParOf" srcId="{CBBAD3DC-E5DD-4C1C-A715-44DB0882C5E6}" destId="{335E5C5A-FBC4-4A69-ADD1-55204942158A}" srcOrd="0" destOrd="0" presId="urn:microsoft.com/office/officeart/2009/3/layout/StepUpProcess"/>
    <dgm:cxn modelId="{214F8D38-72C1-4F2A-AABB-0B170542AA3E}" type="presParOf" srcId="{CBBAD3DC-E5DD-4C1C-A715-44DB0882C5E6}" destId="{84D17E61-8066-42DC-AD6A-9E96BFBFCF74}" srcOrd="1" destOrd="0" presId="urn:microsoft.com/office/officeart/2009/3/layout/StepUpProcess"/>
    <dgm:cxn modelId="{778407FE-212A-40BA-B620-B1827FEFB941}" type="presParOf" srcId="{CBBAD3DC-E5DD-4C1C-A715-44DB0882C5E6}" destId="{5D64D087-FE14-4837-BF9F-617D3728AE2E}" srcOrd="2" destOrd="0" presId="urn:microsoft.com/office/officeart/2009/3/layout/StepUpProcess"/>
    <dgm:cxn modelId="{0DC0EE7C-DACE-44A9-8A20-DE813173A89C}" type="presParOf" srcId="{E4DB85E3-D3E6-40C9-B178-390990FA2F79}" destId="{649F453D-83E2-489D-9F9D-17957720AB3E}" srcOrd="1" destOrd="0" presId="urn:microsoft.com/office/officeart/2009/3/layout/StepUpProcess"/>
    <dgm:cxn modelId="{6597452E-034D-4DA1-A49B-5592E56361BA}" type="presParOf" srcId="{649F453D-83E2-489D-9F9D-17957720AB3E}" destId="{BC9C6427-15EC-47D3-9D6B-CF89027C957E}" srcOrd="0" destOrd="0" presId="urn:microsoft.com/office/officeart/2009/3/layout/StepUpProcess"/>
    <dgm:cxn modelId="{C015FB12-5889-4552-BB44-3E647656F519}" type="presParOf" srcId="{E4DB85E3-D3E6-40C9-B178-390990FA2F79}" destId="{6303E733-8C6F-4EAD-A063-5FE6CD718A8A}" srcOrd="2" destOrd="0" presId="urn:microsoft.com/office/officeart/2009/3/layout/StepUpProcess"/>
    <dgm:cxn modelId="{B7C25371-2BE2-4F4E-B8E1-E5F48D5EEEA6}" type="presParOf" srcId="{6303E733-8C6F-4EAD-A063-5FE6CD718A8A}" destId="{68307529-3FBE-4FFA-8C04-B97032182D16}" srcOrd="0" destOrd="0" presId="urn:microsoft.com/office/officeart/2009/3/layout/StepUpProcess"/>
    <dgm:cxn modelId="{B7A2690E-C882-4939-84B9-F5EEF0E0F9BD}" type="presParOf" srcId="{6303E733-8C6F-4EAD-A063-5FE6CD718A8A}" destId="{03A7297B-5AF1-4867-9DD6-B5602C3449AA}" srcOrd="1" destOrd="0" presId="urn:microsoft.com/office/officeart/2009/3/layout/StepUpProcess"/>
    <dgm:cxn modelId="{DE9B2C68-4491-4F98-B449-5E953B2B4577}" type="presParOf" srcId="{6303E733-8C6F-4EAD-A063-5FE6CD718A8A}" destId="{2EF9B4D8-B078-40F7-88EA-EB18FE14A7EB}" srcOrd="2" destOrd="0" presId="urn:microsoft.com/office/officeart/2009/3/layout/StepUpProcess"/>
    <dgm:cxn modelId="{0520326A-3B42-4142-82E0-70676AD05F1E}" type="presParOf" srcId="{E4DB85E3-D3E6-40C9-B178-390990FA2F79}" destId="{97CA5E89-B55B-4BE4-9797-F7AA6FCCBBD6}" srcOrd="3" destOrd="0" presId="urn:microsoft.com/office/officeart/2009/3/layout/StepUpProcess"/>
    <dgm:cxn modelId="{51E4F76B-994A-4495-B29A-83E098F297EE}" type="presParOf" srcId="{97CA5E89-B55B-4BE4-9797-F7AA6FCCBBD6}" destId="{68FAA544-0F71-4B12-96C3-2D1D386AA0FB}" srcOrd="0" destOrd="0" presId="urn:microsoft.com/office/officeart/2009/3/layout/StepUpProcess"/>
    <dgm:cxn modelId="{E51D6C11-DCE6-423F-A530-04413CE2AC9E}" type="presParOf" srcId="{E4DB85E3-D3E6-40C9-B178-390990FA2F79}" destId="{685F1818-8F5D-413F-8A74-1ACE1AEC2BB2}" srcOrd="4" destOrd="0" presId="urn:microsoft.com/office/officeart/2009/3/layout/StepUpProcess"/>
    <dgm:cxn modelId="{D7F5451D-EF42-4808-BAC1-4924F6F7F448}" type="presParOf" srcId="{685F1818-8F5D-413F-8A74-1ACE1AEC2BB2}" destId="{19C723AA-1DD2-4E73-828F-438F5EAC2658}" srcOrd="0" destOrd="0" presId="urn:microsoft.com/office/officeart/2009/3/layout/StepUpProcess"/>
    <dgm:cxn modelId="{D9F24920-E5F5-4839-93F3-E1979F5FC60B}" type="presParOf" srcId="{685F1818-8F5D-413F-8A74-1ACE1AEC2BB2}" destId="{6F3A2BB1-AF1B-4E9C-B0F6-48240F7239A6}" srcOrd="1" destOrd="0" presId="urn:microsoft.com/office/officeart/2009/3/layout/StepUpProcess"/>
    <dgm:cxn modelId="{26341B35-76B4-4D09-A962-7AE5F1B87B8C}" type="presParOf" srcId="{685F1818-8F5D-413F-8A74-1ACE1AEC2BB2}" destId="{3FD0B676-7F9F-4459-A1F6-0A369FDA543A}" srcOrd="2" destOrd="0" presId="urn:microsoft.com/office/officeart/2009/3/layout/StepUpProcess"/>
    <dgm:cxn modelId="{407415F5-274A-426D-9104-A5580A820B1D}" type="presParOf" srcId="{E4DB85E3-D3E6-40C9-B178-390990FA2F79}" destId="{676C4230-EE02-427D-8F4D-69ADC5B5728A}" srcOrd="5" destOrd="0" presId="urn:microsoft.com/office/officeart/2009/3/layout/StepUpProcess"/>
    <dgm:cxn modelId="{93C61511-958A-47BB-9D11-754B97E6EA87}" type="presParOf" srcId="{676C4230-EE02-427D-8F4D-69ADC5B5728A}" destId="{13088E68-FEC9-4390-9385-55538158856D}" srcOrd="0" destOrd="0" presId="urn:microsoft.com/office/officeart/2009/3/layout/StepUpProcess"/>
    <dgm:cxn modelId="{64189D82-0A8A-4130-AFCD-C57F22177E48}" type="presParOf" srcId="{E4DB85E3-D3E6-40C9-B178-390990FA2F79}" destId="{98288F2F-2813-481D-B2B0-3AD702554FEE}" srcOrd="6" destOrd="0" presId="urn:microsoft.com/office/officeart/2009/3/layout/StepUpProcess"/>
    <dgm:cxn modelId="{CEFBAEE2-69CB-48B6-A82F-5BFC8C264E8B}" type="presParOf" srcId="{98288F2F-2813-481D-B2B0-3AD702554FEE}" destId="{C5B82256-BAEA-42F1-81CF-2EBC332E21C7}" srcOrd="0" destOrd="0" presId="urn:microsoft.com/office/officeart/2009/3/layout/StepUpProcess"/>
    <dgm:cxn modelId="{690255F7-3A5D-43B1-9C4C-C0FC85AF30D5}" type="presParOf" srcId="{98288F2F-2813-481D-B2B0-3AD702554FEE}" destId="{C0F548C1-0873-4785-A658-5B9835239194}" srcOrd="1" destOrd="0" presId="urn:microsoft.com/office/officeart/2009/3/layout/StepUpProcess"/>
    <dgm:cxn modelId="{194DEA7B-20AD-42F1-B26D-1A473D3AA5AE}" type="presParOf" srcId="{98288F2F-2813-481D-B2B0-3AD702554FEE}" destId="{D5907F72-18B1-425D-9D87-135216120C9C}" srcOrd="2" destOrd="0" presId="urn:microsoft.com/office/officeart/2009/3/layout/StepUpProcess"/>
    <dgm:cxn modelId="{48E71E82-1784-4D15-9606-78F82BCDFA72}" type="presParOf" srcId="{E4DB85E3-D3E6-40C9-B178-390990FA2F79}" destId="{F36E1030-CF5F-4285-86AE-B64F00AC9B2B}" srcOrd="7" destOrd="0" presId="urn:microsoft.com/office/officeart/2009/3/layout/StepUpProcess"/>
    <dgm:cxn modelId="{F0B8CDF7-A961-4D2B-8067-B2405EA8DFB2}" type="presParOf" srcId="{F36E1030-CF5F-4285-86AE-B64F00AC9B2B}" destId="{3F8EAEB9-4BAD-4DAF-9FD2-6BA1BF5927F7}" srcOrd="0" destOrd="0" presId="urn:microsoft.com/office/officeart/2009/3/layout/StepUpProcess"/>
    <dgm:cxn modelId="{E6D0690D-C690-4D5C-BED0-2885AF653356}" type="presParOf" srcId="{E4DB85E3-D3E6-40C9-B178-390990FA2F79}" destId="{D6BF9B02-6B44-440B-B2B6-6FA2B9B08025}" srcOrd="8" destOrd="0" presId="urn:microsoft.com/office/officeart/2009/3/layout/StepUpProcess"/>
    <dgm:cxn modelId="{1F4BC7E2-88A5-4F4D-BFE6-008369BD56DD}" type="presParOf" srcId="{D6BF9B02-6B44-440B-B2B6-6FA2B9B08025}" destId="{AB0AFCC7-75A7-4622-BB32-89FBB0801CD7}" srcOrd="0" destOrd="0" presId="urn:microsoft.com/office/officeart/2009/3/layout/StepUpProcess"/>
    <dgm:cxn modelId="{FA5B9AF4-0459-4F97-8BB1-AA08948F141B}" type="presParOf" srcId="{D6BF9B02-6B44-440B-B2B6-6FA2B9B08025}" destId="{DFB6BF4C-9E6B-4757-B34F-42AC8E19AD2A}"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0C538C-82E2-4B4E-A242-E637C7188078}" type="doc">
      <dgm:prSet loTypeId="urn:microsoft.com/office/officeart/2005/8/layout/hProcess9" loCatId="process" qsTypeId="urn:microsoft.com/office/officeart/2005/8/quickstyle/simple1" qsCatId="simple" csTypeId="urn:microsoft.com/office/officeart/2005/8/colors/accent1_2" csCatId="accent1" phldr="1"/>
      <dgm:spPr/>
    </dgm:pt>
    <dgm:pt modelId="{33848CE9-E985-4351-8395-2F56D6BAA118}">
      <dgm:prSet phldrT="[Text]"/>
      <dgm:spPr/>
      <dgm:t>
        <a:bodyPr/>
        <a:lstStyle/>
        <a:p>
          <a:r>
            <a:rPr lang="nb-NO"/>
            <a:t>NÅR</a:t>
          </a:r>
        </a:p>
      </dgm:t>
    </dgm:pt>
    <dgm:pt modelId="{0065842B-62BD-4277-AC9C-2B6FD96B94D3}" type="parTrans" cxnId="{C2539E1C-0B51-4B83-969E-BE95A31B5683}">
      <dgm:prSet/>
      <dgm:spPr/>
      <dgm:t>
        <a:bodyPr/>
        <a:lstStyle/>
        <a:p>
          <a:endParaRPr lang="nb-NO"/>
        </a:p>
      </dgm:t>
    </dgm:pt>
    <dgm:pt modelId="{3F987D1B-1DB7-41DF-8C5E-F9DA58A724EE}" type="sibTrans" cxnId="{C2539E1C-0B51-4B83-969E-BE95A31B5683}">
      <dgm:prSet/>
      <dgm:spPr/>
      <dgm:t>
        <a:bodyPr/>
        <a:lstStyle/>
        <a:p>
          <a:endParaRPr lang="nb-NO"/>
        </a:p>
      </dgm:t>
    </dgm:pt>
    <dgm:pt modelId="{F2EE71FB-5E01-46BA-BEC1-7C7A20017FC9}">
      <dgm:prSet phldrT="[Text]"/>
      <dgm:spPr/>
      <dgm:t>
        <a:bodyPr/>
        <a:lstStyle/>
        <a:p>
          <a:r>
            <a:rPr lang="nb-NO"/>
            <a:t>HVORDAN</a:t>
          </a:r>
        </a:p>
      </dgm:t>
    </dgm:pt>
    <dgm:pt modelId="{70FCE29A-4EF2-4C70-86C0-4F5F788A78FD}" type="parTrans" cxnId="{8B7C88AB-BF68-48FE-9715-9FF3A9CC5254}">
      <dgm:prSet/>
      <dgm:spPr/>
      <dgm:t>
        <a:bodyPr/>
        <a:lstStyle/>
        <a:p>
          <a:endParaRPr lang="nb-NO"/>
        </a:p>
      </dgm:t>
    </dgm:pt>
    <dgm:pt modelId="{DAA32E98-4C73-47ED-AC19-A96E2310A239}" type="sibTrans" cxnId="{8B7C88AB-BF68-48FE-9715-9FF3A9CC5254}">
      <dgm:prSet/>
      <dgm:spPr/>
      <dgm:t>
        <a:bodyPr/>
        <a:lstStyle/>
        <a:p>
          <a:endParaRPr lang="nb-NO"/>
        </a:p>
      </dgm:t>
    </dgm:pt>
    <dgm:pt modelId="{3FD2E3F0-A885-45EC-B85C-4A200836A2FA}">
      <dgm:prSet phldrT="[Text]"/>
      <dgm:spPr/>
      <dgm:t>
        <a:bodyPr/>
        <a:lstStyle/>
        <a:p>
          <a:r>
            <a:rPr lang="nb-NO"/>
            <a:t>HVA</a:t>
          </a:r>
        </a:p>
      </dgm:t>
    </dgm:pt>
    <dgm:pt modelId="{B9E9D956-83DA-4355-A051-4072835C0C57}" type="parTrans" cxnId="{ABF706DD-6AA6-4203-AA1F-9F70F9A321AF}">
      <dgm:prSet/>
      <dgm:spPr/>
      <dgm:t>
        <a:bodyPr/>
        <a:lstStyle/>
        <a:p>
          <a:endParaRPr lang="nb-NO"/>
        </a:p>
      </dgm:t>
    </dgm:pt>
    <dgm:pt modelId="{34EF0114-7959-48E5-A52B-EA8BC51B0E63}" type="sibTrans" cxnId="{ABF706DD-6AA6-4203-AA1F-9F70F9A321AF}">
      <dgm:prSet/>
      <dgm:spPr/>
      <dgm:t>
        <a:bodyPr/>
        <a:lstStyle/>
        <a:p>
          <a:endParaRPr lang="nb-NO"/>
        </a:p>
      </dgm:t>
    </dgm:pt>
    <dgm:pt modelId="{34670A3B-BAFC-467C-B28A-5FA5CF6B0B97}" type="pres">
      <dgm:prSet presAssocID="{5E0C538C-82E2-4B4E-A242-E637C7188078}" presName="CompostProcess" presStyleCnt="0">
        <dgm:presLayoutVars>
          <dgm:dir/>
          <dgm:resizeHandles val="exact"/>
        </dgm:presLayoutVars>
      </dgm:prSet>
      <dgm:spPr/>
    </dgm:pt>
    <dgm:pt modelId="{AD243C10-D1EF-4227-B68F-5AB57819C125}" type="pres">
      <dgm:prSet presAssocID="{5E0C538C-82E2-4B4E-A242-E637C7188078}" presName="arrow" presStyleLbl="bgShp" presStyleIdx="0" presStyleCnt="1" custLinFactNeighborX="3520" custLinFactNeighborY="-25137"/>
      <dgm:spPr/>
    </dgm:pt>
    <dgm:pt modelId="{67A8C547-B75B-4611-863A-C9F58C815D9B}" type="pres">
      <dgm:prSet presAssocID="{5E0C538C-82E2-4B4E-A242-E637C7188078}" presName="linearProcess" presStyleCnt="0"/>
      <dgm:spPr/>
    </dgm:pt>
    <dgm:pt modelId="{355791AA-AB3C-4581-82BF-DF43EA87CF76}" type="pres">
      <dgm:prSet presAssocID="{33848CE9-E985-4351-8395-2F56D6BAA118}" presName="textNode" presStyleLbl="node1" presStyleIdx="0" presStyleCnt="3">
        <dgm:presLayoutVars>
          <dgm:bulletEnabled val="1"/>
        </dgm:presLayoutVars>
      </dgm:prSet>
      <dgm:spPr/>
    </dgm:pt>
    <dgm:pt modelId="{6F1C75D6-15CC-4D80-A69E-3DA49F0FFB13}" type="pres">
      <dgm:prSet presAssocID="{3F987D1B-1DB7-41DF-8C5E-F9DA58A724EE}" presName="sibTrans" presStyleCnt="0"/>
      <dgm:spPr/>
    </dgm:pt>
    <dgm:pt modelId="{2B7C2B5C-C3FD-42D2-86DC-90D959975567}" type="pres">
      <dgm:prSet presAssocID="{F2EE71FB-5E01-46BA-BEC1-7C7A20017FC9}" presName="textNode" presStyleLbl="node1" presStyleIdx="1" presStyleCnt="3">
        <dgm:presLayoutVars>
          <dgm:bulletEnabled val="1"/>
        </dgm:presLayoutVars>
      </dgm:prSet>
      <dgm:spPr/>
    </dgm:pt>
    <dgm:pt modelId="{5B9C0EDB-CC3B-455D-ABE5-467298A3D9F5}" type="pres">
      <dgm:prSet presAssocID="{DAA32E98-4C73-47ED-AC19-A96E2310A239}" presName="sibTrans" presStyleCnt="0"/>
      <dgm:spPr/>
    </dgm:pt>
    <dgm:pt modelId="{73770064-4B36-4E79-8211-7080C1BC459B}" type="pres">
      <dgm:prSet presAssocID="{3FD2E3F0-A885-45EC-B85C-4A200836A2FA}" presName="textNode" presStyleLbl="node1" presStyleIdx="2" presStyleCnt="3">
        <dgm:presLayoutVars>
          <dgm:bulletEnabled val="1"/>
        </dgm:presLayoutVars>
      </dgm:prSet>
      <dgm:spPr/>
    </dgm:pt>
  </dgm:ptLst>
  <dgm:cxnLst>
    <dgm:cxn modelId="{C2539E1C-0B51-4B83-969E-BE95A31B5683}" srcId="{5E0C538C-82E2-4B4E-A242-E637C7188078}" destId="{33848CE9-E985-4351-8395-2F56D6BAA118}" srcOrd="0" destOrd="0" parTransId="{0065842B-62BD-4277-AC9C-2B6FD96B94D3}" sibTransId="{3F987D1B-1DB7-41DF-8C5E-F9DA58A724EE}"/>
    <dgm:cxn modelId="{3CF7412C-4028-417D-BC53-7F8180A526A2}" type="presOf" srcId="{5E0C538C-82E2-4B4E-A242-E637C7188078}" destId="{34670A3B-BAFC-467C-B28A-5FA5CF6B0B97}" srcOrd="0" destOrd="0" presId="urn:microsoft.com/office/officeart/2005/8/layout/hProcess9"/>
    <dgm:cxn modelId="{08732869-ECFB-4941-B069-2E0B30D4E7BC}" type="presOf" srcId="{33848CE9-E985-4351-8395-2F56D6BAA118}" destId="{355791AA-AB3C-4581-82BF-DF43EA87CF76}" srcOrd="0" destOrd="0" presId="urn:microsoft.com/office/officeart/2005/8/layout/hProcess9"/>
    <dgm:cxn modelId="{9ECDA674-1932-4E78-B166-BDE659120AB2}" type="presOf" srcId="{3FD2E3F0-A885-45EC-B85C-4A200836A2FA}" destId="{73770064-4B36-4E79-8211-7080C1BC459B}" srcOrd="0" destOrd="0" presId="urn:microsoft.com/office/officeart/2005/8/layout/hProcess9"/>
    <dgm:cxn modelId="{8B7C88AB-BF68-48FE-9715-9FF3A9CC5254}" srcId="{5E0C538C-82E2-4B4E-A242-E637C7188078}" destId="{F2EE71FB-5E01-46BA-BEC1-7C7A20017FC9}" srcOrd="1" destOrd="0" parTransId="{70FCE29A-4EF2-4C70-86C0-4F5F788A78FD}" sibTransId="{DAA32E98-4C73-47ED-AC19-A96E2310A239}"/>
    <dgm:cxn modelId="{E196D5CD-CB4B-45F0-8323-B8A52D55AE2E}" type="presOf" srcId="{F2EE71FB-5E01-46BA-BEC1-7C7A20017FC9}" destId="{2B7C2B5C-C3FD-42D2-86DC-90D959975567}" srcOrd="0" destOrd="0" presId="urn:microsoft.com/office/officeart/2005/8/layout/hProcess9"/>
    <dgm:cxn modelId="{ABF706DD-6AA6-4203-AA1F-9F70F9A321AF}" srcId="{5E0C538C-82E2-4B4E-A242-E637C7188078}" destId="{3FD2E3F0-A885-45EC-B85C-4A200836A2FA}" srcOrd="2" destOrd="0" parTransId="{B9E9D956-83DA-4355-A051-4072835C0C57}" sibTransId="{34EF0114-7959-48E5-A52B-EA8BC51B0E63}"/>
    <dgm:cxn modelId="{08A73F5D-4567-4451-B5CA-2E1E233A93E7}" type="presParOf" srcId="{34670A3B-BAFC-467C-B28A-5FA5CF6B0B97}" destId="{AD243C10-D1EF-4227-B68F-5AB57819C125}" srcOrd="0" destOrd="0" presId="urn:microsoft.com/office/officeart/2005/8/layout/hProcess9"/>
    <dgm:cxn modelId="{49B89B43-8224-4405-93C1-90D7639BD8F5}" type="presParOf" srcId="{34670A3B-BAFC-467C-B28A-5FA5CF6B0B97}" destId="{67A8C547-B75B-4611-863A-C9F58C815D9B}" srcOrd="1" destOrd="0" presId="urn:microsoft.com/office/officeart/2005/8/layout/hProcess9"/>
    <dgm:cxn modelId="{F498E941-A754-4BB9-BE15-9061233B33B4}" type="presParOf" srcId="{67A8C547-B75B-4611-863A-C9F58C815D9B}" destId="{355791AA-AB3C-4581-82BF-DF43EA87CF76}" srcOrd="0" destOrd="0" presId="urn:microsoft.com/office/officeart/2005/8/layout/hProcess9"/>
    <dgm:cxn modelId="{25B3D8B9-166D-422D-94B2-89D2C09F429B}" type="presParOf" srcId="{67A8C547-B75B-4611-863A-C9F58C815D9B}" destId="{6F1C75D6-15CC-4D80-A69E-3DA49F0FFB13}" srcOrd="1" destOrd="0" presId="urn:microsoft.com/office/officeart/2005/8/layout/hProcess9"/>
    <dgm:cxn modelId="{6B17C243-7914-4673-AC6C-5A3F60345D30}" type="presParOf" srcId="{67A8C547-B75B-4611-863A-C9F58C815D9B}" destId="{2B7C2B5C-C3FD-42D2-86DC-90D959975567}" srcOrd="2" destOrd="0" presId="urn:microsoft.com/office/officeart/2005/8/layout/hProcess9"/>
    <dgm:cxn modelId="{D7ABC50F-9344-4FD2-8781-56F630054C28}" type="presParOf" srcId="{67A8C547-B75B-4611-863A-C9F58C815D9B}" destId="{5B9C0EDB-CC3B-455D-ABE5-467298A3D9F5}" srcOrd="3" destOrd="0" presId="urn:microsoft.com/office/officeart/2005/8/layout/hProcess9"/>
    <dgm:cxn modelId="{15EB3514-48A5-441E-9D70-2911E261F1FF}" type="presParOf" srcId="{67A8C547-B75B-4611-863A-C9F58C815D9B}" destId="{73770064-4B36-4E79-8211-7080C1BC459B}"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325E8-E223-4B9E-A343-A659500C28DB}">
      <dsp:nvSpPr>
        <dsp:cNvPr id="0" name=""/>
        <dsp:cNvSpPr/>
      </dsp:nvSpPr>
      <dsp:spPr>
        <a:xfrm>
          <a:off x="0" y="751"/>
          <a:ext cx="7728470" cy="2520000"/>
        </a:xfrm>
        <a:prstGeom prst="rightArrow">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76954-1471-4361-B456-D2796694C523}">
      <dsp:nvSpPr>
        <dsp:cNvPr id="0" name=""/>
        <dsp:cNvSpPr/>
      </dsp:nvSpPr>
      <dsp:spPr>
        <a:xfrm>
          <a:off x="626443" y="630375"/>
          <a:ext cx="6471838"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ctr" anchorCtr="0">
          <a:noAutofit/>
        </a:bodyPr>
        <a:lstStyle/>
        <a:p>
          <a:pPr marL="0" lvl="0" indent="0" algn="ctr" defTabSz="1555750">
            <a:lnSpc>
              <a:spcPct val="90000"/>
            </a:lnSpc>
            <a:spcBef>
              <a:spcPct val="0"/>
            </a:spcBef>
            <a:spcAft>
              <a:spcPct val="35000"/>
            </a:spcAft>
            <a:buNone/>
          </a:pPr>
          <a:r>
            <a:rPr lang="nb-NO" sz="3500" kern="1200"/>
            <a:t>Test</a:t>
          </a:r>
        </a:p>
      </dsp:txBody>
      <dsp:txXfrm>
        <a:off x="626443" y="630375"/>
        <a:ext cx="6471838" cy="126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3ECC0-8124-42A2-869B-B55DF1C411B5}">
      <dsp:nvSpPr>
        <dsp:cNvPr id="0" name=""/>
        <dsp:cNvSpPr/>
      </dsp:nvSpPr>
      <dsp:spPr>
        <a:xfrm>
          <a:off x="3956823" y="255276"/>
          <a:ext cx="611526" cy="6113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88D90-20CB-4B8C-B1C7-FF983922A368}">
      <dsp:nvSpPr>
        <dsp:cNvPr id="0" name=""/>
        <dsp:cNvSpPr/>
      </dsp:nvSpPr>
      <dsp:spPr>
        <a:xfrm>
          <a:off x="3977599"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4058895" y="357184"/>
        <a:ext cx="407383" cy="407523"/>
      </dsp:txXfrm>
    </dsp:sp>
    <dsp:sp modelId="{DA572FB0-CEC1-4906-9013-2528F54862D5}">
      <dsp:nvSpPr>
        <dsp:cNvPr id="0" name=""/>
        <dsp:cNvSpPr/>
      </dsp:nvSpPr>
      <dsp:spPr>
        <a:xfrm rot="2700000">
          <a:off x="3325277"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51817-B587-4B6D-8D94-54266EAE4093}">
      <dsp:nvSpPr>
        <dsp:cNvPr id="0" name=""/>
        <dsp:cNvSpPr/>
      </dsp:nvSpPr>
      <dsp:spPr>
        <a:xfrm>
          <a:off x="3345748"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3427044" y="357184"/>
        <a:ext cx="407383" cy="407523"/>
      </dsp:txXfrm>
    </dsp:sp>
    <dsp:sp modelId="{B5AAA996-F64D-4962-9941-7ECD5CDB7A8A}">
      <dsp:nvSpPr>
        <dsp:cNvPr id="0" name=""/>
        <dsp:cNvSpPr/>
      </dsp:nvSpPr>
      <dsp:spPr>
        <a:xfrm rot="2700000">
          <a:off x="2693878"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70D18C-CEA7-4240-8EAA-AC15CC79D4C1}">
      <dsp:nvSpPr>
        <dsp:cNvPr id="0" name=""/>
        <dsp:cNvSpPr/>
      </dsp:nvSpPr>
      <dsp:spPr>
        <a:xfrm>
          <a:off x="271389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795645" y="357184"/>
        <a:ext cx="407383" cy="407523"/>
      </dsp:txXfrm>
    </dsp:sp>
    <dsp:sp modelId="{8D061D87-263C-4B8A-B5E8-F5EF462BE153}">
      <dsp:nvSpPr>
        <dsp:cNvPr id="0" name=""/>
        <dsp:cNvSpPr/>
      </dsp:nvSpPr>
      <dsp:spPr>
        <a:xfrm rot="2700000">
          <a:off x="2062027"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303E09-4472-4101-AE97-78B249B664DD}">
      <dsp:nvSpPr>
        <dsp:cNvPr id="0" name=""/>
        <dsp:cNvSpPr/>
      </dsp:nvSpPr>
      <dsp:spPr>
        <a:xfrm>
          <a:off x="2082498"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163794" y="357184"/>
        <a:ext cx="407383" cy="407523"/>
      </dsp:txXfrm>
    </dsp:sp>
    <dsp:sp modelId="{A97B80C0-F1A3-41C1-8054-7BC220DE7530}">
      <dsp:nvSpPr>
        <dsp:cNvPr id="0" name=""/>
        <dsp:cNvSpPr/>
      </dsp:nvSpPr>
      <dsp:spPr>
        <a:xfrm rot="2700000">
          <a:off x="143017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638C6-8FF9-4E72-9E48-91B4D3103371}">
      <dsp:nvSpPr>
        <dsp:cNvPr id="0" name=""/>
        <dsp:cNvSpPr/>
      </dsp:nvSpPr>
      <dsp:spPr>
        <a:xfrm>
          <a:off x="145064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1531943" y="357184"/>
        <a:ext cx="407383" cy="407523"/>
      </dsp:txXfrm>
    </dsp:sp>
    <dsp:sp modelId="{EFEF962C-E136-48DD-A382-50E003270E93}">
      <dsp:nvSpPr>
        <dsp:cNvPr id="0" name=""/>
        <dsp:cNvSpPr/>
      </dsp:nvSpPr>
      <dsp:spPr>
        <a:xfrm rot="2700000">
          <a:off x="79877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6C5D2-81DF-4CC9-8E13-202AC4D79894}">
      <dsp:nvSpPr>
        <dsp:cNvPr id="0" name=""/>
        <dsp:cNvSpPr/>
      </dsp:nvSpPr>
      <dsp:spPr>
        <a:xfrm>
          <a:off x="818796"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900544" y="357184"/>
        <a:ext cx="407383" cy="407523"/>
      </dsp:txXfrm>
    </dsp:sp>
    <dsp:sp modelId="{02687595-84E7-4995-BF1B-09B9A99F584C}">
      <dsp:nvSpPr>
        <dsp:cNvPr id="0" name=""/>
        <dsp:cNvSpPr/>
      </dsp:nvSpPr>
      <dsp:spPr>
        <a:xfrm rot="2700000">
          <a:off x="16692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5352C-33A5-4429-8E44-33F7EA0A88D1}">
      <dsp:nvSpPr>
        <dsp:cNvPr id="0" name=""/>
        <dsp:cNvSpPr/>
      </dsp:nvSpPr>
      <dsp:spPr>
        <a:xfrm>
          <a:off x="18739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68693" y="357184"/>
        <a:ext cx="407383" cy="4075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E5C5A-FBC4-4A69-ADD1-55204942158A}">
      <dsp:nvSpPr>
        <dsp:cNvPr id="0" name=""/>
        <dsp:cNvSpPr/>
      </dsp:nvSpPr>
      <dsp:spPr>
        <a:xfrm rot="5400000">
          <a:off x="492945" y="461496"/>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D17E61-8066-42DC-AD6A-9E96BFBFCF74}">
      <dsp:nvSpPr>
        <dsp:cNvPr id="0" name=""/>
        <dsp:cNvSpPr/>
      </dsp:nvSpPr>
      <dsp:spPr>
        <a:xfrm>
          <a:off x="441231" y="615522"/>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441231" y="615522"/>
        <a:ext cx="465405" cy="407955"/>
      </dsp:txXfrm>
    </dsp:sp>
    <dsp:sp modelId="{5D64D087-FE14-4837-BF9F-617D3728AE2E}">
      <dsp:nvSpPr>
        <dsp:cNvPr id="0" name=""/>
        <dsp:cNvSpPr/>
      </dsp:nvSpPr>
      <dsp:spPr>
        <a:xfrm>
          <a:off x="818824" y="423543"/>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307529-3FBE-4FFA-8C04-B97032182D16}">
      <dsp:nvSpPr>
        <dsp:cNvPr id="0" name=""/>
        <dsp:cNvSpPr/>
      </dsp:nvSpPr>
      <dsp:spPr>
        <a:xfrm rot="5400000">
          <a:off x="1062692" y="320511"/>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7297B-5AF1-4867-9DD6-B5602C3449AA}">
      <dsp:nvSpPr>
        <dsp:cNvPr id="0" name=""/>
        <dsp:cNvSpPr/>
      </dsp:nvSpPr>
      <dsp:spPr>
        <a:xfrm>
          <a:off x="1010978" y="474538"/>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nb-NO" sz="1800" kern="1200"/>
        </a:p>
      </dsp:txBody>
      <dsp:txXfrm>
        <a:off x="1010978" y="474538"/>
        <a:ext cx="465405" cy="407955"/>
      </dsp:txXfrm>
    </dsp:sp>
    <dsp:sp modelId="{2EF9B4D8-B078-40F7-88EA-EB18FE14A7EB}">
      <dsp:nvSpPr>
        <dsp:cNvPr id="0" name=""/>
        <dsp:cNvSpPr/>
      </dsp:nvSpPr>
      <dsp:spPr>
        <a:xfrm>
          <a:off x="1388571" y="282559"/>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723AA-1DD2-4E73-828F-438F5EAC2658}">
      <dsp:nvSpPr>
        <dsp:cNvPr id="0" name=""/>
        <dsp:cNvSpPr/>
      </dsp:nvSpPr>
      <dsp:spPr>
        <a:xfrm rot="5400000">
          <a:off x="1632440" y="179526"/>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3A2BB1-AF1B-4E9C-B0F6-48240F7239A6}">
      <dsp:nvSpPr>
        <dsp:cNvPr id="0" name=""/>
        <dsp:cNvSpPr/>
      </dsp:nvSpPr>
      <dsp:spPr>
        <a:xfrm>
          <a:off x="1580726" y="333553"/>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nb-NO" sz="1800" kern="1200"/>
        </a:p>
      </dsp:txBody>
      <dsp:txXfrm>
        <a:off x="1580726" y="333553"/>
        <a:ext cx="465405" cy="407955"/>
      </dsp:txXfrm>
    </dsp:sp>
    <dsp:sp modelId="{3FD0B676-7F9F-4459-A1F6-0A369FDA543A}">
      <dsp:nvSpPr>
        <dsp:cNvPr id="0" name=""/>
        <dsp:cNvSpPr/>
      </dsp:nvSpPr>
      <dsp:spPr>
        <a:xfrm>
          <a:off x="1958319" y="141574"/>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82256-BAEA-42F1-81CF-2EBC332E21C7}">
      <dsp:nvSpPr>
        <dsp:cNvPr id="0" name=""/>
        <dsp:cNvSpPr/>
      </dsp:nvSpPr>
      <dsp:spPr>
        <a:xfrm rot="5400000">
          <a:off x="2202187" y="38542"/>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F548C1-0873-4785-A658-5B9835239194}">
      <dsp:nvSpPr>
        <dsp:cNvPr id="0" name=""/>
        <dsp:cNvSpPr/>
      </dsp:nvSpPr>
      <dsp:spPr>
        <a:xfrm>
          <a:off x="2150473" y="192568"/>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2150473" y="192568"/>
        <a:ext cx="465405" cy="407955"/>
      </dsp:txXfrm>
    </dsp:sp>
    <dsp:sp modelId="{D5907F72-18B1-425D-9D87-135216120C9C}">
      <dsp:nvSpPr>
        <dsp:cNvPr id="0" name=""/>
        <dsp:cNvSpPr/>
      </dsp:nvSpPr>
      <dsp:spPr>
        <a:xfrm>
          <a:off x="2528066" y="589"/>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AFCC7-75A7-4622-BB32-89FBB0801CD7}">
      <dsp:nvSpPr>
        <dsp:cNvPr id="0" name=""/>
        <dsp:cNvSpPr/>
      </dsp:nvSpPr>
      <dsp:spPr>
        <a:xfrm rot="5400000">
          <a:off x="2771935" y="-102442"/>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B6BF4C-9E6B-4757-B34F-42AC8E19AD2A}">
      <dsp:nvSpPr>
        <dsp:cNvPr id="0" name=""/>
        <dsp:cNvSpPr/>
      </dsp:nvSpPr>
      <dsp:spPr>
        <a:xfrm>
          <a:off x="2720221" y="51584"/>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2720221" y="51584"/>
        <a:ext cx="465405" cy="40795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43C10-D1EF-4227-B68F-5AB57819C125}">
      <dsp:nvSpPr>
        <dsp:cNvPr id="0" name=""/>
        <dsp:cNvSpPr/>
      </dsp:nvSpPr>
      <dsp:spPr>
        <a:xfrm>
          <a:off x="877431" y="0"/>
          <a:ext cx="7108435" cy="16755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791AA-AB3C-4581-82BF-DF43EA87CF76}">
      <dsp:nvSpPr>
        <dsp:cNvPr id="0" name=""/>
        <dsp:cNvSpPr/>
      </dsp:nvSpPr>
      <dsp:spPr>
        <a:xfrm>
          <a:off x="0"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NÅR</a:t>
          </a:r>
        </a:p>
      </dsp:txBody>
      <dsp:txXfrm>
        <a:off x="32717" y="535374"/>
        <a:ext cx="2443425" cy="604776"/>
      </dsp:txXfrm>
    </dsp:sp>
    <dsp:sp modelId="{2B7C2B5C-C3FD-42D2-86DC-90D959975567}">
      <dsp:nvSpPr>
        <dsp:cNvPr id="0" name=""/>
        <dsp:cNvSpPr/>
      </dsp:nvSpPr>
      <dsp:spPr>
        <a:xfrm>
          <a:off x="2927002"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HVORDAN</a:t>
          </a:r>
        </a:p>
      </dsp:txBody>
      <dsp:txXfrm>
        <a:off x="2959719" y="535374"/>
        <a:ext cx="2443425" cy="604776"/>
      </dsp:txXfrm>
    </dsp:sp>
    <dsp:sp modelId="{73770064-4B36-4E79-8211-7080C1BC459B}">
      <dsp:nvSpPr>
        <dsp:cNvPr id="0" name=""/>
        <dsp:cNvSpPr/>
      </dsp:nvSpPr>
      <dsp:spPr>
        <a:xfrm>
          <a:off x="5854005"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HVA</a:t>
          </a:r>
        </a:p>
      </dsp:txBody>
      <dsp:txXfrm>
        <a:off x="5886722" y="535374"/>
        <a:ext cx="2443425" cy="6047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space réservé de la date 2"/>
          <p:cNvSpPr>
            <a:spLocks noGrp="1"/>
          </p:cNvSpPr>
          <p:nvPr>
            <p:ph type="dt" sz="quarter" idx="1"/>
          </p:nvPr>
        </p:nvSpPr>
        <p:spPr>
          <a:xfrm>
            <a:off x="0" y="0"/>
            <a:ext cx="2945659" cy="273048"/>
          </a:xfrm>
          <a:prstGeom prst="rect">
            <a:avLst/>
          </a:prstGeom>
        </p:spPr>
        <p:txBody>
          <a:bodyPr vert="horz" lIns="91440" tIns="45720" rIns="91440" bIns="45720" rtlCol="0"/>
          <a:lstStyle>
            <a:lvl1pPr algn="r">
              <a:defRPr sz="1200"/>
            </a:lvl1pPr>
          </a:lstStyle>
          <a:p>
            <a:pPr algn="l"/>
            <a:fld id="{87731427-D242-475D-9180-8940013A50B8}" type="datetimeFigureOut">
              <a:rPr lang="en-GB" smtClean="0"/>
              <a:pPr algn="l"/>
              <a:t>16/04/2018</a:t>
            </a:fld>
            <a:endParaRPr lang="en-GB"/>
          </a:p>
        </p:txBody>
      </p:sp>
      <p:sp>
        <p:nvSpPr>
          <p:cNvPr id="4" name="Espace réservé du pied de page 3"/>
          <p:cNvSpPr>
            <a:spLocks noGrp="1"/>
          </p:cNvSpPr>
          <p:nvPr>
            <p:ph type="ftr" sz="quarter" idx="2"/>
          </p:nvPr>
        </p:nvSpPr>
        <p:spPr>
          <a:xfrm>
            <a:off x="543853" y="9485352"/>
            <a:ext cx="5663296" cy="277524"/>
          </a:xfrm>
          <a:prstGeom prst="rect">
            <a:avLst/>
          </a:prstGeom>
        </p:spPr>
        <p:txBody>
          <a:bodyPr vert="horz" lIns="91440" tIns="45720" rIns="91440" bIns="45720" rtlCol="0" anchor="ctr"/>
          <a:lstStyle>
            <a:lvl1pPr algn="l">
              <a:defRPr sz="1200"/>
            </a:lvl1pPr>
          </a:lstStyle>
          <a:p>
            <a:r>
              <a:rPr lang="fr-FR" sz="1100"/>
              <a:t>Title presentation</a:t>
            </a:r>
          </a:p>
        </p:txBody>
      </p:sp>
      <p:sp>
        <p:nvSpPr>
          <p:cNvPr id="5" name="Espace réservé du numéro de diapositive 4"/>
          <p:cNvSpPr>
            <a:spLocks noGrp="1"/>
          </p:cNvSpPr>
          <p:nvPr>
            <p:ph type="sldNum" sz="quarter" idx="3"/>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a:p>
        </p:txBody>
      </p:sp>
      <p:cxnSp>
        <p:nvCxnSpPr>
          <p:cNvPr id="8" name="Connecteur droit 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41870095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1" y="0"/>
            <a:ext cx="3256087" cy="496332"/>
          </a:xfrm>
          <a:prstGeom prst="rect">
            <a:avLst/>
          </a:prstGeom>
        </p:spPr>
        <p:txBody>
          <a:bodyPr vert="horz" lIns="91440" tIns="45720" rIns="91440" bIns="45720" rtlCol="0"/>
          <a:lstStyle>
            <a:lvl1pPr algn="l">
              <a:defRPr sz="1200"/>
            </a:lvl1pPr>
          </a:lstStyle>
          <a:p>
            <a:fld id="{BA521D56-F1F4-41A0-82EB-989F4F6F400D}" type="datetimeFigureOut">
              <a:rPr lang="fr-FR" smtClean="0"/>
              <a:pPr/>
              <a:t>16/04/2018</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878557" y="4715153"/>
            <a:ext cx="504056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Rectangle 9"/>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space réservé du pied de page 3"/>
          <p:cNvSpPr>
            <a:spLocks noGrp="1"/>
          </p:cNvSpPr>
          <p:nvPr>
            <p:ph type="ftr" sz="quarter" idx="4"/>
          </p:nvPr>
        </p:nvSpPr>
        <p:spPr>
          <a:xfrm>
            <a:off x="543853" y="9485352"/>
            <a:ext cx="5750267" cy="277524"/>
          </a:xfrm>
          <a:prstGeom prst="rect">
            <a:avLst/>
          </a:prstGeom>
        </p:spPr>
        <p:txBody>
          <a:bodyPr vert="horz" lIns="91440" tIns="45720" rIns="91440" bIns="45720" rtlCol="0" anchor="ctr"/>
          <a:lstStyle>
            <a:lvl1pPr algn="l">
              <a:defRPr sz="1100"/>
            </a:lvl1pPr>
          </a:lstStyle>
          <a:p>
            <a:r>
              <a:rPr lang="fr-FR"/>
              <a:t>Title presentation</a:t>
            </a:r>
          </a:p>
        </p:txBody>
      </p:sp>
      <p:sp>
        <p:nvSpPr>
          <p:cNvPr id="15" name="Espace réservé du numéro de diapositive 4"/>
          <p:cNvSpPr>
            <a:spLocks noGrp="1"/>
          </p:cNvSpPr>
          <p:nvPr>
            <p:ph type="sldNum" sz="quarter" idx="5"/>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a:p>
        </p:txBody>
      </p:sp>
      <p:cxnSp>
        <p:nvCxnSpPr>
          <p:cNvPr id="18" name="Connecteur droit 1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3374493096"/>
      </p:ext>
    </p:extLst>
  </p:cSld>
  <p:clrMap bg1="lt1" tx1="dk1" bg2="lt2" tx2="dk2" accent1="accent1" accent2="accent2" accent3="accent3" accent4="accent4" accent5="accent5" accent6="accent6" hlink="hlink" folHlink="folHlink"/>
  <p:hf hdr="0"/>
  <p:notesStyle>
    <a:lvl1pPr marL="88900" indent="-88900" algn="l" defTabSz="626913" rtl="0" eaLnBrk="1" latinLnBrk="0" hangingPunct="1">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6913" rtl="0" eaLnBrk="1" latinLnBrk="0" hangingPunct="1">
      <a:buFont typeface="Arial" panose="020B0604020202020204" pitchFamily="34" charset="0"/>
      <a:buChar char="•"/>
      <a:defRPr sz="800" kern="1200">
        <a:solidFill>
          <a:schemeClr val="tx1"/>
        </a:solidFill>
        <a:latin typeface="+mn-lt"/>
        <a:ea typeface="+mn-ea"/>
        <a:cs typeface="+mn-cs"/>
      </a:defRPr>
    </a:lvl2pPr>
    <a:lvl3pPr marL="260350" indent="-85725"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3pPr>
    <a:lvl4pPr marL="349250" indent="-82550"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4pPr>
    <a:lvl5pPr marL="444500" indent="-80963"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For hvert testnivå kan en identifisere følgende: De generiske mål, arbeidsprodukt(ene) en bruker for å konstruere testtilfelle (testgrunnlag), testobjektet (dvs. hva en tester), typiske feil som skal finnes, krav til testramme og verktøystøtte samt spesifikke strategier og ansvarsforhold. Å teste konfigurasjonsdata til et system skal vurderes under testplanlegging. 2.2.1 Komponenttesting (K2) Test basis: • Krav til komponenten • Detaljdesign • Kode Typiske testobjekter: • Komponenter • Programmer • Datakonverterings- / migrasjonsprogrammer • Databasemoduler Komponenttesting (også kjent som enhets- eller modultesting) søker feil og verifiserer programvare som kan testes separat (som moduler, programmer, objekter, klasser etc.). Dette kan skje isolert fra resten av systemet, avhengig av hvordan utviklingen er organisert og hva slags system det er. Stubber, drivere og simulatorer kan brukes. Komponenttesting kan omfatte testing av funksjonalitet og spesifikke ikke-funksjonelle egenskaper, som ressursbruk (for eksempel minnelekkasjer) eller robusthet. Komponenttesting kan også omfatte hvit boks testing. Testtilfeller utvikles ved å analysere arbeidsprodukter som komponentspesifikasjoner, programmets design eller datamodellen. Typisk skjer komponenttesting med tilgang til koden som testes og med støtte av utviklingsmiljøet, som et rammeverk for enhetstest eller </a:t>
            </a:r>
            <a:r>
              <a:rPr lang="nb-NO" err="1"/>
              <a:t>debuggingsverktøy</a:t>
            </a:r>
            <a:r>
              <a:rPr lang="nb-NO"/>
              <a:t>. I praksis blir det ofte gjort av den som skrev koden. Feil rettes vanligvis med en gang etter at de har blitt funnet uten formell feilhåndtering. En framgangsmåte for komponenttesting er å forberede og automatisere testtilfeller før kodingen. Dette kalles test først metoden eller testdrevet utvikling. Denne metoden er i høy grad iterativ og er basert på sykluser der en først utvikler testtilfeller, og så bygger og integrerer små deler av koden, og så utfører komponenttester og så retter feil og gjentar prosessen inntil koden virker.</a:t>
            </a:r>
          </a:p>
        </p:txBody>
      </p:sp>
      <p:sp>
        <p:nvSpPr>
          <p:cNvPr id="4" name="Date Placeholder 3"/>
          <p:cNvSpPr>
            <a:spLocks noGrp="1"/>
          </p:cNvSpPr>
          <p:nvPr>
            <p:ph type="dt" idx="10"/>
          </p:nvPr>
        </p:nvSpPr>
        <p:spPr/>
        <p:txBody>
          <a:bodyPr/>
          <a:lstStyle/>
          <a:p>
            <a:fld id="{A831F115-F070-4774-95A5-E146B3530733}" type="datetime1">
              <a:rPr lang="fr-FR" smtClean="0"/>
              <a:t>16/04/2018</a:t>
            </a:fld>
            <a:endParaRPr lang="fr-FR"/>
          </a:p>
        </p:txBody>
      </p:sp>
      <p:sp>
        <p:nvSpPr>
          <p:cNvPr id="5" name="Footer Placeholder 4"/>
          <p:cNvSpPr>
            <a:spLocks noGrp="1"/>
          </p:cNvSpPr>
          <p:nvPr>
            <p:ph type="ftr" sz="quarter" idx="11"/>
          </p:nvPr>
        </p:nvSpPr>
        <p:spPr/>
        <p:txBody>
          <a:bodyPr/>
          <a:lstStyle/>
          <a:p>
            <a:r>
              <a:rPr lang="fr-FR" err="1"/>
              <a:t>Title</a:t>
            </a:r>
            <a:r>
              <a:rPr lang="fr-FR"/>
              <a:t>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a:t>
            </a:fld>
            <a:endParaRPr lang="en-GB" sz="1100"/>
          </a:p>
        </p:txBody>
      </p:sp>
    </p:spTree>
    <p:extLst>
      <p:ext uri="{BB962C8B-B14F-4D97-AF65-F5344CB8AC3E}">
        <p14:creationId xmlns:p14="http://schemas.microsoft.com/office/powerpoint/2010/main" val="150566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A9A53D57-ABF3-42D4-B195-DFF9647B40C6}"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a:t>
            </a:fld>
            <a:endParaRPr lang="en-GB" sz="1100"/>
          </a:p>
        </p:txBody>
      </p:sp>
    </p:spTree>
    <p:extLst>
      <p:ext uri="{BB962C8B-B14F-4D97-AF65-F5344CB8AC3E}">
        <p14:creationId xmlns:p14="http://schemas.microsoft.com/office/powerpoint/2010/main" val="178817026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Fordi et av målene med test er å finne feil, må avvikene mellom virkelige og forventede utdata og tilstander registreres som hendelser. Passende tiltak på defineres. Hendelser og feil må forfølges til de er rettet, må lage</a:t>
            </a:r>
            <a:r>
              <a:rPr lang="nb-NO" baseline="0"/>
              <a:t> prosedyrer for dette. </a:t>
            </a:r>
          </a:p>
          <a:p>
            <a:endParaRPr lang="nb-NO" baseline="0"/>
          </a:p>
          <a:p>
            <a:pPr marL="0" indent="0">
              <a:buNone/>
            </a:pPr>
            <a:r>
              <a:rPr lang="nb-NO" baseline="0"/>
              <a:t>Hendelsesrapporter har følgende mål: </a:t>
            </a:r>
          </a:p>
          <a:p>
            <a:pPr marL="88900" indent="-88900">
              <a:buFontTx/>
              <a:buChar char="-"/>
            </a:pPr>
            <a:r>
              <a:rPr lang="nb-NO" baseline="0"/>
              <a:t>Å gi tilbakemeldinger til utviklere om et problem for å muliggjøre identifikasjon, isolering og retting</a:t>
            </a:r>
          </a:p>
          <a:p>
            <a:pPr marL="88900" indent="-88900">
              <a:buFontTx/>
              <a:buChar char="-"/>
            </a:pPr>
            <a:r>
              <a:rPr lang="nb-NO" baseline="0"/>
              <a:t>Å gi testledere en mulighet til å følge opp kvaliteten til systemet under test</a:t>
            </a:r>
          </a:p>
          <a:p>
            <a:pPr marL="88900" indent="-88900">
              <a:buFontTx/>
              <a:buChar char="-"/>
            </a:pPr>
            <a:r>
              <a:rPr lang="nb-NO" baseline="0"/>
              <a:t>Å gi ideer til forbedring av </a:t>
            </a:r>
            <a:r>
              <a:rPr lang="nb-NO" baseline="0" err="1"/>
              <a:t>testprosesessen</a:t>
            </a:r>
            <a:endParaRPr lang="nb-NO" baseline="0"/>
          </a:p>
          <a:p>
            <a:pPr marL="0" indent="0">
              <a:buFontTx/>
              <a:buNone/>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8EC3B9D8-4D64-4283-A2FB-8732125A284B}"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126</a:t>
            </a:fld>
            <a:endParaRPr lang="en-GB" sz="1100"/>
          </a:p>
        </p:txBody>
      </p:sp>
    </p:spTree>
    <p:extLst>
      <p:ext uri="{BB962C8B-B14F-4D97-AF65-F5344CB8AC3E}">
        <p14:creationId xmlns:p14="http://schemas.microsoft.com/office/powerpoint/2010/main" val="346299888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0C399432-E18B-4CF8-B65C-9DB17AAF7CA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128</a:t>
            </a:fld>
            <a:endParaRPr lang="en-GB" sz="1100"/>
          </a:p>
        </p:txBody>
      </p:sp>
    </p:spTree>
    <p:extLst>
      <p:ext uri="{BB962C8B-B14F-4D97-AF65-F5344CB8AC3E}">
        <p14:creationId xmlns:p14="http://schemas.microsoft.com/office/powerpoint/2010/main" val="6038542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nb-NO" baseline="0"/>
          </a:p>
        </p:txBody>
      </p:sp>
      <p:sp>
        <p:nvSpPr>
          <p:cNvPr id="4" name="Date Placeholder 3"/>
          <p:cNvSpPr>
            <a:spLocks noGrp="1"/>
          </p:cNvSpPr>
          <p:nvPr>
            <p:ph type="dt" idx="10"/>
          </p:nvPr>
        </p:nvSpPr>
        <p:spPr/>
        <p:txBody>
          <a:bodyPr/>
          <a:lstStyle/>
          <a:p>
            <a:fld id="{CCE1F748-9E20-4E77-B00C-6CB0836E0F2F}"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129</a:t>
            </a:fld>
            <a:endParaRPr lang="en-GB" sz="1100"/>
          </a:p>
        </p:txBody>
      </p:sp>
    </p:spTree>
    <p:extLst>
      <p:ext uri="{BB962C8B-B14F-4D97-AF65-F5344CB8AC3E}">
        <p14:creationId xmlns:p14="http://schemas.microsoft.com/office/powerpoint/2010/main" val="326251463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130</a:t>
            </a:fld>
            <a:endParaRPr lang="en-GB" sz="1100"/>
          </a:p>
        </p:txBody>
      </p:sp>
    </p:spTree>
    <p:extLst>
      <p:ext uri="{BB962C8B-B14F-4D97-AF65-F5344CB8AC3E}">
        <p14:creationId xmlns:p14="http://schemas.microsoft.com/office/powerpoint/2010/main" val="25676188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nb-NO" baseline="0"/>
          </a:p>
        </p:txBody>
      </p:sp>
      <p:sp>
        <p:nvSpPr>
          <p:cNvPr id="4" name="Date Placeholder 3"/>
          <p:cNvSpPr>
            <a:spLocks noGrp="1"/>
          </p:cNvSpPr>
          <p:nvPr>
            <p:ph type="dt" idx="10"/>
          </p:nvPr>
        </p:nvSpPr>
        <p:spPr/>
        <p:txBody>
          <a:bodyPr/>
          <a:lstStyle/>
          <a:p>
            <a:fld id="{CCE1F748-9E20-4E77-B00C-6CB0836E0F2F}"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131</a:t>
            </a:fld>
            <a:endParaRPr lang="en-GB" sz="1100"/>
          </a:p>
        </p:txBody>
      </p:sp>
    </p:spTree>
    <p:extLst>
      <p:ext uri="{BB962C8B-B14F-4D97-AF65-F5344CB8AC3E}">
        <p14:creationId xmlns:p14="http://schemas.microsoft.com/office/powerpoint/2010/main" val="14755454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Testverktøy kan benyttes i flere testrelaterte aktiviteter. Slike verktøy kan være: </a:t>
            </a:r>
          </a:p>
          <a:p>
            <a:pPr marL="228600" marR="0" indent="-2286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AutoNum type="arabicPeriod"/>
              <a:tabLst/>
              <a:defRPr/>
            </a:pPr>
            <a:r>
              <a:rPr lang="nb-NO"/>
              <a:t>Verktøy som direkte benyttes til testing, som testutføringsverktøy, verktøy for å generere </a:t>
            </a:r>
            <a:r>
              <a:rPr lang="nb-NO" err="1"/>
              <a:t>testdata</a:t>
            </a:r>
            <a:r>
              <a:rPr lang="nb-NO"/>
              <a:t> og sammenligningsverktøy. </a:t>
            </a:r>
          </a:p>
          <a:p>
            <a:pPr marL="228600" marR="0" indent="-2286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AutoNum type="arabicPeriod"/>
              <a:tabLst/>
              <a:defRPr/>
            </a:pPr>
            <a:r>
              <a:rPr lang="nb-NO"/>
              <a:t>Verktøy som hjelper til å administrere testprosessen, slik som å håndtere tester, testresultater, data, krav, hendelser, defekter etc. og for å rapportere og overvåke testutføringen. </a:t>
            </a:r>
          </a:p>
          <a:p>
            <a:pPr marL="228600" marR="0" indent="-2286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AutoNum type="arabicPeriod"/>
              <a:tabLst/>
              <a:defRPr/>
            </a:pPr>
            <a:r>
              <a:rPr lang="nb-NO"/>
              <a:t>Verktøy som er brukt i rekognosering, eller utforsking og leting (for eksempel verktøy som overvåker </a:t>
            </a:r>
            <a:r>
              <a:rPr lang="nb-NO" err="1"/>
              <a:t>filaktiviteten</a:t>
            </a:r>
            <a:r>
              <a:rPr lang="nb-NO"/>
              <a:t> til en applikasjon). </a:t>
            </a:r>
          </a:p>
          <a:p>
            <a:pPr marL="228600" marR="0" indent="-2286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AutoNum type="arabicPeriod"/>
              <a:tabLst/>
              <a:defRPr/>
            </a:pPr>
            <a:r>
              <a:rPr lang="nb-NO"/>
              <a:t>Ethvert verktøy som er et hjelpemiddel i testingen (et regneark er også et testverktøy i denne sammenheng). </a:t>
            </a:r>
          </a:p>
          <a:p>
            <a:pPr marL="228600" marR="0" indent="-2286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AutoNum type="arabicPeriod"/>
              <a:tabLst/>
              <a:defRPr/>
            </a:pPr>
            <a:endParaRPr lang="nb-NO"/>
          </a:p>
          <a:p>
            <a:pPr marL="88900" marR="0" lvl="1"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88900" marR="0" lvl="1"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Noen typer verktøy kan være påtrengende, ved at verktøyet selv har effekt på testresultatet. For eksempel kan utførelsestidspunkter være forskjellig pga. ekstra kode som utføres av verktøyet.</a:t>
            </a:r>
            <a:r>
              <a:rPr lang="nb-NO" baseline="0"/>
              <a:t> </a:t>
            </a:r>
            <a:r>
              <a:rPr lang="nb-NO"/>
              <a:t>Konsekvensen av påtrengende verktøy kalles verktøyeffekten eller instrumenteringseffekten.</a:t>
            </a:r>
          </a:p>
        </p:txBody>
      </p:sp>
      <p:sp>
        <p:nvSpPr>
          <p:cNvPr id="4" name="Date Placeholder 3"/>
          <p:cNvSpPr>
            <a:spLocks noGrp="1"/>
          </p:cNvSpPr>
          <p:nvPr>
            <p:ph type="dt" idx="10"/>
          </p:nvPr>
        </p:nvSpPr>
        <p:spPr/>
        <p:txBody>
          <a:bodyPr/>
          <a:lstStyle/>
          <a:p>
            <a:fld id="{BA521D56-F1F4-41A0-82EB-989F4F6F400D}" type="datetimeFigureOut">
              <a:rPr lang="fr-FR" smtClean="0"/>
              <a:pPr/>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132</a:t>
            </a:fld>
            <a:endParaRPr lang="en-GB" sz="1100"/>
          </a:p>
        </p:txBody>
      </p:sp>
    </p:spTree>
    <p:extLst>
      <p:ext uri="{BB962C8B-B14F-4D97-AF65-F5344CB8AC3E}">
        <p14:creationId xmlns:p14="http://schemas.microsoft.com/office/powerpoint/2010/main" val="232047648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1" u="none" strike="noStrike" kern="1200" baseline="0">
                <a:solidFill>
                  <a:schemeClr val="tx1"/>
                </a:solidFill>
                <a:latin typeface="+mn-lt"/>
                <a:ea typeface="+mn-ea"/>
                <a:cs typeface="+mn-cs"/>
              </a:rPr>
              <a:t>Verktøystøtte for administrasjon av testing og tester</a:t>
            </a:r>
            <a:r>
              <a:rPr lang="nb-NO" sz="800" b="0" i="1" u="none" strike="noStrike" kern="1200" baseline="0">
                <a:solidFill>
                  <a:schemeClr val="tx1"/>
                </a:solidFill>
                <a:latin typeface="+mn-lt"/>
                <a:ea typeface="+mn-ea"/>
                <a:cs typeface="+mn-cs"/>
              </a:rPr>
              <a:t>: </a:t>
            </a:r>
            <a:r>
              <a:rPr lang="nb-NO" sz="800" b="0" i="0" u="none" strike="noStrike" kern="1200" baseline="0">
                <a:solidFill>
                  <a:schemeClr val="tx1"/>
                </a:solidFill>
                <a:latin typeface="+mn-lt"/>
                <a:ea typeface="+mn-ea"/>
                <a:cs typeface="+mn-cs"/>
              </a:rPr>
              <a:t>Administrasjonsverktøy støtter alle testaktiviteter gjennom hele programvarens livssyklus.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Testadministrasjonsverktøy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tilbyr grensesnitt for å utføre tester, spore feil og håndtere krav samtidig med å støtte kvantitativ analyse og rapportering av testobjektene. De støtter også det å spore testobjektene til kravspesifikasjonene og kan ha uavhengig mulighet for versjonskontroll eller et grensesnitt til et eksternt verktøy for versjonskontroll.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Kravhåndteringsverktøy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lagrer kravbeskrivelser, lagrer attributter til krav (inklusive prioritet), tilbyr unike identifikatorer og støtter sporing av krav til individuelle tester. Disse verktøyene kan også hjelpe til å identifisere inkonsistente eller manglende krav.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Feil-/Hendelseshåndteringsverktøy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lagrer og håndterer avviks-/hendelsesrapporter, dvs. defekter, feil, endringsønsker eller antatte problemer og anomalier/avvik, og hjelper til i å håndtere livssyklusen til hendelsene, med mulig støtte til statistisk analyse.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Konfigurasjonsstyringsverktøy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Selv om disse ikke er direkte testverktøy så er disse verktøyene nødvendig for å lagre og styre </a:t>
            </a:r>
            <a:r>
              <a:rPr lang="nb-NO" sz="800" b="0" i="0" u="none" strike="noStrike" kern="1200" baseline="0" err="1">
                <a:solidFill>
                  <a:schemeClr val="tx1"/>
                </a:solidFill>
                <a:latin typeface="+mn-lt"/>
                <a:ea typeface="+mn-ea"/>
                <a:cs typeface="+mn-cs"/>
              </a:rPr>
              <a:t>versjonering</a:t>
            </a:r>
            <a:r>
              <a:rPr lang="nb-NO" sz="800" b="0" i="0" u="none" strike="noStrike" kern="1200" baseline="0">
                <a:solidFill>
                  <a:schemeClr val="tx1"/>
                </a:solidFill>
                <a:latin typeface="+mn-lt"/>
                <a:ea typeface="+mn-ea"/>
                <a:cs typeface="+mn-cs"/>
              </a:rPr>
              <a:t> av </a:t>
            </a:r>
            <a:r>
              <a:rPr lang="nb-NO" sz="800" b="0" i="0" u="none" strike="noStrike" kern="1200" baseline="0" err="1">
                <a:solidFill>
                  <a:schemeClr val="tx1"/>
                </a:solidFill>
                <a:latin typeface="+mn-lt"/>
                <a:ea typeface="+mn-ea"/>
                <a:cs typeface="+mn-cs"/>
              </a:rPr>
              <a:t>testware</a:t>
            </a:r>
            <a:r>
              <a:rPr lang="nb-NO" sz="800" b="0" i="0" u="none" strike="noStrike" kern="1200" baseline="0">
                <a:solidFill>
                  <a:schemeClr val="tx1"/>
                </a:solidFill>
                <a:latin typeface="+mn-lt"/>
                <a:ea typeface="+mn-ea"/>
                <a:cs typeface="+mn-cs"/>
              </a:rPr>
              <a:t> og relatert programvare spesielt ved konfigurering av mer enn ett maskinvare/programvare miljø i form av versjon av operativsystem, kompilatorer, weblesere, etc.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statisk testing</a:t>
            </a:r>
            <a:r>
              <a:rPr lang="nb-NO" sz="800" b="0" i="0" u="none" strike="noStrike" kern="1200" baseline="0">
                <a:solidFill>
                  <a:schemeClr val="tx1"/>
                </a:solidFill>
                <a:latin typeface="+mn-lt"/>
                <a:ea typeface="+mn-ea"/>
                <a:cs typeface="+mn-cs"/>
              </a:rPr>
              <a:t>: Verktøy for statisk testing tilbyr en kostnadseffektiv måte å finne flere defekter på i en tidlig fase i utviklingsprosessen.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Granskningsverktøy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gir støtte til granskningsprosessen, sjekklister, guider for granskningen og er brukt til å lagre og kommunisere granskningskommentarer, rapportere avvik og innsats/forbruk. De kan i tillegg hjelpe til å støtte online granskninger for store eller geografisk atskilte team.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Statiske analyseverktøy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hjelper utviklere og testere til å finne defekter før dynamisk testing ved å tilby støtte til å håndheve kodestandarder (inkludert sikker koding), analyse av strukturer og avhengigheter. De kan også hjelpe i planlegging eller risikoanalyse ved å tilby metrikker for koden (for eksempel kompleksitet).</a:t>
            </a:r>
          </a:p>
          <a:p>
            <a:pPr marL="0" indent="0">
              <a:buNone/>
            </a:pPr>
            <a:r>
              <a:rPr lang="nb-NO" sz="800" b="0" i="0" u="none" strike="noStrike" kern="1200" baseline="0">
                <a:solidFill>
                  <a:schemeClr val="tx1"/>
                </a:solidFill>
                <a:latin typeface="+mn-lt"/>
                <a:ea typeface="+mn-ea"/>
                <a:cs typeface="+mn-cs"/>
              </a:rPr>
              <a:t> </a:t>
            </a:r>
          </a:p>
          <a:p>
            <a:pPr marL="0" indent="0">
              <a:buNone/>
            </a:pPr>
            <a:r>
              <a:rPr lang="nb-NO" sz="800" b="1" i="0" u="none" strike="noStrike" kern="1200" baseline="0">
                <a:solidFill>
                  <a:schemeClr val="tx1"/>
                </a:solidFill>
                <a:latin typeface="+mn-lt"/>
                <a:ea typeface="+mn-ea"/>
                <a:cs typeface="+mn-cs"/>
              </a:rPr>
              <a:t>Modelleringsverktøy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er brukt til å validere programvaremodeller (for eksempel fysiske datamodeller (PDM) for en relasjonsdatabase), ved å liste opp inkonsistenser og å finne defekter. Disse verktøyene kan ofte hjelpe til å generere testtilfelle basert på modellen.  </a:t>
            </a:r>
          </a:p>
          <a:p>
            <a:pPr marL="0" indent="0">
              <a:buNone/>
            </a:pPr>
            <a:endParaRPr lang="nb-NO"/>
          </a:p>
          <a:p>
            <a:pPr marL="0" indent="0">
              <a:buNone/>
            </a:pPr>
            <a:r>
              <a:rPr lang="nb-NO" sz="800" b="1" i="0" u="none" strike="noStrike" kern="1200" baseline="0">
                <a:solidFill>
                  <a:schemeClr val="tx1"/>
                </a:solidFill>
                <a:latin typeface="+mn-lt"/>
                <a:ea typeface="+mn-ea"/>
                <a:cs typeface="+mn-cs"/>
              </a:rPr>
              <a:t>Verktøystøtte for testspesifikasjon</a:t>
            </a: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Testdesignverktøy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brukes til å generere inputdata til tester eller </a:t>
            </a:r>
            <a:r>
              <a:rPr lang="nb-NO" sz="800" b="0" i="0" u="none" strike="noStrike" kern="1200" baseline="0" err="1">
                <a:solidFill>
                  <a:schemeClr val="tx1"/>
                </a:solidFill>
                <a:latin typeface="+mn-lt"/>
                <a:ea typeface="+mn-ea"/>
                <a:cs typeface="+mn-cs"/>
              </a:rPr>
              <a:t>eksekverbare</a:t>
            </a:r>
            <a:r>
              <a:rPr lang="nb-NO" sz="800" b="0" i="0" u="none" strike="noStrike" kern="1200" baseline="0">
                <a:solidFill>
                  <a:schemeClr val="tx1"/>
                </a:solidFill>
                <a:latin typeface="+mn-lt"/>
                <a:ea typeface="+mn-ea"/>
                <a:cs typeface="+mn-cs"/>
              </a:rPr>
              <a:t> tester og/eller testorakler fra krav, grafiske brukergrensesnitt, designmodeller (tilstand, data eller objekt) eller kode.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Verktøy som hjelper med forberedelse av </a:t>
            </a:r>
            <a:r>
              <a:rPr lang="nb-NO" sz="800" b="1" i="0" u="none" strike="noStrike" kern="1200" baseline="0" err="1">
                <a:solidFill>
                  <a:schemeClr val="tx1"/>
                </a:solidFill>
                <a:latin typeface="+mn-lt"/>
                <a:ea typeface="+mn-ea"/>
                <a:cs typeface="+mn-cs"/>
              </a:rPr>
              <a:t>testdata</a:t>
            </a:r>
            <a:r>
              <a:rPr lang="nb-NO" sz="800" b="1" i="0" u="none" strike="noStrike" kern="1200" baseline="0">
                <a:solidFill>
                  <a:schemeClr val="tx1"/>
                </a:solidFill>
                <a:latin typeface="+mn-lt"/>
                <a:ea typeface="+mn-ea"/>
                <a:cs typeface="+mn-cs"/>
              </a:rPr>
              <a:t>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Slike verktøy manipulerer databaser, filer eller dataoverføringer for å sette opp </a:t>
            </a:r>
            <a:r>
              <a:rPr lang="nb-NO" sz="800" b="0" i="0" u="none" strike="noStrike" kern="1200" baseline="0" err="1">
                <a:solidFill>
                  <a:schemeClr val="tx1"/>
                </a:solidFill>
                <a:latin typeface="+mn-lt"/>
                <a:ea typeface="+mn-ea"/>
                <a:cs typeface="+mn-cs"/>
              </a:rPr>
              <a:t>testdata</a:t>
            </a:r>
            <a:r>
              <a:rPr lang="nb-NO" sz="800" b="0" i="0" u="none" strike="noStrike" kern="1200" baseline="0">
                <a:solidFill>
                  <a:schemeClr val="tx1"/>
                </a:solidFill>
                <a:latin typeface="+mn-lt"/>
                <a:ea typeface="+mn-ea"/>
                <a:cs typeface="+mn-cs"/>
              </a:rPr>
              <a:t> til bruk i utføring av tester for blant annet å verne om sikkerhet gjennom anonymiserte data.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testutføring og logging</a:t>
            </a:r>
            <a:endParaRPr lang="nb-NO" sz="800" b="0" i="1"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Testutføringsverktøy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Testutføringsverktøy gjør det mulig å utføre tester helt eller delvis automatisk ved bruk av lagrede inputdata og forventede resultater med et skriptspråk og tilbyr vanligvis en testlogg for hver testkjøring. De kan også benyttes til å gjøre opptak av en test og tilbyr normalt et skriptspråk eller en GUI-basert konfigurering og </a:t>
            </a:r>
            <a:r>
              <a:rPr lang="nb-NO" sz="800" b="0" i="0" u="none" strike="noStrike" kern="1200" baseline="0" err="1">
                <a:solidFill>
                  <a:schemeClr val="tx1"/>
                </a:solidFill>
                <a:latin typeface="+mn-lt"/>
                <a:ea typeface="+mn-ea"/>
                <a:cs typeface="+mn-cs"/>
              </a:rPr>
              <a:t>parameterisering</a:t>
            </a:r>
            <a:r>
              <a:rPr lang="nb-NO" sz="800" b="0" i="0" u="none" strike="noStrike" kern="1200" baseline="0">
                <a:solidFill>
                  <a:schemeClr val="tx1"/>
                </a:solidFill>
                <a:latin typeface="+mn-lt"/>
                <a:ea typeface="+mn-ea"/>
                <a:cs typeface="+mn-cs"/>
              </a:rPr>
              <a:t> av data og annen tilpasning av testene.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Testrammeverktøy/Rammeverk for enhetstest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testramme eller testrammeverk forenkler testing av komponenter eller deler av et system ved å simulere miljøet som objektet kjører i med bruk av ”</a:t>
            </a:r>
            <a:r>
              <a:rPr lang="nb-NO" sz="800" b="0" i="0" u="none" strike="noStrike" kern="1200" baseline="0" err="1">
                <a:solidFill>
                  <a:schemeClr val="tx1"/>
                </a:solidFill>
                <a:latin typeface="+mn-lt"/>
                <a:ea typeface="+mn-ea"/>
                <a:cs typeface="+mn-cs"/>
              </a:rPr>
              <a:t>mock</a:t>
            </a:r>
            <a:r>
              <a:rPr lang="nb-NO" sz="800" b="0" i="0" u="none" strike="noStrike" kern="1200" baseline="0">
                <a:solidFill>
                  <a:schemeClr val="tx1"/>
                </a:solidFill>
                <a:latin typeface="+mn-lt"/>
                <a:ea typeface="+mn-ea"/>
                <a:cs typeface="+mn-cs"/>
              </a:rPr>
              <a:t>”-objekter som stubber og drivere.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Sammenligningsverktøy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Slike verktøy viser forskjell mellom filer, databaser eller testresultater. Testutføringsverktøy omfatter typisk dynamisk sammenligning, men sammenligning etter testutføring kan også bli utført av et eget verktøy. Et sammenligningsverktøy kan bruke et testorakel, spesielt om det er automatisert.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Dekningsmålingsverktøy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Dekningsmålingsverktøy kan med invaderende eller ikke-invaderende teknikker måle prosentdelen av spesifikke typer av kodestrukturer som har blitt utført (kodelinjer, beslutninger eller forgreninger og modul- eller funksjonskall) ved hjelp av et sett av tester. </a:t>
            </a:r>
          </a:p>
          <a:p>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Verktøy for sikkerhetstesting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brukes til å evaluere sikkerhetsegenskaper i programvare. Dette omfatter evaluering av programvarens evne til å beskytte datakonfidensialitet, integritet, autentisering, autorisasjon, tilgjengelighet og ikke-fornekting (non-</a:t>
            </a:r>
            <a:r>
              <a:rPr lang="nb-NO" sz="800" b="0" i="0" u="none" strike="noStrike" kern="1200" baseline="0" err="1">
                <a:solidFill>
                  <a:schemeClr val="tx1"/>
                </a:solidFill>
                <a:latin typeface="+mn-lt"/>
                <a:ea typeface="+mn-ea"/>
                <a:cs typeface="+mn-cs"/>
              </a:rPr>
              <a:t>repudiation</a:t>
            </a:r>
            <a:r>
              <a:rPr lang="nb-NO" sz="800" b="0" i="0" u="none" strike="noStrike" kern="1200" baseline="0">
                <a:solidFill>
                  <a:schemeClr val="tx1"/>
                </a:solidFill>
                <a:latin typeface="+mn-lt"/>
                <a:ea typeface="+mn-ea"/>
                <a:cs typeface="+mn-cs"/>
              </a:rPr>
              <a:t>). Verktøy for sikkerhetstester er ofte fokusert på bestemte teknologier, plattformer og formål.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til ytelse og overvåkning</a:t>
            </a:r>
            <a:endParaRPr lang="nb-NO" sz="800" b="0" i="1"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Dynamiske analyseverktøy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Dynamiske analyseverktøy finner feil, som bare åpenbares når programvaren utføres, slik som tidsavhengigheter og minnelekkasjer. De benyttes typisk i komponent- og komponentintegrasjonstest og ved test av mellomvare.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Ytelses- / last- / stresstestverktøy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Ytelsestestverktøy overvåker og rapporterer hvordan et system oppfører seg under varierte simulerte brukssituasjoner i form av antall samtidige brukere, deres ramp-up (økning i antall brukere) mønster, frekvens og relativ prosentfordeling av transaksjoner. Simulering av last oppnås ved å anvende virtuelle brukere som utfører utvalgte transaksjoner, spredd på forskjellige testmaskiner normalt kjent som lastgeneratorer. </a:t>
            </a:r>
          </a:p>
          <a:p>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Overvåkningsverktøy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Overvåkningsverktøy analyserer, verifiserer og rapporterer kontinuerlig bruken av spesifikke systemressurser, og gir advarsel ved mulige ressurs- eller tjenesteproblemer.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spesifikke testbehov</a:t>
            </a:r>
          </a:p>
          <a:p>
            <a:pPr marL="0" indent="0">
              <a:buNone/>
            </a:pPr>
            <a:r>
              <a:rPr lang="nb-NO" sz="800" b="1" i="0" u="none" strike="noStrike" kern="1200" baseline="0">
                <a:solidFill>
                  <a:schemeClr val="tx1"/>
                </a:solidFill>
                <a:latin typeface="+mn-lt"/>
                <a:ea typeface="+mn-ea"/>
                <a:cs typeface="+mn-cs"/>
              </a:rPr>
              <a:t>Bedømmelse / vurdering av datakvalitet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Data er i sentrum for enkelte prosjekter slik som datakonverterings- og migreringsprosjekter og i applikasjoner som datavarehus. Dataenes attributter kan variere i form av kritikalitet og volum. I en slik sammenheng trenger man verktøy for å bedømme datakvalitet for å granske og verifisere regler for datakonvertering og migrering for å sikre at de prosesserte data er korrekte, komplette og samsvarer med en forhåndsdefinert kontekstspesifikk standard. </a:t>
            </a:r>
          </a:p>
          <a:p>
            <a:pPr marL="0" indent="0">
              <a:buNone/>
            </a:pPr>
            <a:endParaRPr lang="nb-NO"/>
          </a:p>
        </p:txBody>
      </p:sp>
      <p:sp>
        <p:nvSpPr>
          <p:cNvPr id="4" name="Date Placeholder 3"/>
          <p:cNvSpPr>
            <a:spLocks noGrp="1"/>
          </p:cNvSpPr>
          <p:nvPr>
            <p:ph type="dt" idx="10"/>
          </p:nvPr>
        </p:nvSpPr>
        <p:spPr/>
        <p:txBody>
          <a:bodyPr/>
          <a:lstStyle/>
          <a:p>
            <a:fld id="{C6DC9442-C6A2-428E-A71B-FA71DE1520B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133</a:t>
            </a:fld>
            <a:endParaRPr lang="en-GB" sz="1100"/>
          </a:p>
        </p:txBody>
      </p:sp>
    </p:spTree>
    <p:extLst>
      <p:ext uri="{BB962C8B-B14F-4D97-AF65-F5344CB8AC3E}">
        <p14:creationId xmlns:p14="http://schemas.microsoft.com/office/powerpoint/2010/main" val="324745329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a:t>Hver type verktøy kan kreve ytterligere innsats for å oppnå reelle og varige fordeler. Det er potensielle fordeler og muligheter ved bruk av verktøy i testing, men det er også risikoer. </a:t>
            </a:r>
            <a:endParaRPr lang="en-US"/>
          </a:p>
        </p:txBody>
      </p:sp>
      <p:sp>
        <p:nvSpPr>
          <p:cNvPr id="4" name="Date Placeholder 3"/>
          <p:cNvSpPr>
            <a:spLocks noGrp="1"/>
          </p:cNvSpPr>
          <p:nvPr>
            <p:ph type="dt" idx="10"/>
          </p:nvPr>
        </p:nvSpPr>
        <p:spPr/>
        <p:txBody>
          <a:bodyPr/>
          <a:lstStyle/>
          <a:p>
            <a:fld id="{BA521D56-F1F4-41A0-82EB-989F4F6F400D}" type="datetimeFigureOut">
              <a:rPr lang="fr-FR" smtClean="0"/>
              <a:pPr/>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134</a:t>
            </a:fld>
            <a:endParaRPr lang="en-GB" sz="1100"/>
          </a:p>
        </p:txBody>
      </p:sp>
    </p:spTree>
    <p:extLst>
      <p:ext uri="{BB962C8B-B14F-4D97-AF65-F5344CB8AC3E}">
        <p14:creationId xmlns:p14="http://schemas.microsoft.com/office/powerpoint/2010/main" val="229265190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endParaRPr lang="en-US"/>
          </a:p>
        </p:txBody>
      </p:sp>
      <p:sp>
        <p:nvSpPr>
          <p:cNvPr id="4" name="Date Placeholder 3"/>
          <p:cNvSpPr>
            <a:spLocks noGrp="1"/>
          </p:cNvSpPr>
          <p:nvPr>
            <p:ph type="dt" idx="10"/>
          </p:nvPr>
        </p:nvSpPr>
        <p:spPr/>
        <p:txBody>
          <a:bodyPr/>
          <a:lstStyle/>
          <a:p>
            <a:fld id="{BA521D56-F1F4-41A0-82EB-989F4F6F400D}" type="datetimeFigureOut">
              <a:rPr lang="fr-FR" smtClean="0"/>
              <a:pPr/>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135</a:t>
            </a:fld>
            <a:endParaRPr lang="en-GB" sz="1100"/>
          </a:p>
        </p:txBody>
      </p:sp>
    </p:spTree>
    <p:extLst>
      <p:ext uri="{BB962C8B-B14F-4D97-AF65-F5344CB8AC3E}">
        <p14:creationId xmlns:p14="http://schemas.microsoft.com/office/powerpoint/2010/main" val="180160336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3CB1DA7D-9183-43FE-A986-C1EB9C8D633A}"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136</a:t>
            </a:fld>
            <a:endParaRPr lang="en-GB" sz="1100"/>
          </a:p>
        </p:txBody>
      </p:sp>
    </p:spTree>
    <p:extLst>
      <p:ext uri="{BB962C8B-B14F-4D97-AF65-F5344CB8AC3E}">
        <p14:creationId xmlns:p14="http://schemas.microsoft.com/office/powerpoint/2010/main" val="11333424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err="1">
                <a:effectLst/>
              </a:rPr>
              <a:t>Eksempel</a:t>
            </a:r>
            <a:r>
              <a:rPr lang="en-US">
                <a:effectLst/>
              </a:rPr>
              <a:t> </a:t>
            </a:r>
            <a:r>
              <a:rPr lang="en-US" err="1">
                <a:effectLst/>
              </a:rPr>
              <a:t>prinsipp</a:t>
            </a:r>
            <a:r>
              <a:rPr lang="en-US" baseline="0">
                <a:effectLst/>
              </a:rPr>
              <a:t> 2: </a:t>
            </a:r>
            <a:endParaRPr lang="en-US">
              <a:effectLst/>
            </a:endParaRPr>
          </a:p>
          <a:p>
            <a:pPr marL="0" indent="0">
              <a:buNone/>
            </a:pPr>
            <a:r>
              <a:rPr lang="en-US">
                <a:effectLst/>
              </a:rPr>
              <a:t>In an application in one screen there are 15 input fields, each having 5 possible values, then to test all the valid combinations you would need 30  517  578  125  (5</a:t>
            </a:r>
            <a:r>
              <a:rPr lang="en-US" baseline="30000">
                <a:effectLst/>
              </a:rPr>
              <a:t>15</a:t>
            </a:r>
            <a:r>
              <a:rPr lang="en-US">
                <a:effectLst/>
              </a:rPr>
              <a:t>) tests. </a:t>
            </a:r>
            <a:endParaRPr lang="nb-NO"/>
          </a:p>
        </p:txBody>
      </p:sp>
      <p:sp>
        <p:nvSpPr>
          <p:cNvPr id="4" name="Date Placeholder 3"/>
          <p:cNvSpPr>
            <a:spLocks noGrp="1"/>
          </p:cNvSpPr>
          <p:nvPr>
            <p:ph type="dt" idx="10"/>
          </p:nvPr>
        </p:nvSpPr>
        <p:spPr/>
        <p:txBody>
          <a:bodyPr/>
          <a:lstStyle/>
          <a:p>
            <a:fld id="{925A4C6A-6798-47C1-942C-C9843A246E7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a:t>
            </a:fld>
            <a:endParaRPr lang="en-GB" sz="1100"/>
          </a:p>
        </p:txBody>
      </p:sp>
    </p:spTree>
    <p:extLst>
      <p:ext uri="{BB962C8B-B14F-4D97-AF65-F5344CB8AC3E}">
        <p14:creationId xmlns:p14="http://schemas.microsoft.com/office/powerpoint/2010/main" val="225655623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err="1"/>
              <a:t>Testlevels</a:t>
            </a:r>
            <a:r>
              <a:rPr lang="nb-NO"/>
              <a:t>:</a:t>
            </a:r>
            <a:r>
              <a:rPr lang="nb-NO" baseline="0"/>
              <a:t> komponent, integrasjon, system, akseptansetest. </a:t>
            </a:r>
          </a:p>
          <a:p>
            <a:pPr marL="88900" marR="0" lvl="0" indent="-88900" algn="l" defTabSz="626913" rtl="0" eaLnBrk="1" fontAlgn="auto" latinLnBrk="0" hangingPunct="1">
              <a:lnSpc>
                <a:spcPct val="100000"/>
              </a:lnSpc>
              <a:spcBef>
                <a:spcPts val="0"/>
              </a:spcBef>
              <a:spcAft>
                <a:spcPts val="0"/>
              </a:spcAft>
              <a:buClr>
                <a:schemeClr val="accent1"/>
              </a:buClr>
              <a:buSzTx/>
              <a:buFontTx/>
              <a:buChar char="-"/>
              <a:tabLst/>
              <a:defRPr/>
            </a:pPr>
            <a:r>
              <a:rPr lang="nb-NO" baseline="0"/>
              <a:t>Typer akseptansetest: </a:t>
            </a:r>
            <a:r>
              <a:rPr lang="nb-NO" b="0"/>
              <a:t>Brukerakseptansetest, drifts(</a:t>
            </a:r>
            <a:r>
              <a:rPr lang="nb-NO" b="0" err="1"/>
              <a:t>akseptanse</a:t>
            </a:r>
            <a:r>
              <a:rPr lang="nb-NO" b="0"/>
              <a:t>)test, akseptansetesting vedrørende kontrakter eller forskrifter, alfa og betatesting / felttesting</a:t>
            </a:r>
            <a:endParaRPr lang="nb-NO" baseline="0"/>
          </a:p>
          <a:p>
            <a:pPr marL="88900" indent="-88900">
              <a:buFontTx/>
              <a:buChar char="-"/>
            </a:pPr>
            <a:r>
              <a:rPr lang="nb-NO" baseline="0"/>
              <a:t>Typer </a:t>
            </a:r>
            <a:r>
              <a:rPr lang="nb-NO" baseline="0" err="1"/>
              <a:t>vedlikeholdstest</a:t>
            </a:r>
            <a:r>
              <a:rPr lang="nb-NO" baseline="0"/>
              <a:t> (</a:t>
            </a:r>
            <a:r>
              <a:rPr lang="nb-NO" baseline="0" err="1"/>
              <a:t>maintenance</a:t>
            </a:r>
            <a:r>
              <a:rPr lang="nb-NO" baseline="0"/>
              <a:t>): </a:t>
            </a:r>
            <a:r>
              <a:rPr lang="nb-NO" baseline="0" err="1"/>
              <a:t>modification</a:t>
            </a:r>
            <a:r>
              <a:rPr lang="nb-NO" baseline="0"/>
              <a:t>, </a:t>
            </a:r>
            <a:r>
              <a:rPr lang="nb-NO" baseline="0" err="1"/>
              <a:t>migration</a:t>
            </a:r>
            <a:r>
              <a:rPr lang="nb-NO" baseline="0"/>
              <a:t>, </a:t>
            </a:r>
            <a:r>
              <a:rPr lang="nb-NO" baseline="0" err="1"/>
              <a:t>retirement</a:t>
            </a:r>
            <a:endParaRPr lang="nb-NO" baseline="0"/>
          </a:p>
          <a:p>
            <a:pPr marL="88900" indent="-88900">
              <a:buFontTx/>
              <a:buChar char="-"/>
            </a:pPr>
            <a:endParaRPr lang="nb-NO" baseline="0"/>
          </a:p>
          <a:p>
            <a:pPr marL="0" indent="0">
              <a:buFontTx/>
              <a:buNone/>
            </a:pPr>
            <a:r>
              <a:rPr lang="nb-NO" baseline="0"/>
              <a:t>Test types: funksjonell, ikke-funksjonell, strukturell, endringsrelatert</a:t>
            </a:r>
          </a:p>
          <a:p>
            <a:pPr marL="0" indent="0">
              <a:buFontTx/>
              <a:buNone/>
            </a:pPr>
            <a:r>
              <a:rPr lang="nb-NO" baseline="0"/>
              <a:t>Testteknikker: Black </a:t>
            </a:r>
            <a:r>
              <a:rPr lang="nb-NO" baseline="0" err="1"/>
              <a:t>box</a:t>
            </a:r>
            <a:r>
              <a:rPr lang="nb-NO" baseline="0"/>
              <a:t>, </a:t>
            </a:r>
            <a:r>
              <a:rPr lang="nb-NO" baseline="0" err="1"/>
              <a:t>white</a:t>
            </a:r>
            <a:r>
              <a:rPr lang="nb-NO" baseline="0"/>
              <a:t> </a:t>
            </a:r>
            <a:r>
              <a:rPr lang="nb-NO" baseline="0" err="1"/>
              <a:t>box</a:t>
            </a:r>
            <a:r>
              <a:rPr lang="nb-NO" baseline="0"/>
              <a:t>, erfaringsbasert</a:t>
            </a:r>
          </a:p>
          <a:p>
            <a:pPr marL="0" indent="0">
              <a:buFontTx/>
              <a:buNone/>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Tx/>
              <a:buNone/>
              <a:tabLst/>
              <a:defRPr/>
            </a:pPr>
            <a:r>
              <a:rPr lang="nb-NO" baseline="0"/>
              <a:t>Ikke-funksjonelle testegenskaper: </a:t>
            </a:r>
            <a:r>
              <a:rPr lang="nb-NO" err="1"/>
              <a:t>performance</a:t>
            </a:r>
            <a:r>
              <a:rPr lang="nb-NO"/>
              <a:t>, </a:t>
            </a:r>
            <a:r>
              <a:rPr lang="nb-NO" err="1"/>
              <a:t>load</a:t>
            </a:r>
            <a:r>
              <a:rPr lang="nb-NO"/>
              <a:t>, stress, </a:t>
            </a:r>
            <a:r>
              <a:rPr lang="nb-NO" err="1"/>
              <a:t>maintanability</a:t>
            </a:r>
            <a:r>
              <a:rPr lang="nb-NO"/>
              <a:t>, </a:t>
            </a:r>
            <a:r>
              <a:rPr lang="nb-NO" err="1"/>
              <a:t>reliability</a:t>
            </a:r>
            <a:r>
              <a:rPr lang="nb-NO"/>
              <a:t>, </a:t>
            </a:r>
            <a:r>
              <a:rPr lang="nb-NO" err="1"/>
              <a:t>portability</a:t>
            </a:r>
            <a:r>
              <a:rPr lang="nb-NO"/>
              <a:t>, </a:t>
            </a:r>
            <a:r>
              <a:rPr lang="nb-NO" err="1"/>
              <a:t>usability</a:t>
            </a:r>
            <a:endParaRPr lang="nb-NO" baseline="0"/>
          </a:p>
          <a:p>
            <a:pPr marL="0" indent="0">
              <a:buFontTx/>
              <a:buNone/>
            </a:pPr>
            <a:endParaRPr lang="nb-NO"/>
          </a:p>
          <a:p>
            <a:pPr marL="0" indent="0">
              <a:buNone/>
            </a:pPr>
            <a:r>
              <a:rPr lang="nb-NO"/>
              <a:t>Testteknikker:</a:t>
            </a:r>
            <a:r>
              <a:rPr lang="nb-NO" baseline="0"/>
              <a:t> Black </a:t>
            </a:r>
            <a:r>
              <a:rPr lang="nb-NO" baseline="0" err="1"/>
              <a:t>box</a:t>
            </a:r>
            <a:r>
              <a:rPr lang="nb-NO" baseline="0"/>
              <a:t>, </a:t>
            </a:r>
            <a:r>
              <a:rPr lang="nb-NO" baseline="0" err="1"/>
              <a:t>white</a:t>
            </a:r>
            <a:r>
              <a:rPr lang="nb-NO" baseline="0"/>
              <a:t> </a:t>
            </a:r>
            <a:r>
              <a:rPr lang="nb-NO" baseline="0" err="1"/>
              <a:t>box</a:t>
            </a:r>
            <a:r>
              <a:rPr lang="nb-NO" baseline="0"/>
              <a:t>, erfaringsbasert</a:t>
            </a:r>
            <a:endParaRPr lang="nb-NO"/>
          </a:p>
          <a:p>
            <a:pPr marL="0" indent="0">
              <a:buNone/>
            </a:pPr>
            <a:r>
              <a:rPr lang="nb-NO"/>
              <a:t>Risiko: prosjekt</a:t>
            </a:r>
            <a:r>
              <a:rPr lang="nb-NO" baseline="0"/>
              <a:t> og produkt</a:t>
            </a:r>
            <a:endParaRPr lang="nb-NO"/>
          </a:p>
        </p:txBody>
      </p:sp>
      <p:sp>
        <p:nvSpPr>
          <p:cNvPr id="4" name="Date Placeholder 3"/>
          <p:cNvSpPr>
            <a:spLocks noGrp="1"/>
          </p:cNvSpPr>
          <p:nvPr>
            <p:ph type="dt" idx="10"/>
          </p:nvPr>
        </p:nvSpPr>
        <p:spPr/>
        <p:txBody>
          <a:bodyPr/>
          <a:lstStyle/>
          <a:p>
            <a:fld id="{11ADFC05-DDFD-4653-BDCE-0D8880722E4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139</a:t>
            </a:fld>
            <a:endParaRPr lang="en-GB" sz="1100"/>
          </a:p>
        </p:txBody>
      </p:sp>
    </p:spTree>
    <p:extLst>
      <p:ext uri="{BB962C8B-B14F-4D97-AF65-F5344CB8AC3E}">
        <p14:creationId xmlns:p14="http://schemas.microsoft.com/office/powerpoint/2010/main" val="231296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4 - Klyngedannelse av feil: </a:t>
            </a:r>
            <a:r>
              <a:rPr lang="nb-NO" baseline="0" err="1"/>
              <a:t>Testarbeidet</a:t>
            </a:r>
            <a:r>
              <a:rPr lang="nb-NO" baseline="0"/>
              <a:t> bør bli fokusert til forventet og senere observert feiltetthet i moduler. Et mindre antall moduler inneholder vanligvis mesteparten av feilene. </a:t>
            </a:r>
          </a:p>
          <a:p>
            <a:pPr marL="0" indent="0">
              <a:buNone/>
            </a:pPr>
            <a:endParaRPr lang="nb-NO" baseline="0"/>
          </a:p>
          <a:p>
            <a:pPr marL="0" indent="0">
              <a:buNone/>
            </a:pPr>
            <a:r>
              <a:rPr lang="nb-NO" baseline="0"/>
              <a:t>5 - </a:t>
            </a:r>
            <a:r>
              <a:rPr lang="nb-NO"/>
              <a:t>Hvordan kan vi finne sterkere «gift» (test)? </a:t>
            </a:r>
            <a:r>
              <a:rPr lang="nb-NO" baseline="0"/>
              <a:t> («Dyrene ødelegger avlingen, gift dreper dyr, dyrene blir immune, giften fungerer ikke lenger»)! </a:t>
            </a:r>
            <a:endParaRPr lang="nb-NO"/>
          </a:p>
          <a:p>
            <a:pPr>
              <a:buFont typeface="Arial" panose="020B0604020202020204" pitchFamily="34" charset="0"/>
              <a:buChar char="•"/>
            </a:pPr>
            <a:r>
              <a:rPr lang="nb-NO"/>
              <a:t>Jevnlig revidere testene</a:t>
            </a:r>
          </a:p>
          <a:p>
            <a:pPr>
              <a:buFont typeface="Arial" panose="020B0604020202020204" pitchFamily="34" charset="0"/>
              <a:buChar char="•"/>
            </a:pPr>
            <a:r>
              <a:rPr lang="nb-NO"/>
              <a:t>Skrive nye og annerledes tester for å teste forskjellige deler av systemet og potensielt finne nye feil</a:t>
            </a:r>
          </a:p>
          <a:p>
            <a:pPr>
              <a:buFont typeface="Arial" panose="020B0604020202020204" pitchFamily="34" charset="0"/>
              <a:buChar char="•"/>
            </a:pPr>
            <a:r>
              <a:rPr lang="nb-NO"/>
              <a:t>Eksekvere eksisterende tester i andre rekkefølger enn det som allerede er utført</a:t>
            </a:r>
          </a:p>
          <a:p>
            <a:pPr marL="0" indent="0">
              <a:buNone/>
            </a:pPr>
            <a:endParaRPr lang="nb-NO" baseline="0"/>
          </a:p>
          <a:p>
            <a:pPr marL="0" indent="0">
              <a:buNone/>
            </a:pPr>
            <a:r>
              <a:rPr lang="nb-NO" baseline="0"/>
              <a:t>6 - Test er avhengig av kontekst: </a:t>
            </a:r>
            <a:r>
              <a:rPr lang="nb-NO" baseline="0" err="1"/>
              <a:t>f.eks</a:t>
            </a:r>
            <a:r>
              <a:rPr lang="nb-NO" baseline="0"/>
              <a:t> testes </a:t>
            </a:r>
            <a:r>
              <a:rPr lang="nb-NO" baseline="0" err="1"/>
              <a:t>sikkerhetsteknisk</a:t>
            </a:r>
            <a:r>
              <a:rPr lang="nb-NO" baseline="0"/>
              <a:t> programvare på en annen måte enn netthandel.</a:t>
            </a:r>
          </a:p>
          <a:p>
            <a:pPr marL="0" indent="0">
              <a:buNone/>
            </a:pPr>
            <a:endParaRPr lang="nb-NO" baseline="0"/>
          </a:p>
          <a:p>
            <a:pPr marL="0" indent="0">
              <a:buNone/>
            </a:pPr>
            <a:r>
              <a:rPr lang="nb-NO" baseline="0"/>
              <a:t>7 - Feiltagelse vedr «fravær av feil»: Fravær av feil betyr ikke at systemet er ok; da har vi ikke funnet dem eller testet godt nok.. Om alle </a:t>
            </a:r>
            <a:r>
              <a:rPr lang="nb-NO" baseline="0" err="1"/>
              <a:t>defects</a:t>
            </a:r>
            <a:r>
              <a:rPr lang="nb-NO" baseline="0"/>
              <a:t> </a:t>
            </a:r>
            <a:r>
              <a:rPr lang="nb-NO" i="1" baseline="0"/>
              <a:t>er</a:t>
            </a:r>
            <a:r>
              <a:rPr lang="nb-NO" baseline="0"/>
              <a:t> funnet; er da systemet ok? Hva om </a:t>
            </a:r>
            <a:r>
              <a:rPr lang="nb-NO" baseline="0" err="1"/>
              <a:t>f.eks</a:t>
            </a:r>
            <a:r>
              <a:rPr lang="nb-NO" baseline="0"/>
              <a:t> ytelsen er elendig? </a:t>
            </a:r>
          </a:p>
          <a:p>
            <a:pPr marL="0" indent="0">
              <a:buNone/>
            </a:pPr>
            <a:endParaRPr lang="nb-NO"/>
          </a:p>
        </p:txBody>
      </p:sp>
      <p:sp>
        <p:nvSpPr>
          <p:cNvPr id="4" name="Date Placeholder 3"/>
          <p:cNvSpPr>
            <a:spLocks noGrp="1"/>
          </p:cNvSpPr>
          <p:nvPr>
            <p:ph type="dt" idx="10"/>
          </p:nvPr>
        </p:nvSpPr>
        <p:spPr/>
        <p:txBody>
          <a:bodyPr/>
          <a:lstStyle/>
          <a:p>
            <a:fld id="{AFDD0B06-C474-4A09-A2C4-E857AC1F1942}"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a:t>
            </a:fld>
            <a:endParaRPr lang="en-GB" sz="1100"/>
          </a:p>
        </p:txBody>
      </p:sp>
    </p:spTree>
    <p:extLst>
      <p:ext uri="{BB962C8B-B14F-4D97-AF65-F5344CB8AC3E}">
        <p14:creationId xmlns:p14="http://schemas.microsoft.com/office/powerpoint/2010/main" val="1817188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Testaktiviteter eksisterer før og etter selve utførelsen av testen. Omfatter planlegging og styring, valg av testbetingelser, konstruksjon</a:t>
            </a:r>
            <a:r>
              <a:rPr lang="nb-NO" baseline="0"/>
              <a:t> og utføring av testtilfeller, kontroll av resultater, evaluering av sluttkriterier, rapportering, granskning av dokumenter, utføre statisk analyse.</a:t>
            </a:r>
            <a:r>
              <a:rPr lang="nb-NO"/>
              <a:t> </a:t>
            </a:r>
            <a:endParaRPr lang="nb-NO" baseline="0"/>
          </a:p>
          <a:p>
            <a:pPr marL="0" indent="0">
              <a:buNone/>
            </a:pPr>
            <a:r>
              <a:rPr lang="nb-NO" b="1"/>
              <a:t>Pensum: huske disse fem og tilhørende oppgaver</a:t>
            </a:r>
            <a:endParaRPr lang="en-US">
              <a:cs typeface="Calibri"/>
            </a:endParaRPr>
          </a:p>
          <a:p>
            <a:pPr marL="0" indent="0">
              <a:buNone/>
            </a:pPr>
            <a:endParaRPr lang="nb-NO">
              <a:solidFill>
                <a:srgbClr val="FFFFFF"/>
              </a:solidFill>
            </a:endParaRPr>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16</a:t>
            </a:fld>
            <a:endParaRPr lang="en-GB" sz="1100"/>
          </a:p>
        </p:txBody>
      </p:sp>
    </p:spTree>
    <p:extLst>
      <p:ext uri="{BB962C8B-B14F-4D97-AF65-F5344CB8AC3E}">
        <p14:creationId xmlns:p14="http://schemas.microsoft.com/office/powerpoint/2010/main" val="8361748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Testaktiviteter eksisterer før og etter selve utførelsen av testen. Omfatter planlegging og styring, valg av testbetingelser, konstruksjon</a:t>
            </a:r>
            <a:r>
              <a:rPr lang="nb-NO" baseline="0"/>
              <a:t> og utføring av testtilfeller, kontroll av resultater, evaluering av sluttkriterier, rapportering, granskning av dokumenter, utføre statisk analyse.</a:t>
            </a:r>
            <a:r>
              <a:rPr lang="nb-NO"/>
              <a:t> </a:t>
            </a:r>
            <a:endParaRPr lang="nb-NO" baseline="0"/>
          </a:p>
          <a:p>
            <a:pPr marL="0" indent="0">
              <a:buNone/>
            </a:pPr>
            <a:r>
              <a:rPr lang="nb-NO" b="1"/>
              <a:t>Pensum: huske disse fem og tilhørende oppgaver</a:t>
            </a:r>
            <a:endParaRPr lang="en-US">
              <a:cs typeface="Calibri"/>
            </a:endParaRPr>
          </a:p>
          <a:p>
            <a:pPr marL="0" indent="0">
              <a:buNone/>
            </a:pPr>
            <a:endParaRPr lang="nb-NO">
              <a:solidFill>
                <a:srgbClr val="FFFFFF"/>
              </a:solidFill>
            </a:endParaRPr>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17</a:t>
            </a:fld>
            <a:endParaRPr lang="en-GB" sz="1100"/>
          </a:p>
        </p:txBody>
      </p:sp>
    </p:spTree>
    <p:extLst>
      <p:ext uri="{BB962C8B-B14F-4D97-AF65-F5344CB8AC3E}">
        <p14:creationId xmlns:p14="http://schemas.microsoft.com/office/powerpoint/2010/main" val="927146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err="1"/>
              <a:t>Forklare</a:t>
            </a:r>
            <a:r>
              <a:rPr lang="en-US"/>
              <a:t> </a:t>
            </a:r>
            <a:r>
              <a:rPr lang="en-US" err="1"/>
              <a:t>hva</a:t>
            </a:r>
            <a:r>
              <a:rPr lang="en-US"/>
              <a:t> </a:t>
            </a:r>
            <a:r>
              <a:rPr lang="en-US" err="1"/>
              <a:t>testpolicy</a:t>
            </a:r>
            <a:r>
              <a:rPr lang="en-US"/>
              <a:t> </a:t>
            </a:r>
            <a:r>
              <a:rPr lang="en-US" err="1"/>
              <a:t>er</a:t>
            </a:r>
            <a:r>
              <a:rPr lang="en-US"/>
              <a:t>: “a</a:t>
            </a:r>
            <a:r>
              <a:rPr lang="en-US" b="0" kern="1200">
                <a:effectLst/>
                <a:latin typeface="+mn-lt"/>
                <a:ea typeface="+mn-ea"/>
                <a:cs typeface="+mn-cs"/>
              </a:rPr>
              <a:t> </a:t>
            </a:r>
            <a:r>
              <a:rPr lang="en-US" b="1" kern="1200">
                <a:effectLst/>
                <a:latin typeface="+mn-lt"/>
                <a:ea typeface="+mn-ea"/>
                <a:cs typeface="+mn-cs"/>
              </a:rPr>
              <a:t>test policy</a:t>
            </a:r>
            <a:r>
              <a:rPr lang="en-US" b="0" kern="1200">
                <a:effectLst/>
                <a:latin typeface="+mn-lt"/>
                <a:ea typeface="+mn-ea"/>
                <a:cs typeface="+mn-cs"/>
              </a:rPr>
              <a:t> is a high level document and is at the top of the hierarchy of the test documentation structure. The purpose of the test policy document is to represent the testing philosophy of the company as a whole and to provide a direction which the testing department should adhere to and follow”</a:t>
            </a:r>
            <a:endParaRPr lang="en-US" b="0" kern="1200">
              <a:latin typeface="+mn-lt"/>
              <a:cs typeface="Calibri"/>
            </a:endParaRPr>
          </a:p>
          <a:p>
            <a:pPr marL="0" indent="0">
              <a:buNone/>
            </a:pPr>
            <a:endParaRPr lang="en-US" sz="800" b="0" kern="1200">
              <a:solidFill>
                <a:schemeClr val="tx1"/>
              </a:solidFill>
              <a:effectLst/>
              <a:latin typeface="+mn-lt"/>
              <a:ea typeface="+mn-ea"/>
              <a:cs typeface="+mn-cs"/>
            </a:endParaRPr>
          </a:p>
          <a:p>
            <a:pPr marL="0" indent="0">
              <a:buNone/>
            </a:pPr>
            <a:r>
              <a:rPr lang="en-US" b="0" kern="1200" err="1">
                <a:effectLst/>
                <a:latin typeface="+mn-lt"/>
                <a:ea typeface="+mn-ea"/>
                <a:cs typeface="+mn-cs"/>
              </a:rPr>
              <a:t>Forklare</a:t>
            </a:r>
            <a:r>
              <a:rPr lang="en-US" b="0" kern="1200" baseline="0">
                <a:effectLst/>
                <a:latin typeface="+mn-lt"/>
                <a:ea typeface="+mn-ea"/>
                <a:cs typeface="+mn-cs"/>
              </a:rPr>
              <a:t> entry </a:t>
            </a:r>
            <a:r>
              <a:rPr lang="en-US" b="0" kern="1200" baseline="0" err="1">
                <a:effectLst/>
                <a:latin typeface="+mn-lt"/>
                <a:ea typeface="+mn-ea"/>
                <a:cs typeface="+mn-cs"/>
              </a:rPr>
              <a:t>og</a:t>
            </a:r>
            <a:r>
              <a:rPr lang="en-US" b="0" kern="1200" baseline="0">
                <a:effectLst/>
                <a:latin typeface="+mn-lt"/>
                <a:ea typeface="+mn-ea"/>
                <a:cs typeface="+mn-cs"/>
              </a:rPr>
              <a:t> exit-criteria, </a:t>
            </a:r>
            <a:r>
              <a:rPr lang="en-US" b="0" kern="1200" baseline="0" err="1">
                <a:effectLst/>
                <a:latin typeface="+mn-lt"/>
                <a:ea typeface="+mn-ea"/>
                <a:cs typeface="+mn-cs"/>
              </a:rPr>
              <a:t>og</a:t>
            </a:r>
            <a:r>
              <a:rPr lang="en-US" b="0" kern="1200" baseline="0">
                <a:effectLst/>
                <a:latin typeface="+mn-lt"/>
                <a:ea typeface="+mn-ea"/>
                <a:cs typeface="+mn-cs"/>
              </a:rPr>
              <a:t> </a:t>
            </a:r>
            <a:r>
              <a:rPr lang="en-US" b="0" kern="1200" baseline="0" err="1">
                <a:effectLst/>
                <a:latin typeface="+mn-lt"/>
                <a:ea typeface="+mn-ea"/>
                <a:cs typeface="+mn-cs"/>
              </a:rPr>
              <a:t>hvorfor</a:t>
            </a:r>
            <a:r>
              <a:rPr lang="en-US" b="0" kern="1200" baseline="0">
                <a:effectLst/>
                <a:latin typeface="+mn-lt"/>
                <a:ea typeface="+mn-ea"/>
                <a:cs typeface="+mn-cs"/>
              </a:rPr>
              <a:t> de </a:t>
            </a:r>
            <a:r>
              <a:rPr lang="en-US" b="0" kern="1200" baseline="0" err="1">
                <a:effectLst/>
                <a:latin typeface="+mn-lt"/>
                <a:ea typeface="+mn-ea"/>
                <a:cs typeface="+mn-cs"/>
              </a:rPr>
              <a:t>er</a:t>
            </a:r>
            <a:r>
              <a:rPr lang="en-US" b="0" kern="1200" baseline="0">
                <a:effectLst/>
                <a:latin typeface="+mn-lt"/>
                <a:ea typeface="+mn-ea"/>
                <a:cs typeface="+mn-cs"/>
              </a:rPr>
              <a:t> </a:t>
            </a:r>
            <a:r>
              <a:rPr lang="en-US" b="0" kern="1200" baseline="0" err="1">
                <a:effectLst/>
                <a:latin typeface="+mn-lt"/>
                <a:ea typeface="+mn-ea"/>
                <a:cs typeface="+mn-cs"/>
              </a:rPr>
              <a:t>plassert</a:t>
            </a:r>
            <a:r>
              <a:rPr lang="en-US" b="0" kern="1200" baseline="0">
                <a:effectLst/>
                <a:latin typeface="+mn-lt"/>
                <a:ea typeface="+mn-ea"/>
                <a:cs typeface="+mn-cs"/>
              </a:rPr>
              <a:t> </a:t>
            </a:r>
            <a:r>
              <a:rPr lang="en-US" b="0" kern="1200" baseline="0" err="1">
                <a:effectLst/>
                <a:latin typeface="+mn-lt"/>
                <a:ea typeface="+mn-ea"/>
                <a:cs typeface="+mn-cs"/>
              </a:rPr>
              <a:t>slik</a:t>
            </a:r>
            <a:r>
              <a:rPr lang="en-US" b="0" kern="1200" baseline="0">
                <a:effectLst/>
                <a:latin typeface="+mn-lt"/>
                <a:ea typeface="+mn-ea"/>
                <a:cs typeface="+mn-cs"/>
              </a:rPr>
              <a:t> de </a:t>
            </a:r>
            <a:r>
              <a:rPr lang="en-US" b="0" kern="1200" baseline="0" err="1">
                <a:effectLst/>
                <a:latin typeface="+mn-lt"/>
                <a:ea typeface="+mn-ea"/>
                <a:cs typeface="+mn-cs"/>
              </a:rPr>
              <a:t>er</a:t>
            </a:r>
            <a:r>
              <a:rPr lang="en-US" b="0" kern="1200" baseline="0">
                <a:effectLst/>
                <a:latin typeface="+mn-lt"/>
                <a:ea typeface="+mn-ea"/>
                <a:cs typeface="+mn-cs"/>
              </a:rPr>
              <a:t> </a:t>
            </a:r>
            <a:r>
              <a:rPr lang="en-US" b="0" kern="1200" baseline="0" err="1">
                <a:effectLst/>
                <a:latin typeface="+mn-lt"/>
                <a:ea typeface="+mn-ea"/>
                <a:cs typeface="+mn-cs"/>
              </a:rPr>
              <a:t>i</a:t>
            </a:r>
            <a:r>
              <a:rPr lang="en-US" b="0" kern="1200" baseline="0">
                <a:effectLst/>
                <a:latin typeface="+mn-lt"/>
                <a:ea typeface="+mn-ea"/>
                <a:cs typeface="+mn-cs"/>
              </a:rPr>
              <a:t> den </a:t>
            </a:r>
            <a:r>
              <a:rPr lang="en-US" b="0" kern="1200" baseline="0" err="1">
                <a:effectLst/>
                <a:latin typeface="+mn-lt"/>
                <a:ea typeface="+mn-ea"/>
                <a:cs typeface="+mn-cs"/>
              </a:rPr>
              <a:t>grunnleggende</a:t>
            </a:r>
            <a:r>
              <a:rPr lang="en-US" b="0" kern="1200" baseline="0">
                <a:effectLst/>
                <a:latin typeface="+mn-lt"/>
                <a:ea typeface="+mn-ea"/>
                <a:cs typeface="+mn-cs"/>
              </a:rPr>
              <a:t> </a:t>
            </a:r>
            <a:r>
              <a:rPr lang="en-US" b="0" kern="1200" baseline="0" err="1">
                <a:effectLst/>
                <a:latin typeface="+mn-lt"/>
                <a:ea typeface="+mn-ea"/>
                <a:cs typeface="+mn-cs"/>
              </a:rPr>
              <a:t>testprosessen</a:t>
            </a:r>
            <a:r>
              <a:rPr lang="en-US" b="0" kern="1200" baseline="0">
                <a:effectLst/>
                <a:latin typeface="+mn-lt"/>
                <a:ea typeface="+mn-ea"/>
                <a:cs typeface="+mn-cs"/>
              </a:rPr>
              <a:t>.</a:t>
            </a:r>
            <a:endParaRPr lang="en-US" b="0">
              <a:cs typeface="Calibri"/>
            </a:endParaRPr>
          </a:p>
          <a:p>
            <a:pPr marL="0" indent="0">
              <a:buNone/>
            </a:pPr>
            <a:endParaRPr lang="nb-NO" sz="800" kern="1200">
              <a:solidFill>
                <a:schemeClr val="tx1"/>
              </a:solidFill>
              <a:effectLst/>
              <a:latin typeface="+mn-lt"/>
              <a:ea typeface="+mn-ea"/>
              <a:cs typeface="+mn-cs"/>
            </a:endParaRPr>
          </a:p>
          <a:p>
            <a:pPr marL="0" indent="0">
              <a:buNone/>
            </a:pPr>
            <a:endParaRPr lang="nb-NO" sz="800" kern="1200">
              <a:solidFill>
                <a:schemeClr val="tx1"/>
              </a:solidFill>
              <a:effectLst/>
              <a:latin typeface="+mn-lt"/>
              <a:ea typeface="+mn-ea"/>
              <a:cs typeface="+mn-cs"/>
            </a:endParaRPr>
          </a:p>
          <a:p>
            <a:pPr marL="0" indent="0">
              <a:buNone/>
            </a:pPr>
            <a:r>
              <a:rPr lang="nb-NO" sz="800" kern="1200">
                <a:solidFill>
                  <a:schemeClr val="tx1"/>
                </a:solidFill>
                <a:effectLst/>
                <a:latin typeface="+mn-lt"/>
                <a:ea typeface="+mn-ea"/>
                <a:cs typeface="+mn-cs"/>
              </a:rPr>
              <a:t>De to siste er ofte forvirrende – forklares ekstra. </a:t>
            </a:r>
          </a:p>
          <a:p>
            <a:pPr marL="0" indent="0">
              <a:buFontTx/>
              <a:buNone/>
            </a:pPr>
            <a:endParaRPr lang="nb-NO" b="1" baseline="0"/>
          </a:p>
          <a:p>
            <a:pPr marL="0" indent="0">
              <a:buFontTx/>
              <a:buNone/>
            </a:pPr>
            <a:r>
              <a:rPr lang="nb-NO" b="1" baseline="0"/>
              <a:t>Evaluering og rapportering: </a:t>
            </a:r>
          </a:p>
          <a:p>
            <a:pPr marL="0" indent="0">
              <a:buNone/>
            </a:pPr>
            <a:r>
              <a:rPr lang="en-US" err="1"/>
              <a:t>Evaluering</a:t>
            </a:r>
            <a:r>
              <a:rPr lang="en-US" baseline="0"/>
              <a:t> </a:t>
            </a:r>
            <a:r>
              <a:rPr lang="en-US" baseline="0" err="1"/>
              <a:t>av</a:t>
            </a:r>
            <a:r>
              <a:rPr lang="en-US"/>
              <a:t> exit criteria</a:t>
            </a:r>
            <a:r>
              <a:rPr lang="en-US" baseline="0"/>
              <a:t> -</a:t>
            </a:r>
            <a:r>
              <a:rPr lang="en-US"/>
              <a:t> </a:t>
            </a:r>
            <a:r>
              <a:rPr lang="en-US" err="1"/>
              <a:t>kriterier</a:t>
            </a:r>
            <a:r>
              <a:rPr lang="en-US"/>
              <a:t> </a:t>
            </a:r>
            <a:r>
              <a:rPr lang="en-US" err="1"/>
              <a:t>satt</a:t>
            </a:r>
            <a:r>
              <a:rPr lang="en-US"/>
              <a:t> </a:t>
            </a:r>
            <a:r>
              <a:rPr lang="en-US" err="1"/>
              <a:t>i</a:t>
            </a:r>
            <a:r>
              <a:rPr lang="en-US"/>
              <a:t> </a:t>
            </a:r>
            <a:r>
              <a:rPr lang="en-US" err="1"/>
              <a:t>testplanen</a:t>
            </a:r>
            <a:r>
              <a:rPr lang="en-US"/>
              <a:t>: </a:t>
            </a:r>
          </a:p>
          <a:p>
            <a:pPr marL="0" indent="0">
              <a:buNone/>
            </a:pPr>
            <a:r>
              <a:rPr lang="en-US" err="1"/>
              <a:t>Eksempler</a:t>
            </a:r>
            <a:r>
              <a:rPr lang="en-US"/>
              <a:t>:</a:t>
            </a:r>
            <a:r>
              <a:rPr lang="en-US" baseline="0"/>
              <a:t> </a:t>
            </a:r>
            <a:r>
              <a:rPr lang="en-US" err="1"/>
              <a:t>hvor</a:t>
            </a:r>
            <a:r>
              <a:rPr lang="en-US"/>
              <a:t> mange bugs </a:t>
            </a:r>
            <a:r>
              <a:rPr lang="en-US" err="1"/>
              <a:t>kan</a:t>
            </a:r>
            <a:r>
              <a:rPr lang="en-US"/>
              <a:t> vi </a:t>
            </a:r>
            <a:r>
              <a:rPr lang="en-US" err="1"/>
              <a:t>leve</a:t>
            </a:r>
            <a:r>
              <a:rPr lang="en-US"/>
              <a:t> med, </a:t>
            </a:r>
            <a:r>
              <a:rPr lang="en-US" err="1"/>
              <a:t>er</a:t>
            </a:r>
            <a:r>
              <a:rPr lang="en-US" baseline="0"/>
              <a:t> </a:t>
            </a:r>
            <a:r>
              <a:rPr lang="en-US" baseline="0" err="1"/>
              <a:t>antall</a:t>
            </a:r>
            <a:r>
              <a:rPr lang="en-US" baseline="0"/>
              <a:t> </a:t>
            </a:r>
            <a:r>
              <a:rPr lang="en-US" baseline="0" err="1"/>
              <a:t>testcase</a:t>
            </a:r>
            <a:r>
              <a:rPr lang="en-US" baseline="0"/>
              <a:t> vi </a:t>
            </a:r>
            <a:r>
              <a:rPr lang="en-US" baseline="0" err="1"/>
              <a:t>fikk</a:t>
            </a:r>
            <a:r>
              <a:rPr lang="en-US" baseline="0"/>
              <a:t> </a:t>
            </a:r>
            <a:r>
              <a:rPr lang="en-US" baseline="0" err="1"/>
              <a:t>kjørt</a:t>
            </a:r>
            <a:r>
              <a:rPr lang="en-US" baseline="0"/>
              <a:t> </a:t>
            </a:r>
            <a:r>
              <a:rPr lang="en-US" baseline="0" err="1"/>
              <a:t>før</a:t>
            </a:r>
            <a:r>
              <a:rPr lang="en-US" baseline="0"/>
              <a:t> </a:t>
            </a:r>
            <a:r>
              <a:rPr lang="en-US" baseline="0" err="1"/>
              <a:t>fristen</a:t>
            </a:r>
            <a:r>
              <a:rPr lang="en-US" baseline="0"/>
              <a:t> </a:t>
            </a:r>
            <a:r>
              <a:rPr lang="en-US" baseline="0" err="1"/>
              <a:t>gikk</a:t>
            </a:r>
            <a:r>
              <a:rPr lang="en-US" baseline="0"/>
              <a:t> </a:t>
            </a:r>
            <a:r>
              <a:rPr lang="en-US" baseline="0" err="1"/>
              <a:t>ut</a:t>
            </a:r>
            <a:r>
              <a:rPr lang="en-US" baseline="0"/>
              <a:t> </a:t>
            </a:r>
            <a:r>
              <a:rPr lang="en-US" baseline="0" err="1"/>
              <a:t>nok</a:t>
            </a:r>
            <a:r>
              <a:rPr lang="en-US" baseline="0"/>
              <a:t> for </a:t>
            </a:r>
            <a:r>
              <a:rPr lang="en-US" baseline="0" err="1"/>
              <a:t>å</a:t>
            </a:r>
            <a:r>
              <a:rPr lang="en-US" baseline="0"/>
              <a:t> </a:t>
            </a:r>
            <a:r>
              <a:rPr lang="en-US" baseline="0" err="1"/>
              <a:t>kunne</a:t>
            </a:r>
            <a:r>
              <a:rPr lang="en-US" baseline="0"/>
              <a:t> </a:t>
            </a:r>
            <a:r>
              <a:rPr lang="en-US" baseline="0" err="1"/>
              <a:t>si</a:t>
            </a:r>
            <a:r>
              <a:rPr lang="en-US" baseline="0"/>
              <a:t> </a:t>
            </a:r>
            <a:r>
              <a:rPr lang="en-US" baseline="0" err="1"/>
              <a:t>noe</a:t>
            </a:r>
            <a:r>
              <a:rPr lang="en-US" baseline="0"/>
              <a:t> om </a:t>
            </a:r>
            <a:r>
              <a:rPr lang="en-US" baseline="0" err="1"/>
              <a:t>kvaliteten</a:t>
            </a:r>
            <a:r>
              <a:rPr lang="en-US" baseline="0"/>
              <a:t>? </a:t>
            </a:r>
            <a:r>
              <a:rPr lang="en-US" baseline="0" err="1"/>
              <a:t>Trenger</a:t>
            </a:r>
            <a:r>
              <a:rPr lang="en-US" baseline="0"/>
              <a:t> vi </a:t>
            </a:r>
            <a:r>
              <a:rPr lang="en-US" baseline="0" err="1"/>
              <a:t>mer</a:t>
            </a:r>
            <a:r>
              <a:rPr lang="en-US" baseline="0"/>
              <a:t> testing </a:t>
            </a:r>
            <a:r>
              <a:rPr lang="en-US" baseline="0" err="1"/>
              <a:t>og</a:t>
            </a:r>
            <a:r>
              <a:rPr lang="en-US" baseline="0"/>
              <a:t> </a:t>
            </a:r>
            <a:r>
              <a:rPr lang="en-US" baseline="0" err="1"/>
              <a:t>dermed</a:t>
            </a:r>
            <a:r>
              <a:rPr lang="en-US" baseline="0"/>
              <a:t> </a:t>
            </a:r>
            <a:r>
              <a:rPr lang="en-US" baseline="0" err="1"/>
              <a:t>måtte</a:t>
            </a:r>
            <a:r>
              <a:rPr lang="en-US" baseline="0"/>
              <a:t> </a:t>
            </a:r>
            <a:r>
              <a:rPr lang="en-US" baseline="0" err="1"/>
              <a:t>utsette</a:t>
            </a:r>
            <a:r>
              <a:rPr lang="en-US" baseline="0"/>
              <a:t> </a:t>
            </a:r>
            <a:r>
              <a:rPr lang="en-US" baseline="0" err="1"/>
              <a:t>produksjonssetting</a:t>
            </a:r>
            <a:r>
              <a:rPr lang="en-US" baseline="0"/>
              <a:t>? </a:t>
            </a:r>
          </a:p>
          <a:p>
            <a:pPr marL="0" indent="0">
              <a:buFontTx/>
              <a:buNone/>
            </a:pPr>
            <a:endParaRPr lang="nb-NO" b="1" baseline="0"/>
          </a:p>
          <a:p>
            <a:pPr marL="0" indent="0">
              <a:buFontTx/>
              <a:buNone/>
            </a:pPr>
            <a:endParaRPr lang="nb-NO" b="1" baseline="0"/>
          </a:p>
          <a:p>
            <a:pPr marL="0" indent="0">
              <a:buFontTx/>
              <a:buNone/>
            </a:pPr>
            <a:r>
              <a:rPr lang="nb-NO" b="1" baseline="0"/>
              <a:t>Avslutningsaktiviteter: </a:t>
            </a:r>
          </a:p>
          <a:p>
            <a:pPr marL="0" indent="0">
              <a:buNone/>
            </a:pPr>
            <a:r>
              <a:rPr lang="en-US" err="1"/>
              <a:t>Gjennomgang</a:t>
            </a:r>
            <a:r>
              <a:rPr lang="en-US"/>
              <a:t> </a:t>
            </a:r>
            <a:r>
              <a:rPr lang="en-US" err="1"/>
              <a:t>av</a:t>
            </a:r>
            <a:r>
              <a:rPr lang="en-US"/>
              <a:t> </a:t>
            </a:r>
            <a:r>
              <a:rPr lang="en-US" err="1"/>
              <a:t>testplan</a:t>
            </a:r>
            <a:r>
              <a:rPr lang="en-US"/>
              <a:t>: </a:t>
            </a:r>
            <a:r>
              <a:rPr lang="en-US" err="1"/>
              <a:t>Har</a:t>
            </a:r>
            <a:r>
              <a:rPr lang="en-US"/>
              <a:t> vi </a:t>
            </a:r>
            <a:r>
              <a:rPr lang="en-US" err="1"/>
              <a:t>testet</a:t>
            </a:r>
            <a:r>
              <a:rPr lang="en-US"/>
              <a:t> alt vi </a:t>
            </a:r>
            <a:r>
              <a:rPr lang="en-US" err="1"/>
              <a:t>hadde</a:t>
            </a:r>
            <a:r>
              <a:rPr lang="en-US"/>
              <a:t> </a:t>
            </a:r>
            <a:r>
              <a:rPr lang="en-US" err="1"/>
              <a:t>planlagt</a:t>
            </a:r>
            <a:r>
              <a:rPr lang="en-US"/>
              <a:t> </a:t>
            </a:r>
            <a:r>
              <a:rPr lang="en-US" err="1"/>
              <a:t>å</a:t>
            </a:r>
            <a:r>
              <a:rPr lang="en-US"/>
              <a:t> teste? </a:t>
            </a:r>
            <a:r>
              <a:rPr lang="en-US" err="1"/>
              <a:t>Er</a:t>
            </a:r>
            <a:r>
              <a:rPr lang="en-US"/>
              <a:t> vi </a:t>
            </a:r>
            <a:r>
              <a:rPr lang="en-US" err="1"/>
              <a:t>sikre</a:t>
            </a:r>
            <a:r>
              <a:rPr lang="en-US"/>
              <a:t> </a:t>
            </a:r>
            <a:r>
              <a:rPr lang="en-US" err="1"/>
              <a:t>på</a:t>
            </a:r>
            <a:r>
              <a:rPr lang="en-US"/>
              <a:t> </a:t>
            </a:r>
            <a:r>
              <a:rPr lang="en-US" err="1"/>
              <a:t>å</a:t>
            </a:r>
            <a:r>
              <a:rPr lang="en-US"/>
              <a:t> </a:t>
            </a:r>
            <a:r>
              <a:rPr lang="en-US" err="1"/>
              <a:t>ikke</a:t>
            </a:r>
            <a:r>
              <a:rPr lang="en-US"/>
              <a:t> ha </a:t>
            </a:r>
            <a:r>
              <a:rPr lang="en-US" err="1"/>
              <a:t>glemt</a:t>
            </a:r>
            <a:r>
              <a:rPr lang="en-US"/>
              <a:t> </a:t>
            </a:r>
            <a:r>
              <a:rPr lang="en-US" err="1"/>
              <a:t>noe</a:t>
            </a:r>
            <a:r>
              <a:rPr lang="en-US"/>
              <a:t>?</a:t>
            </a:r>
          </a:p>
          <a:p>
            <a:pPr marL="0" indent="0">
              <a:buNone/>
            </a:pPr>
            <a:r>
              <a:rPr lang="en-US"/>
              <a:t>Handover: </a:t>
            </a:r>
            <a:r>
              <a:rPr lang="en-US" err="1"/>
              <a:t>Gi</a:t>
            </a:r>
            <a:r>
              <a:rPr lang="en-US" baseline="0"/>
              <a:t> </a:t>
            </a:r>
            <a:r>
              <a:rPr lang="en-US" baseline="0" err="1"/>
              <a:t>kunden</a:t>
            </a:r>
            <a:r>
              <a:rPr lang="en-US" baseline="0"/>
              <a:t> </a:t>
            </a:r>
            <a:r>
              <a:rPr lang="en-US" baseline="0" err="1"/>
              <a:t>eller</a:t>
            </a:r>
            <a:r>
              <a:rPr lang="en-US" baseline="0"/>
              <a:t> </a:t>
            </a:r>
            <a:r>
              <a:rPr lang="en-US" baseline="0" err="1"/>
              <a:t>ansvarlig</a:t>
            </a:r>
            <a:r>
              <a:rPr lang="en-US" baseline="0"/>
              <a:t> </a:t>
            </a:r>
            <a:r>
              <a:rPr lang="en-US" baseline="0" err="1"/>
              <a:t>supporttilgang</a:t>
            </a:r>
            <a:r>
              <a:rPr lang="en-US" baseline="0"/>
              <a:t> </a:t>
            </a:r>
            <a:r>
              <a:rPr lang="en-US" baseline="0" err="1"/>
              <a:t>og</a:t>
            </a:r>
            <a:r>
              <a:rPr lang="en-US" baseline="0"/>
              <a:t>/</a:t>
            </a:r>
            <a:r>
              <a:rPr lang="en-US" baseline="0" err="1"/>
              <a:t>eller</a:t>
            </a:r>
            <a:r>
              <a:rPr lang="en-US" baseline="0"/>
              <a:t> </a:t>
            </a:r>
            <a:r>
              <a:rPr lang="en-US" baseline="0" err="1"/>
              <a:t>eierskap</a:t>
            </a:r>
            <a:r>
              <a:rPr lang="en-US" baseline="0"/>
              <a:t> </a:t>
            </a:r>
            <a:r>
              <a:rPr lang="en-US" baseline="0" err="1"/>
              <a:t>til</a:t>
            </a:r>
            <a:r>
              <a:rPr lang="en-US" baseline="0"/>
              <a:t> </a:t>
            </a:r>
            <a:r>
              <a:rPr lang="en-US" baseline="0" err="1"/>
              <a:t>testmiljøene</a:t>
            </a:r>
            <a:r>
              <a:rPr lang="en-US" baseline="0"/>
              <a:t>, </a:t>
            </a:r>
            <a:r>
              <a:rPr lang="en-US" baseline="0" err="1"/>
              <a:t>gi</a:t>
            </a:r>
            <a:r>
              <a:rPr lang="en-US" baseline="0"/>
              <a:t> </a:t>
            </a:r>
            <a:r>
              <a:rPr lang="en-US" baseline="0" err="1"/>
              <a:t>dem</a:t>
            </a:r>
            <a:r>
              <a:rPr lang="en-US" baseline="0"/>
              <a:t> bade </a:t>
            </a:r>
            <a:r>
              <a:rPr lang="en-US" baseline="0" err="1"/>
              <a:t>funksjonelle</a:t>
            </a:r>
            <a:r>
              <a:rPr lang="en-US" baseline="0"/>
              <a:t> </a:t>
            </a:r>
            <a:r>
              <a:rPr lang="en-US" baseline="0" err="1"/>
              <a:t>testcase</a:t>
            </a:r>
            <a:r>
              <a:rPr lang="en-US" baseline="0"/>
              <a:t> </a:t>
            </a:r>
            <a:r>
              <a:rPr lang="en-US" baseline="0" err="1"/>
              <a:t>og</a:t>
            </a:r>
            <a:r>
              <a:rPr lang="en-US" baseline="0"/>
              <a:t> </a:t>
            </a:r>
            <a:r>
              <a:rPr lang="en-US" baseline="0" err="1"/>
              <a:t>automatiserte</a:t>
            </a:r>
            <a:r>
              <a:rPr lang="en-US" baseline="0"/>
              <a:t> </a:t>
            </a:r>
            <a:r>
              <a:rPr lang="en-US" baseline="0" err="1"/>
              <a:t>regresjonstester</a:t>
            </a:r>
            <a:r>
              <a:rPr lang="en-US" baseline="0"/>
              <a:t> for </a:t>
            </a:r>
            <a:r>
              <a:rPr lang="en-US" baseline="0" err="1"/>
              <a:t>å</a:t>
            </a:r>
            <a:r>
              <a:rPr lang="en-US" baseline="0"/>
              <a:t> </a:t>
            </a:r>
            <a:r>
              <a:rPr lang="en-US" baseline="0" err="1"/>
              <a:t>kunne</a:t>
            </a:r>
            <a:r>
              <a:rPr lang="en-US" baseline="0"/>
              <a:t> </a:t>
            </a:r>
            <a:r>
              <a:rPr lang="en-US" baseline="0" err="1"/>
              <a:t>vedlikeholde</a:t>
            </a:r>
            <a:r>
              <a:rPr lang="en-US" baseline="0"/>
              <a:t> </a:t>
            </a:r>
            <a:r>
              <a:rPr lang="en-US" baseline="0" err="1"/>
              <a:t>funksjonaliteten</a:t>
            </a:r>
            <a:r>
              <a:rPr lang="en-US" baseline="0"/>
              <a:t>. </a:t>
            </a:r>
            <a:endParaRPr lang="en-US"/>
          </a:p>
          <a:p>
            <a:r>
              <a:rPr lang="en-US" err="1"/>
              <a:t>Retrospektiv</a:t>
            </a:r>
            <a:endParaRPr lang="en-US"/>
          </a:p>
          <a:p>
            <a:r>
              <a:rPr lang="en-US" err="1"/>
              <a:t>Arkivering</a:t>
            </a:r>
            <a:endParaRPr lang="en-US"/>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18</a:t>
            </a:fld>
            <a:endParaRPr lang="en-GB" sz="1100"/>
          </a:p>
        </p:txBody>
      </p:sp>
    </p:spTree>
    <p:extLst>
      <p:ext uri="{BB962C8B-B14F-4D97-AF65-F5344CB8AC3E}">
        <p14:creationId xmlns:p14="http://schemas.microsoft.com/office/powerpoint/2010/main" val="5516801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b="0">
              <a:cs typeface="Calibri"/>
            </a:endParaRPr>
          </a:p>
        </p:txBody>
      </p:sp>
      <p:sp>
        <p:nvSpPr>
          <p:cNvPr id="4" name="Date Placeholder 3"/>
          <p:cNvSpPr>
            <a:spLocks noGrp="1"/>
          </p:cNvSpPr>
          <p:nvPr>
            <p:ph type="dt" idx="10"/>
          </p:nvPr>
        </p:nvSpPr>
        <p:spPr/>
        <p:txBody>
          <a:bodyPr/>
          <a:lstStyle/>
          <a:p>
            <a:fld id="{90E3572F-BBBF-48DD-ABFD-ED457A7EC86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19</a:t>
            </a:fld>
            <a:endParaRPr lang="en-GB" sz="1100"/>
          </a:p>
        </p:txBody>
      </p:sp>
    </p:spTree>
    <p:extLst>
      <p:ext uri="{BB962C8B-B14F-4D97-AF65-F5344CB8AC3E}">
        <p14:creationId xmlns:p14="http://schemas.microsoft.com/office/powerpoint/2010/main" val="2399107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Svar</a:t>
            </a:r>
            <a:r>
              <a:rPr lang="nb-NO" baseline="0"/>
              <a:t>: 1-b, 2-c, 3-d, 4-a, 5-e</a:t>
            </a:r>
            <a:endParaRPr lang="nb-NO"/>
          </a:p>
        </p:txBody>
      </p:sp>
      <p:sp>
        <p:nvSpPr>
          <p:cNvPr id="4" name="Date Placeholder 3"/>
          <p:cNvSpPr>
            <a:spLocks noGrp="1"/>
          </p:cNvSpPr>
          <p:nvPr>
            <p:ph type="dt" idx="10"/>
          </p:nvPr>
        </p:nvSpPr>
        <p:spPr/>
        <p:txBody>
          <a:bodyPr/>
          <a:lstStyle/>
          <a:p>
            <a:fld id="{E2070C99-7848-4FA9-800E-66A02BE5641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20</a:t>
            </a:fld>
            <a:endParaRPr lang="en-GB" sz="1100"/>
          </a:p>
        </p:txBody>
      </p:sp>
    </p:spTree>
    <p:extLst>
      <p:ext uri="{BB962C8B-B14F-4D97-AF65-F5344CB8AC3E}">
        <p14:creationId xmlns:p14="http://schemas.microsoft.com/office/powerpoint/2010/main" val="25094233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1-b, 2-c, 3-e, 4-a, 5-d</a:t>
            </a:r>
          </a:p>
        </p:txBody>
      </p:sp>
      <p:sp>
        <p:nvSpPr>
          <p:cNvPr id="4" name="Date Placeholder 3"/>
          <p:cNvSpPr>
            <a:spLocks noGrp="1"/>
          </p:cNvSpPr>
          <p:nvPr>
            <p:ph type="dt" idx="10"/>
          </p:nvPr>
        </p:nvSpPr>
        <p:spPr/>
        <p:txBody>
          <a:bodyPr/>
          <a:lstStyle/>
          <a:p>
            <a:fld id="{F1E56078-33B1-40EB-953F-092D5762C9E6}"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21</a:t>
            </a:fld>
            <a:endParaRPr lang="en-GB" sz="1100"/>
          </a:p>
        </p:txBody>
      </p:sp>
    </p:spTree>
    <p:extLst>
      <p:ext uri="{BB962C8B-B14F-4D97-AF65-F5344CB8AC3E}">
        <p14:creationId xmlns:p14="http://schemas.microsoft.com/office/powerpoint/2010/main" val="3668181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C42C26E7-02DB-43FD-B336-2DB34CFF895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23</a:t>
            </a:fld>
            <a:endParaRPr lang="en-GB" sz="1100"/>
          </a:p>
        </p:txBody>
      </p:sp>
    </p:spTree>
    <p:extLst>
      <p:ext uri="{BB962C8B-B14F-4D97-AF65-F5344CB8AC3E}">
        <p14:creationId xmlns:p14="http://schemas.microsoft.com/office/powerpoint/2010/main" val="35224858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Kandidater med et annet morsmål enn eksamensoppgaven får 25 % ekstra tid og kan benytte standard papirbasert ordbok mellom eksamensspråk og morsmål. Bruk av ordbok forutsetter at eksamensvakt har fått forelagt og kontrollert ordboka i god tid før eksamen starter. </a:t>
            </a:r>
          </a:p>
          <a:p>
            <a:endParaRPr lang="nb-NO"/>
          </a:p>
          <a:p>
            <a:pPr marL="0" indent="0">
              <a:buNone/>
            </a:pPr>
            <a:r>
              <a:rPr lang="nb-NO"/>
              <a:t>Det kan også tas med ISTQB-terminologilisten engelsk-norsk i nedstrippet versjon. </a:t>
            </a:r>
          </a:p>
          <a:p>
            <a:pPr marL="0" indent="0">
              <a:buNone/>
            </a:pPr>
            <a:endParaRPr lang="nb-NO"/>
          </a:p>
          <a:p>
            <a:pPr marL="0" indent="0">
              <a:buNone/>
            </a:pPr>
            <a:r>
              <a:rPr lang="nb-NO"/>
              <a:t>Dersom du ikke består, kan du prøve ny eksamen etter minst fire ukers ventetid. Dersom du stryker tre ganger, kan de ikke tilby flere eksamensforsøk i Norge.</a:t>
            </a:r>
          </a:p>
        </p:txBody>
      </p:sp>
      <p:sp>
        <p:nvSpPr>
          <p:cNvPr id="4" name="Plassholder for dato 3"/>
          <p:cNvSpPr>
            <a:spLocks noGrp="1"/>
          </p:cNvSpPr>
          <p:nvPr>
            <p:ph type="dt" idx="10"/>
          </p:nvPr>
        </p:nvSpPr>
        <p:spPr/>
        <p:txBody>
          <a:bodyPr/>
          <a:lstStyle/>
          <a:p>
            <a:fld id="{B1AFCB66-8B09-4256-8731-EE1AB96F1C76}"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a:t>
            </a:fld>
            <a:endParaRPr lang="en-GB" sz="1100"/>
          </a:p>
        </p:txBody>
      </p:sp>
    </p:spTree>
    <p:extLst>
      <p:ext uri="{BB962C8B-B14F-4D97-AF65-F5344CB8AC3E}">
        <p14:creationId xmlns:p14="http://schemas.microsoft.com/office/powerpoint/2010/main" val="127247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800" b="0"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54BCC2EF-A26C-44D7-8442-71964A4601DD}"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24</a:t>
            </a:fld>
            <a:endParaRPr lang="en-GB" sz="1100"/>
          </a:p>
        </p:txBody>
      </p:sp>
    </p:spTree>
    <p:extLst>
      <p:ext uri="{BB962C8B-B14F-4D97-AF65-F5344CB8AC3E}">
        <p14:creationId xmlns:p14="http://schemas.microsoft.com/office/powerpoint/2010/main" val="25956512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7FF2D50C-D812-4C71-AB15-61B09A15EA2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25</a:t>
            </a:fld>
            <a:endParaRPr lang="en-GB" sz="1100"/>
          </a:p>
        </p:txBody>
      </p:sp>
    </p:spTree>
    <p:extLst>
      <p:ext uri="{BB962C8B-B14F-4D97-AF65-F5344CB8AC3E}">
        <p14:creationId xmlns:p14="http://schemas.microsoft.com/office/powerpoint/2010/main" val="15367495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nb-NO"/>
          </a:p>
        </p:txBody>
      </p:sp>
      <p:sp>
        <p:nvSpPr>
          <p:cNvPr id="4" name="Date Placeholder 3"/>
          <p:cNvSpPr>
            <a:spLocks noGrp="1"/>
          </p:cNvSpPr>
          <p:nvPr>
            <p:ph type="dt" idx="10"/>
          </p:nvPr>
        </p:nvSpPr>
        <p:spPr/>
        <p:txBody>
          <a:bodyPr/>
          <a:lstStyle/>
          <a:p>
            <a:fld id="{5B2EB8D1-8D1F-4244-816C-F1F6293E7DDB}"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27</a:t>
            </a:fld>
            <a:endParaRPr lang="en-GB" sz="1100"/>
          </a:p>
        </p:txBody>
      </p:sp>
    </p:spTree>
    <p:extLst>
      <p:ext uri="{BB962C8B-B14F-4D97-AF65-F5344CB8AC3E}">
        <p14:creationId xmlns:p14="http://schemas.microsoft.com/office/powerpoint/2010/main" val="20017463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487ABD96-9E86-4D16-AF73-A347B7CF721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28</a:t>
            </a:fld>
            <a:endParaRPr lang="en-GB" sz="1100"/>
          </a:p>
        </p:txBody>
      </p:sp>
    </p:spTree>
    <p:extLst>
      <p:ext uri="{BB962C8B-B14F-4D97-AF65-F5344CB8AC3E}">
        <p14:creationId xmlns:p14="http://schemas.microsoft.com/office/powerpoint/2010/main" val="41402293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30</a:t>
            </a:fld>
            <a:endParaRPr lang="en-GB" sz="1100"/>
          </a:p>
        </p:txBody>
      </p:sp>
    </p:spTree>
    <p:extLst>
      <p:ext uri="{BB962C8B-B14F-4D97-AF65-F5344CB8AC3E}">
        <p14:creationId xmlns:p14="http://schemas.microsoft.com/office/powerpoint/2010/main" val="7461651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defRPr/>
            </a:pPr>
            <a:r>
              <a:rPr lang="nb-NO"/>
              <a:t>Testere jobber hovedsakelig på to måter når det gjelder prosjektgjennomføring</a:t>
            </a:r>
            <a:r>
              <a:rPr lang="nb-NO" baseline="0"/>
              <a:t> - e</a:t>
            </a:r>
            <a:r>
              <a:rPr lang="nb-NO"/>
              <a:t>nten følger de en variant av fossefallsmodellen eller smidig. </a:t>
            </a:r>
            <a:endParaRPr lang="nb-NO" sz="800"/>
          </a:p>
          <a:p>
            <a:pPr>
              <a:defRPr/>
            </a:pPr>
            <a:r>
              <a:rPr lang="nb-NO" baseline="0"/>
              <a:t>Pensum skiller på sekvensielle modeller og iterativ-inkrementelle.</a:t>
            </a:r>
            <a:r>
              <a:rPr lang="nb-NO"/>
              <a:t> </a:t>
            </a:r>
            <a:endParaRPr lang="nb-NO">
              <a:cs typeface="Calibri"/>
            </a:endParaRPr>
          </a:p>
          <a:p>
            <a:r>
              <a:rPr lang="nb-NO"/>
              <a:t>Ulike utviklingsmodeller krever ulike teststrategier. </a:t>
            </a:r>
            <a:endParaRPr lang="nb-NO">
              <a:cs typeface="Calibri"/>
            </a:endParaRPr>
          </a:p>
          <a:p>
            <a:pPr marL="0" indent="0">
              <a:buNone/>
            </a:pPr>
            <a:endParaRPr lang="nb-NO"/>
          </a:p>
          <a:p>
            <a:pPr marL="0" indent="0">
              <a:buNone/>
            </a:pPr>
            <a:r>
              <a:rPr lang="nb-NO"/>
              <a:t>I smidig blir produktet delt ned i flere mindre biter. Utviklerne bestemmer seg for å gjennomføre utvikling for en mindre del av systemet kalt sprinter.</a:t>
            </a:r>
            <a:r>
              <a:rPr lang="nb-NO" baseline="0"/>
              <a:t> S</a:t>
            </a:r>
            <a:r>
              <a:rPr lang="nb-NO"/>
              <a:t>printen blir så sendt til test for verifisering/testing.</a:t>
            </a:r>
            <a:endParaRPr lang="nb-NO">
              <a:cs typeface="Calibri"/>
            </a:endParaRPr>
          </a:p>
          <a:p>
            <a:pPr marL="0" indent="0">
              <a:buNone/>
            </a:pPr>
            <a:r>
              <a:rPr lang="nb-NO"/>
              <a:t>Utviklerne starter på neste sprint av systemet som skal lages, og retter feil testerne har funnet i sprint 1. Sånn fortsetter utviklerne og testerne sammen helt til de er ferdig med alle delleveransene av systemet og det kan tas i bruk. </a:t>
            </a:r>
            <a:endParaRPr lang="nb-NO">
              <a:cs typeface="Calibri"/>
            </a:endParaRPr>
          </a:p>
          <a:p>
            <a:pPr marL="0" indent="0">
              <a:buNone/>
            </a:pPr>
            <a:endParaRPr lang="nb-NO" baseline="0"/>
          </a:p>
          <a:p>
            <a:pPr marL="0" indent="0">
              <a:buNone/>
            </a:pPr>
            <a:r>
              <a:rPr lang="nb-NO" baseline="0"/>
              <a:t>Sekvensielle utviklingsmodeller kjennetegnes av én leveranse, analyse og design helt i starten, og testutførelse finner sted på slutten.</a:t>
            </a:r>
            <a:r>
              <a:rPr lang="nb-NO"/>
              <a:t> </a:t>
            </a:r>
            <a:endParaRPr lang="nb-NO" baseline="0">
              <a:cs typeface="Calibri"/>
            </a:endParaRPr>
          </a:p>
          <a:p>
            <a:pPr marL="0" indent="0">
              <a:buNone/>
            </a:pPr>
            <a:endParaRPr lang="nb-NO" baseline="0"/>
          </a:p>
          <a:p>
            <a:pPr marL="0" indent="0">
              <a:buFontTx/>
              <a:buNone/>
            </a:pPr>
            <a:r>
              <a:rPr lang="nb-NO" baseline="0"/>
              <a:t>Iterativ-inkrementell utviklingsmodell er prosessen med å etablere krav, </a:t>
            </a:r>
            <a:r>
              <a:rPr lang="nb-NO" baseline="0" err="1"/>
              <a:t>konstuere</a:t>
            </a:r>
            <a:r>
              <a:rPr lang="nb-NO" baseline="0"/>
              <a:t>, bygge og teste et system som en serie av kortere utviklingssykluser. </a:t>
            </a:r>
            <a:endParaRPr lang="nb-NO" baseline="0">
              <a:cs typeface="Calibri"/>
            </a:endParaRPr>
          </a:p>
        </p:txBody>
      </p:sp>
      <p:sp>
        <p:nvSpPr>
          <p:cNvPr id="4" name="Date Placeholder 3"/>
          <p:cNvSpPr>
            <a:spLocks noGrp="1"/>
          </p:cNvSpPr>
          <p:nvPr>
            <p:ph type="dt" idx="10"/>
          </p:nvPr>
        </p:nvSpPr>
        <p:spPr/>
        <p:txBody>
          <a:bodyPr/>
          <a:lstStyle/>
          <a:p>
            <a:fld id="{90C54567-402A-4109-AA4E-3BCE2183C21B}"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31</a:t>
            </a:fld>
            <a:endParaRPr lang="en-GB" sz="1100"/>
          </a:p>
        </p:txBody>
      </p:sp>
    </p:spTree>
    <p:extLst>
      <p:ext uri="{BB962C8B-B14F-4D97-AF65-F5344CB8AC3E}">
        <p14:creationId xmlns:p14="http://schemas.microsoft.com/office/powerpoint/2010/main" val="32039404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Testing eksisterer ikke isolert. Testaktivitetene henger sammen med utviklingsaktivitetene – spesielt tydelig i V-modellen. </a:t>
            </a:r>
          </a:p>
          <a:p>
            <a:pPr marL="0" indent="0">
              <a:buNone/>
            </a:pPr>
            <a:r>
              <a:rPr lang="nb-NO" baseline="0"/>
              <a:t>´</a:t>
            </a:r>
          </a:p>
          <a:p>
            <a:pPr marL="0" indent="0">
              <a:buNone/>
            </a:pPr>
            <a:r>
              <a:rPr lang="nb-NO"/>
              <a:t>De fire testnivåer i dette pensum </a:t>
            </a:r>
          </a:p>
          <a:p>
            <a:pPr marL="0" indent="0">
              <a:buNone/>
            </a:pPr>
            <a:r>
              <a:rPr lang="nb-NO"/>
              <a:t>I praksis kan en V-modell ha flere, færre eller ulike nivåer av utvikling og testing. Dette avhenger av prosjekt og produkt. </a:t>
            </a:r>
          </a:p>
          <a:p>
            <a:pPr marL="0" indent="0">
              <a:buNone/>
            </a:pPr>
            <a:r>
              <a:rPr lang="nb-NO"/>
              <a:t>Programvarens arbeidsprodukter som er laget under utviklingen er</a:t>
            </a:r>
            <a:r>
              <a:rPr lang="nb-NO" baseline="0"/>
              <a:t> test</a:t>
            </a:r>
            <a:r>
              <a:rPr lang="nb-NO"/>
              <a:t> basis for et eller flere testnivåer. Verifikasjon og validering (og tidlig testutvikling) kan utføres under utvikling av programvarens arbeidsprodukter.</a:t>
            </a:r>
          </a:p>
          <a:p>
            <a:pPr marL="0" indent="0">
              <a:buNone/>
            </a:pPr>
            <a:endParaRPr lang="nb-NO"/>
          </a:p>
          <a:p>
            <a:pPr marL="0" indent="0">
              <a:buNone/>
            </a:pPr>
            <a:r>
              <a:rPr lang="nb-NO"/>
              <a:t>Iterativ-inkrementell utvikling er prosessen med å etablere krav, konstruere, bygge og teste et system som en serie av kortere utviklingssykluser. Eksempler er: </a:t>
            </a:r>
            <a:r>
              <a:rPr lang="nb-NO" err="1"/>
              <a:t>Prototyping</a:t>
            </a:r>
            <a:r>
              <a:rPr lang="nb-NO"/>
              <a:t>, rask applikasjonsutvikling (RAD), </a:t>
            </a:r>
            <a:r>
              <a:rPr lang="nb-NO" err="1"/>
              <a:t>Rational</a:t>
            </a:r>
            <a:r>
              <a:rPr lang="nb-NO"/>
              <a:t> </a:t>
            </a:r>
            <a:r>
              <a:rPr lang="nb-NO" err="1"/>
              <a:t>Unified</a:t>
            </a:r>
            <a:r>
              <a:rPr lang="nb-NO"/>
              <a:t> </a:t>
            </a:r>
            <a:r>
              <a:rPr lang="nb-NO" err="1"/>
              <a:t>Process</a:t>
            </a:r>
            <a:r>
              <a:rPr lang="nb-NO"/>
              <a:t> (RUP) og agile (smidige) utviklingsmodeller. Et system som er produsert ved bruk av disse modellene, kan testes på flere nivåer som del av dens utvikling i iterasjonen. </a:t>
            </a:r>
          </a:p>
          <a:p>
            <a:pPr marL="0" indent="0">
              <a:buNone/>
            </a:pPr>
            <a:endParaRPr lang="nb-NO"/>
          </a:p>
          <a:p>
            <a:pPr marL="0" indent="0">
              <a:buNone/>
            </a:pPr>
            <a:r>
              <a:rPr lang="nb-NO"/>
              <a:t>Regresjonstesting blir stadig mer viktig etter den første iterasjonen. Verifikasjon og validering kan utføres for hvert inkrement.</a:t>
            </a:r>
          </a:p>
          <a:p>
            <a:pPr marL="0" indent="0">
              <a:buNone/>
            </a:pPr>
            <a:endParaRPr lang="nb-NO"/>
          </a:p>
          <a:p>
            <a:pPr marL="0" indent="0">
              <a:buNone/>
            </a:pPr>
            <a:r>
              <a:rPr lang="nb-NO"/>
              <a:t>I enhver livssyklusmodell er god testing karakterisert ved følgende:</a:t>
            </a:r>
          </a:p>
          <a:p>
            <a:pPr marL="0" indent="0">
              <a:buNone/>
            </a:pPr>
            <a:r>
              <a:rPr lang="nb-NO"/>
              <a:t>o For hver utviklingsaktivitet er det en tilsvarende testaktivitet. </a:t>
            </a:r>
          </a:p>
          <a:p>
            <a:pPr marL="0" indent="0">
              <a:buNone/>
            </a:pPr>
            <a:r>
              <a:rPr lang="nb-NO"/>
              <a:t>o Hvert testnivå har bestemte </a:t>
            </a:r>
            <a:r>
              <a:rPr lang="nb-NO" err="1"/>
              <a:t>testmål</a:t>
            </a:r>
            <a:r>
              <a:rPr lang="nb-NO"/>
              <a:t>. </a:t>
            </a:r>
          </a:p>
          <a:p>
            <a:pPr marL="0" indent="0">
              <a:buNone/>
            </a:pPr>
            <a:r>
              <a:rPr lang="nb-NO"/>
              <a:t>o Analyse og design av testene for et gitt testnivå bør starte når den tilsvarende utviklingsaktiviteten utføres. </a:t>
            </a:r>
          </a:p>
          <a:p>
            <a:pPr marL="0" indent="0">
              <a:buNone/>
            </a:pPr>
            <a:r>
              <a:rPr lang="nb-NO"/>
              <a:t>o Testere bør delta i gjennomgang av dokumenter så snart utkast er tilgjengelig. </a:t>
            </a:r>
          </a:p>
        </p:txBody>
      </p:sp>
      <p:sp>
        <p:nvSpPr>
          <p:cNvPr id="4" name="Date Placeholder 3"/>
          <p:cNvSpPr>
            <a:spLocks noGrp="1"/>
          </p:cNvSpPr>
          <p:nvPr>
            <p:ph type="dt" idx="10"/>
          </p:nvPr>
        </p:nvSpPr>
        <p:spPr/>
        <p:txBody>
          <a:bodyPr/>
          <a:lstStyle/>
          <a:p>
            <a:fld id="{D47C98DD-2C8A-4852-952E-1F55C9C03C6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32</a:t>
            </a:fld>
            <a:endParaRPr lang="en-GB" sz="1100"/>
          </a:p>
        </p:txBody>
      </p:sp>
    </p:spTree>
    <p:extLst>
      <p:ext uri="{BB962C8B-B14F-4D97-AF65-F5344CB8AC3E}">
        <p14:creationId xmlns:p14="http://schemas.microsoft.com/office/powerpoint/2010/main" val="19287791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3238B48B-507E-4DBB-9FB2-1F1E064286FA}"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33</a:t>
            </a:fld>
            <a:endParaRPr lang="en-GB" sz="1100"/>
          </a:p>
        </p:txBody>
      </p:sp>
    </p:spTree>
    <p:extLst>
      <p:ext uri="{BB962C8B-B14F-4D97-AF65-F5344CB8AC3E}">
        <p14:creationId xmlns:p14="http://schemas.microsoft.com/office/powerpoint/2010/main" val="13541235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24B039F3-D680-43EF-8FBB-7ED417A62A4D}"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34</a:t>
            </a:fld>
            <a:endParaRPr lang="en-GB" sz="1100"/>
          </a:p>
        </p:txBody>
      </p:sp>
    </p:spTree>
    <p:extLst>
      <p:ext uri="{BB962C8B-B14F-4D97-AF65-F5344CB8AC3E}">
        <p14:creationId xmlns:p14="http://schemas.microsoft.com/office/powerpoint/2010/main" val="20270011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Komponenttesting søker feil og verifiserer programvare som kan testes separat (som moduler, programmer, objekter, klasser etc.). Funksjonell eller ikke-funksjonelle testing</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Man har tilgang til koden som testes og med støtte av utviklingsmiljøet, som et rammeverk for enhetstest eller </a:t>
            </a:r>
            <a:r>
              <a:rPr lang="nb-NO" sz="800" b="0" i="0" u="none" strike="noStrike" kern="1200" baseline="0" err="1">
                <a:solidFill>
                  <a:schemeClr val="tx1"/>
                </a:solidFill>
                <a:latin typeface="+mn-lt"/>
                <a:ea typeface="+mn-ea"/>
                <a:cs typeface="+mn-cs"/>
              </a:rPr>
              <a:t>debuggingsverktøy</a:t>
            </a:r>
            <a:r>
              <a:rPr lang="nb-NO" sz="800" b="0" i="0" u="none" strike="noStrike" kern="1200" baseline="0">
                <a:solidFill>
                  <a:schemeClr val="tx1"/>
                </a:solidFill>
                <a:latin typeface="+mn-lt"/>
                <a:ea typeface="+mn-ea"/>
                <a:cs typeface="+mn-cs"/>
              </a:rPr>
              <a:t>. I praksis blir det ofte gjort av den som skrev koden. Feil rettes vanligvis med en gang etter at de har blitt funnet uten formell feilhåndtering.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framgangsmåte for komponenttesting er å forberede og automatisere testtilfeller før kodingen. Dette kalles test først metoden eller testdrevet utvikling. Denne metoden er i høy grad iterativ og er basert på sykluser der en først utvikler testtilfeller, og så bygger og integrerer små deler av koden, og så utfører komponenttester og så retter feil og gjentar prosessen inntil koden virker. </a:t>
            </a:r>
            <a:endParaRPr lang="nb-NO"/>
          </a:p>
        </p:txBody>
      </p:sp>
      <p:sp>
        <p:nvSpPr>
          <p:cNvPr id="4" name="Date Placeholder 3"/>
          <p:cNvSpPr>
            <a:spLocks noGrp="1"/>
          </p:cNvSpPr>
          <p:nvPr>
            <p:ph type="dt" idx="10"/>
          </p:nvPr>
        </p:nvSpPr>
        <p:spPr/>
        <p:txBody>
          <a:bodyPr/>
          <a:lstStyle/>
          <a:p>
            <a:fld id="{268B9ADA-1A40-4C1B-B3BB-89A6C3CCCDAD}"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35</a:t>
            </a:fld>
            <a:endParaRPr lang="en-GB" sz="1100"/>
          </a:p>
        </p:txBody>
      </p:sp>
    </p:spTree>
    <p:extLst>
      <p:ext uri="{BB962C8B-B14F-4D97-AF65-F5344CB8AC3E}">
        <p14:creationId xmlns:p14="http://schemas.microsoft.com/office/powerpoint/2010/main" val="8330824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2A554C88-13CB-493D-8D19-DDF675EE2A8A}"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a:t>
            </a:fld>
            <a:endParaRPr lang="en-GB" sz="1100"/>
          </a:p>
        </p:txBody>
      </p:sp>
    </p:spTree>
    <p:extLst>
      <p:ext uri="{BB962C8B-B14F-4D97-AF65-F5344CB8AC3E}">
        <p14:creationId xmlns:p14="http://schemas.microsoft.com/office/powerpoint/2010/main" val="29395533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a:t>Integrasjonstesting tester grensesnitt mellom komponenter og kommunikasjon mellom ulike deler av systemet. </a:t>
            </a:r>
          </a:p>
          <a:p>
            <a:pPr marL="0" indent="0">
              <a:buFontTx/>
              <a:buNone/>
            </a:pPr>
            <a:r>
              <a:rPr lang="nb-NO"/>
              <a:t>Disse kan være operativsystem, filsystem, hardware eller grensesnitt mellom systemer.</a:t>
            </a:r>
          </a:p>
          <a:p>
            <a:pPr marL="0" indent="0">
              <a:buFontTx/>
              <a:buNone/>
            </a:pPr>
            <a:endParaRPr lang="nb-NO"/>
          </a:p>
          <a:p>
            <a:pPr marL="0" indent="0">
              <a:buFontTx/>
              <a:buNone/>
            </a:pPr>
            <a:r>
              <a:rPr lang="nb-NO"/>
              <a:t>Det kan finnes flere integrasjonstestnivåer og de kan bli utført på testobjekter av ulik størrelse</a:t>
            </a:r>
          </a:p>
          <a:p>
            <a:pPr marL="0" indent="0">
              <a:buFontTx/>
              <a:buNone/>
            </a:pPr>
            <a:endParaRPr lang="nb-NO"/>
          </a:p>
          <a:p>
            <a:pPr marL="0" indent="0">
              <a:buFontTx/>
              <a:buNone/>
            </a:pPr>
            <a:r>
              <a:rPr lang="nb-NO"/>
              <a:t>For å lette feilisolering og for å finne feil tidlig bør en vanligvis heller integrere trinnvis enn alt på en gang (“</a:t>
            </a:r>
            <a:r>
              <a:rPr lang="nb-NO" err="1"/>
              <a:t>big</a:t>
            </a:r>
            <a:r>
              <a:rPr lang="nb-NO"/>
              <a:t> bang”). Integrasjonstesting kan også omfatte testing av bestemte ikke-funksjonelle egenskaper (for eksempel ytelse). På hvert integrasjonstrinn konsentrerer testerne seg bare om integrasjonen selv. </a:t>
            </a:r>
          </a:p>
        </p:txBody>
      </p:sp>
      <p:sp>
        <p:nvSpPr>
          <p:cNvPr id="4" name="Date Placeholder 3"/>
          <p:cNvSpPr>
            <a:spLocks noGrp="1"/>
          </p:cNvSpPr>
          <p:nvPr>
            <p:ph type="dt" idx="10"/>
          </p:nvPr>
        </p:nvSpPr>
        <p:spPr/>
        <p:txBody>
          <a:bodyPr/>
          <a:lstStyle/>
          <a:p>
            <a:fld id="{1B5D3F3D-ED3A-4A4A-A783-EAE8E155F191}"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36</a:t>
            </a:fld>
            <a:endParaRPr lang="en-GB" sz="1100"/>
          </a:p>
        </p:txBody>
      </p:sp>
    </p:spTree>
    <p:extLst>
      <p:ext uri="{BB962C8B-B14F-4D97-AF65-F5344CB8AC3E}">
        <p14:creationId xmlns:p14="http://schemas.microsoft.com/office/powerpoint/2010/main" val="518612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a:t>Systemtesting gjelder oppførselen av hele systemet eller produktet, altså hele omfanget av et prosjekt eller program. </a:t>
            </a:r>
          </a:p>
          <a:p>
            <a:pPr marL="0" indent="0">
              <a:buFontTx/>
              <a:buNone/>
            </a:pPr>
            <a:r>
              <a:rPr lang="nb-NO"/>
              <a:t>Testingens omfang skal klart uttrykkes i den overordnete testplanen og/eller planen for systemtesting. I systemtestingen bør testomgivelsen stemme så godt som mulig overens med det endelige målmiljøet eller produksjonsmiljøet for å minimere risikoen for at miljøavhengige feil overlever testingen. </a:t>
            </a:r>
          </a:p>
          <a:p>
            <a:pPr marL="0" indent="0">
              <a:buFontTx/>
              <a:buNone/>
            </a:pPr>
            <a:r>
              <a:rPr lang="nb-NO"/>
              <a:t>Systemtesting kan omfatte tester basert på risikoanalyser og/eller kravspesifikasjoner, forretningsprosesser, brukstilfeller (</a:t>
            </a:r>
            <a:r>
              <a:rPr lang="nb-NO" err="1"/>
              <a:t>use</a:t>
            </a:r>
            <a:r>
              <a:rPr lang="nb-NO"/>
              <a:t> cases) eller andre høynivåbeskrivelser eller modeller av systemets oppførsel, interaksjoner med operativsystemet og systemressurser. Systemtesting bør omfatte både funksjonelle og ikke-funksjonelle krav til systemet og krav om datakvalitet. Krav kan eksistere som tekster og/eller modeller. Testere må også håndtere ufullstendige eller udokumenterte krav. </a:t>
            </a:r>
          </a:p>
        </p:txBody>
      </p:sp>
      <p:sp>
        <p:nvSpPr>
          <p:cNvPr id="4" name="Date Placeholder 3"/>
          <p:cNvSpPr>
            <a:spLocks noGrp="1"/>
          </p:cNvSpPr>
          <p:nvPr>
            <p:ph type="dt" idx="10"/>
          </p:nvPr>
        </p:nvSpPr>
        <p:spPr/>
        <p:txBody>
          <a:bodyPr/>
          <a:lstStyle/>
          <a:p>
            <a:fld id="{65F39E80-B9A6-433A-BACB-870AD642923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37</a:t>
            </a:fld>
            <a:endParaRPr lang="en-GB" sz="1100"/>
          </a:p>
        </p:txBody>
      </p:sp>
    </p:spTree>
    <p:extLst>
      <p:ext uri="{BB962C8B-B14F-4D97-AF65-F5344CB8AC3E}">
        <p14:creationId xmlns:p14="http://schemas.microsoft.com/office/powerpoint/2010/main" val="18569413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a:t>Akseptansetesting er ofte et ansvarsområde for kundene eller brukerne av et system. Andre interessenter kan også bli involvert. </a:t>
            </a:r>
          </a:p>
          <a:p>
            <a:pPr marL="0" indent="0">
              <a:buFontTx/>
              <a:buNone/>
            </a:pPr>
            <a:r>
              <a:rPr lang="nb-NO"/>
              <a:t>Målet med akseptansetestingen er å etablere tillit til systemet, delsystemet eller spesifikke ikke-funksjonelle egenskaper av et system.</a:t>
            </a:r>
          </a:p>
          <a:p>
            <a:pPr marL="0" indent="0">
              <a:buFontTx/>
              <a:buNone/>
            </a:pPr>
            <a:r>
              <a:rPr lang="nb-NO"/>
              <a:t>Å finne feil er ikke hovedfokus i akseptansetestingen. </a:t>
            </a:r>
          </a:p>
          <a:p>
            <a:pPr marL="0" indent="0">
              <a:buFontTx/>
              <a:buNone/>
            </a:pPr>
            <a:r>
              <a:rPr lang="nb-NO"/>
              <a:t>Akseptansetesting kan bedømme om et system er klart for å bli installert og brukt, selv om det ikke nødvendigvis er siste testnivå. </a:t>
            </a:r>
          </a:p>
          <a:p>
            <a:pPr marL="0" indent="0">
              <a:buFontTx/>
              <a:buNone/>
            </a:pPr>
            <a:endParaRPr lang="nb-NO"/>
          </a:p>
          <a:p>
            <a:pPr marL="0" indent="0">
              <a:buFontTx/>
              <a:buNone/>
            </a:pPr>
            <a:r>
              <a:rPr lang="nb-NO"/>
              <a:t>4</a:t>
            </a:r>
            <a:r>
              <a:rPr lang="nb-NO" baseline="0"/>
              <a:t> typer AK-test:</a:t>
            </a:r>
          </a:p>
          <a:p>
            <a:pPr marL="0" indent="0">
              <a:buFontTx/>
              <a:buNone/>
            </a:pPr>
            <a:r>
              <a:rPr lang="nb-NO"/>
              <a:t>Brukerakseptansetesting: Typisk verifiserer denne testen om systemet er klar til bruk for virkelige brukere. </a:t>
            </a:r>
          </a:p>
          <a:p>
            <a:pPr marL="0" indent="0">
              <a:buFontTx/>
              <a:buNone/>
            </a:pPr>
            <a:endParaRPr lang="nb-NO"/>
          </a:p>
          <a:p>
            <a:pPr marL="0" indent="0">
              <a:buFontTx/>
              <a:buNone/>
            </a:pPr>
            <a:r>
              <a:rPr lang="nb-NO"/>
              <a:t>Driftstesting i akseptansetestingen av operatør og/eller administrator, inklusive: </a:t>
            </a:r>
          </a:p>
          <a:p>
            <a:pPr marL="0" indent="0">
              <a:buFontTx/>
              <a:buNone/>
            </a:pPr>
            <a:r>
              <a:rPr lang="nb-NO"/>
              <a:t>• sikkerhetskopiering og gjenopprettelse.</a:t>
            </a:r>
          </a:p>
          <a:p>
            <a:pPr marL="0" indent="0">
              <a:buFontTx/>
              <a:buNone/>
            </a:pPr>
            <a:endParaRPr lang="nb-NO"/>
          </a:p>
          <a:p>
            <a:pPr marL="0" indent="0">
              <a:buFontTx/>
              <a:buNone/>
            </a:pPr>
            <a:r>
              <a:rPr lang="nb-NO"/>
              <a:t>Akseptansetesting vedrørende kontrakter eller forskrifter blir gjort i forhold til en kontrakts akseptansekriterier for å produsere spesielt utviklet programvare. Akseptansekriterier bør defineres når kontrakten blir inngått. </a:t>
            </a:r>
          </a:p>
          <a:p>
            <a:pPr marL="0" indent="0">
              <a:buFontTx/>
              <a:buNone/>
            </a:pPr>
            <a:endParaRPr lang="nb-NO"/>
          </a:p>
          <a:p>
            <a:pPr marL="0" indent="0">
              <a:buFontTx/>
              <a:buNone/>
            </a:pPr>
            <a:r>
              <a:rPr lang="nb-NO"/>
              <a:t>Alfa og betatesting.</a:t>
            </a:r>
          </a:p>
          <a:p>
            <a:pPr marL="0" indent="0">
              <a:buFontTx/>
              <a:buNone/>
            </a:pPr>
            <a:r>
              <a:rPr lang="nb-NO"/>
              <a:t>Utviklere av standardprogrammer vil ofte ønske å få tilbakemelding fra potensielle eller eksisterende kunder i deres marked før et programvareprodukt blir tilbudt for kommersielt salg. Alfatesting blir utført på utviklingsorganisasjonens sted, men ikke av utviklingsgruppen. Betatesting</a:t>
            </a:r>
            <a:r>
              <a:rPr lang="nb-NO" baseline="0"/>
              <a:t> </a:t>
            </a:r>
            <a:r>
              <a:rPr lang="nb-NO"/>
              <a:t>blir utført av kunder eller potensielle kunder på deres egne plattformer. </a:t>
            </a:r>
          </a:p>
        </p:txBody>
      </p:sp>
      <p:sp>
        <p:nvSpPr>
          <p:cNvPr id="4" name="Date Placeholder 3"/>
          <p:cNvSpPr>
            <a:spLocks noGrp="1"/>
          </p:cNvSpPr>
          <p:nvPr>
            <p:ph type="dt" idx="10"/>
          </p:nvPr>
        </p:nvSpPr>
        <p:spPr/>
        <p:txBody>
          <a:bodyPr/>
          <a:lstStyle/>
          <a:p>
            <a:fld id="{0E2BA821-8F5D-4FC4-BECD-713C4B4C4E50}"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38</a:t>
            </a:fld>
            <a:endParaRPr lang="en-GB" sz="1100"/>
          </a:p>
        </p:txBody>
      </p:sp>
    </p:spTree>
    <p:extLst>
      <p:ext uri="{BB962C8B-B14F-4D97-AF65-F5344CB8AC3E}">
        <p14:creationId xmlns:p14="http://schemas.microsoft.com/office/powerpoint/2010/main" val="12173385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Kvalitet koster! Effekten av tidlig</a:t>
            </a:r>
            <a:r>
              <a:rPr lang="nb-NO" baseline="0"/>
              <a:t> test etc..</a:t>
            </a:r>
            <a:endParaRPr lang="nb-NO"/>
          </a:p>
        </p:txBody>
      </p:sp>
      <p:sp>
        <p:nvSpPr>
          <p:cNvPr id="4" name="Date Placeholder 3"/>
          <p:cNvSpPr>
            <a:spLocks noGrp="1"/>
          </p:cNvSpPr>
          <p:nvPr>
            <p:ph type="dt" idx="10"/>
          </p:nvPr>
        </p:nvSpPr>
        <p:spPr/>
        <p:txBody>
          <a:bodyPr/>
          <a:lstStyle/>
          <a:p>
            <a:fld id="{C73822FF-F20B-407A-AAD8-CEDDB543F87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41</a:t>
            </a:fld>
            <a:endParaRPr lang="en-GB" sz="1100"/>
          </a:p>
        </p:txBody>
      </p:sp>
    </p:spTree>
    <p:extLst>
      <p:ext uri="{BB962C8B-B14F-4D97-AF65-F5344CB8AC3E}">
        <p14:creationId xmlns:p14="http://schemas.microsoft.com/office/powerpoint/2010/main" val="31353651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Organisasjoner kan også bruke andre betegnelser, som for eksempel «</a:t>
            </a:r>
            <a:r>
              <a:rPr lang="nb-NO" sz="800" b="0" i="0" u="none" strike="noStrike" kern="1200" baseline="0" err="1">
                <a:solidFill>
                  <a:schemeClr val="tx1"/>
                </a:solidFill>
                <a:latin typeface="+mn-lt"/>
                <a:ea typeface="+mn-ea"/>
                <a:cs typeface="+mn-cs"/>
              </a:rPr>
              <a:t>factory</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acceptance</a:t>
            </a:r>
            <a:r>
              <a:rPr lang="nb-NO" sz="800" b="0" i="0" u="none" strike="noStrike" kern="1200" baseline="0">
                <a:solidFill>
                  <a:schemeClr val="tx1"/>
                </a:solidFill>
                <a:latin typeface="+mn-lt"/>
                <a:ea typeface="+mn-ea"/>
                <a:cs typeface="+mn-cs"/>
              </a:rPr>
              <a:t> testing» (FAT) og «</a:t>
            </a:r>
            <a:r>
              <a:rPr lang="nb-NO" sz="800" b="0" i="0" u="none" strike="noStrike" kern="1200" baseline="0" err="1">
                <a:solidFill>
                  <a:schemeClr val="tx1"/>
                </a:solidFill>
                <a:latin typeface="+mn-lt"/>
                <a:ea typeface="+mn-ea"/>
                <a:cs typeface="+mn-cs"/>
              </a:rPr>
              <a:t>site</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acceptance</a:t>
            </a:r>
            <a:r>
              <a:rPr lang="nb-NO" sz="800" b="0" i="0" u="none" strike="noStrike" kern="1200" baseline="0">
                <a:solidFill>
                  <a:schemeClr val="tx1"/>
                </a:solidFill>
                <a:latin typeface="+mn-lt"/>
                <a:ea typeface="+mn-ea"/>
                <a:cs typeface="+mn-cs"/>
              </a:rPr>
              <a:t> testing» (SAT) for systemer som blir testet før og etter at de blir flyttet til en kundeinstallasjon. </a:t>
            </a:r>
            <a:endParaRPr lang="nb-NO"/>
          </a:p>
        </p:txBody>
      </p:sp>
      <p:sp>
        <p:nvSpPr>
          <p:cNvPr id="4" name="Date Placeholder 3"/>
          <p:cNvSpPr>
            <a:spLocks noGrp="1"/>
          </p:cNvSpPr>
          <p:nvPr>
            <p:ph type="dt" idx="10"/>
          </p:nvPr>
        </p:nvSpPr>
        <p:spPr/>
        <p:txBody>
          <a:bodyPr/>
          <a:lstStyle/>
          <a:p>
            <a:fld id="{E0424057-A564-4586-B712-AF6E2F23154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42</a:t>
            </a:fld>
            <a:endParaRPr lang="en-GB" sz="1100"/>
          </a:p>
        </p:txBody>
      </p:sp>
    </p:spTree>
    <p:extLst>
      <p:ext uri="{BB962C8B-B14F-4D97-AF65-F5344CB8AC3E}">
        <p14:creationId xmlns:p14="http://schemas.microsoft.com/office/powerpoint/2010/main" val="673181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GB"/>
          </a:p>
        </p:txBody>
      </p:sp>
      <p:sp>
        <p:nvSpPr>
          <p:cNvPr id="4" name="Plassholder for dato 3"/>
          <p:cNvSpPr>
            <a:spLocks noGrp="1"/>
          </p:cNvSpPr>
          <p:nvPr>
            <p:ph type="dt" idx="10"/>
          </p:nvPr>
        </p:nvSpPr>
        <p:spPr/>
        <p:txBody>
          <a:bodyPr/>
          <a:lstStyle/>
          <a:p>
            <a:fld id="{BA521D56-F1F4-41A0-82EB-989F4F6F400D}" type="datetimeFigureOut">
              <a:rPr lang="fr-FR" smtClean="0"/>
              <a:pPr/>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43</a:t>
            </a:fld>
            <a:endParaRPr lang="en-GB" sz="1100"/>
          </a:p>
        </p:txBody>
      </p:sp>
    </p:spTree>
    <p:extLst>
      <p:ext uri="{BB962C8B-B14F-4D97-AF65-F5344CB8AC3E}">
        <p14:creationId xmlns:p14="http://schemas.microsoft.com/office/powerpoint/2010/main" val="7957742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a:t>Funksjonene er ”hva” systemet gjør. Funksjonelle tester er basert på funksjoner og ”</a:t>
            </a:r>
            <a:r>
              <a:rPr lang="nb-NO" err="1"/>
              <a:t>features</a:t>
            </a:r>
            <a:r>
              <a:rPr lang="nb-NO"/>
              <a:t>” (beskrevet i dokumenter eller kjent av testerne) og deres interaksjon med spesifikke systemer.</a:t>
            </a:r>
          </a:p>
          <a:p>
            <a:pPr>
              <a:buNone/>
            </a:pPr>
            <a:r>
              <a:rPr lang="nb-NO"/>
              <a:t>Kan utføres på alle testnivåer.</a:t>
            </a:r>
            <a:r>
              <a:rPr lang="nb-NO" baseline="0"/>
              <a:t> </a:t>
            </a:r>
          </a:p>
          <a:p>
            <a:pPr>
              <a:buNone/>
            </a:pPr>
            <a:endParaRPr lang="nb-NO" baseline="0"/>
          </a:p>
          <a:p>
            <a:pPr>
              <a:buNone/>
            </a:pPr>
            <a:r>
              <a:rPr lang="nb-NO"/>
              <a:t>Funksjonell testing er opptatt av den eksternt synlige oppførselen av programvaren (svart boks testing). En type funksjonell testing, sikkerhetstesting, undersøker funksjonene (/for eksempel en brannmur) relatert til oppdagelsen av trusler, som for eksempel virus og angrep fra ondsinnede utenforstående. </a:t>
            </a:r>
          </a:p>
          <a:p>
            <a:pPr>
              <a:buNone/>
            </a:pPr>
            <a:endParaRPr lang="nb-NO"/>
          </a:p>
          <a:p>
            <a:pPr>
              <a:buNone/>
            </a:pPr>
            <a:r>
              <a:rPr lang="nb-NO"/>
              <a:t>En annen type funksjonell testing, testing av </a:t>
            </a:r>
            <a:r>
              <a:rPr lang="nb-NO" err="1"/>
              <a:t>interoperabilitet</a:t>
            </a:r>
            <a:r>
              <a:rPr lang="nb-NO"/>
              <a:t>, evaluerer programvareproduktets evne til å samvirke med en eller flere spesifiserte komponenter eller systemer.</a:t>
            </a:r>
            <a:endParaRPr lang="en-US">
              <a:ea typeface="+mn-ea"/>
              <a:cs typeface="+mn-cs"/>
            </a:endParaRPr>
          </a:p>
        </p:txBody>
      </p:sp>
      <p:sp>
        <p:nvSpPr>
          <p:cNvPr id="4" name="Date Placeholder 3"/>
          <p:cNvSpPr>
            <a:spLocks noGrp="1"/>
          </p:cNvSpPr>
          <p:nvPr>
            <p:ph type="dt" idx="10"/>
          </p:nvPr>
        </p:nvSpPr>
        <p:spPr/>
        <p:txBody>
          <a:bodyPr/>
          <a:lstStyle/>
          <a:p>
            <a:fld id="{B3EE1B93-2BC1-42E2-913B-AF4867FFF74B}"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44</a:t>
            </a:fld>
            <a:endParaRPr lang="en-GB" sz="1100"/>
          </a:p>
        </p:txBody>
      </p:sp>
    </p:spTree>
    <p:extLst>
      <p:ext uri="{BB962C8B-B14F-4D97-AF65-F5344CB8AC3E}">
        <p14:creationId xmlns:p14="http://schemas.microsoft.com/office/powerpoint/2010/main" val="28344541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b="0" i="0" u="none" strike="noStrike" kern="1200" baseline="0">
                <a:solidFill>
                  <a:srgbClr val="FFFFFF"/>
                </a:solidFill>
              </a:rPr>
              <a:t>Dette er testing av </a:t>
            </a:r>
            <a:r>
              <a:rPr lang="nb-NO">
                <a:solidFill>
                  <a:srgbClr val="FFFFFF"/>
                </a:solidFill>
              </a:rPr>
              <a:t>“</a:t>
            </a:r>
            <a:r>
              <a:rPr lang="nb-NO" b="0" i="0" u="none" strike="noStrike" kern="1200" baseline="0">
                <a:solidFill>
                  <a:srgbClr val="FFFFFF"/>
                </a:solidFill>
              </a:rPr>
              <a:t>hvordan</a:t>
            </a:r>
            <a:r>
              <a:rPr lang="nb-NO">
                <a:solidFill>
                  <a:srgbClr val="FFFFFF"/>
                </a:solidFill>
              </a:rPr>
              <a:t>” </a:t>
            </a:r>
            <a:r>
              <a:rPr lang="nb-NO" b="0" i="0" u="none" strike="noStrike" kern="1200" baseline="0">
                <a:solidFill>
                  <a:srgbClr val="FFFFFF"/>
                </a:solidFill>
              </a:rPr>
              <a:t>systemet virker. </a:t>
            </a:r>
          </a:p>
          <a:p>
            <a:pPr marL="88900" marR="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0" i="0" u="none" strike="noStrike" kern="1200" baseline="0">
                <a:solidFill>
                  <a:srgbClr val="FFFFFF"/>
                </a:solidFill>
              </a:rPr>
              <a:t>Ikke-funksjonell testing omfatter, men er ikke begrenset til, ytelsestesting, belastningstesting, stresstesting, brukbarhetstesting, </a:t>
            </a:r>
            <a:r>
              <a:rPr lang="nb-NO" b="0" i="0" u="none" strike="noStrike" kern="1200" baseline="0" err="1">
                <a:solidFill>
                  <a:srgbClr val="FFFFFF"/>
                </a:solidFill>
              </a:rPr>
              <a:t>vedlikeholdbarhetstesting</a:t>
            </a:r>
            <a:r>
              <a:rPr lang="nb-NO" b="0" i="0" u="none" strike="noStrike" kern="1200" baseline="0">
                <a:solidFill>
                  <a:srgbClr val="FFFFFF"/>
                </a:solidFill>
              </a:rPr>
              <a:t>, pålitelighetstesting og portabilitetstesting. </a:t>
            </a:r>
          </a:p>
          <a:p>
            <a:pPr>
              <a:buNone/>
            </a:pPr>
            <a:endParaRPr lang="nb-NO" b="0" i="0" u="none" strike="noStrike" kern="1200" baseline="0">
              <a:solidFill>
                <a:srgbClr val="FFFFFF"/>
              </a:solidFill>
            </a:endParaRPr>
          </a:p>
          <a:p>
            <a:pPr>
              <a:buNone/>
            </a:pPr>
            <a:r>
              <a:rPr lang="nb-NO">
                <a:solidFill>
                  <a:srgbClr val="FFFFFF"/>
                </a:solidFill>
              </a:rPr>
              <a:t>Ikke-funksjonell testing kan utføres på alle testnivåer. </a:t>
            </a:r>
            <a:r>
              <a:rPr lang="nb-NO" b="0" i="0" u="none" strike="noStrike" kern="1200" baseline="0">
                <a:solidFill>
                  <a:srgbClr val="FFFFFF"/>
                </a:solidFill>
              </a:rPr>
              <a:t>Begrepet ikke-funksjonell testing beskriver testene som kreves for å måle egenskaper av systemer og programvare som kan kvantifiseres på en variabel skala, som for eksempel svartider for ytelsestesting</a:t>
            </a:r>
            <a:r>
              <a:rPr lang="nb-NO">
                <a:solidFill>
                  <a:srgbClr val="FFFFFF"/>
                </a:solidFill>
              </a:rPr>
              <a:t>. Disse testene kan referere til en kvalitetsmodell som den som er definert i standarden ‘Software Engineering – Software Product </a:t>
            </a:r>
            <a:r>
              <a:rPr lang="nb-NO" err="1">
                <a:solidFill>
                  <a:srgbClr val="FFFFFF"/>
                </a:solidFill>
              </a:rPr>
              <a:t>Quality</a:t>
            </a:r>
            <a:r>
              <a:rPr lang="nb-NO">
                <a:solidFill>
                  <a:srgbClr val="FFFFFF"/>
                </a:solidFill>
              </a:rPr>
              <a:t>’ (ISO 9126-1)2 . Ikke-funksjonell testing ser på den eksternt synlige oppførselen av programvaren og bruker for det meste svart boks teknikker for testdesign</a:t>
            </a:r>
            <a:r>
              <a:rPr lang="nb-NO" b="0" i="0" u="none" strike="noStrike" kern="1200" baseline="0">
                <a:solidFill>
                  <a:srgbClr val="FFFFFF"/>
                </a:solidFill>
              </a:rPr>
              <a:t>.</a:t>
            </a:r>
            <a:endParaRPr lang="en-US">
              <a:solidFill>
                <a:srgbClr val="FFFFFF"/>
              </a:solidFill>
            </a:endParaRPr>
          </a:p>
        </p:txBody>
      </p:sp>
      <p:sp>
        <p:nvSpPr>
          <p:cNvPr id="4" name="Date Placeholder 3"/>
          <p:cNvSpPr>
            <a:spLocks noGrp="1"/>
          </p:cNvSpPr>
          <p:nvPr>
            <p:ph type="dt" idx="10"/>
          </p:nvPr>
        </p:nvSpPr>
        <p:spPr/>
        <p:txBody>
          <a:bodyPr/>
          <a:lstStyle/>
          <a:p>
            <a:fld id="{608E3E27-F179-47E1-B17E-6E21D17FFFC6}"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45</a:t>
            </a:fld>
            <a:endParaRPr lang="en-GB" sz="1100"/>
          </a:p>
        </p:txBody>
      </p:sp>
    </p:spTree>
    <p:extLst>
      <p:ext uri="{BB962C8B-B14F-4D97-AF65-F5344CB8AC3E}">
        <p14:creationId xmlns:p14="http://schemas.microsoft.com/office/powerpoint/2010/main" val="326830678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a:t>Strukturell (hvit boks) testing kan utføres på alle testnivå. </a:t>
            </a:r>
          </a:p>
          <a:p>
            <a:pPr>
              <a:buNone/>
            </a:pPr>
            <a:r>
              <a:rPr lang="nb-NO"/>
              <a:t>Strukturelle teknikker blir best brukt etter spesifikasjonsbaserte teknikker, for hjelp til å måle grundigheten av testingen. Dette gjøres ved å bedømme dekningen av diverse typer struktur. </a:t>
            </a:r>
          </a:p>
          <a:p>
            <a:pPr>
              <a:buNone/>
            </a:pPr>
            <a:r>
              <a:rPr lang="nb-NO"/>
              <a:t>Dekningsgraden for en struktur som er blitt testet, uttrykkes ved andel fullførte tester i prosent av alle de mulige testene for det valgte dekningskriteriet. </a:t>
            </a:r>
          </a:p>
          <a:p>
            <a:pPr>
              <a:buNone/>
            </a:pPr>
            <a:endParaRPr lang="nb-NO"/>
          </a:p>
          <a:p>
            <a:pPr>
              <a:buNone/>
            </a:pPr>
            <a:r>
              <a:rPr lang="nb-NO"/>
              <a:t>Dekningsgraden er altså graden som en struktur har blitt utført gjennom en testsuite, uttrykt som en prosent. Hvis dekningen ikke er 100%, kan en lage flere tester for å teste de ting som manglet, og dermed øke dekningsgraden. En kan bruke verktøy for å måle dekningsgraden mot kode av de elementene som testes, på alle testnivåer, men spesielt i komponenttestingen og i komponentintegrasjonstestingen. </a:t>
            </a:r>
            <a:endParaRPr lang="nb-NO" b="0" i="0" u="none" strike="noStrike" kern="1200" baseline="0">
              <a:solidFill>
                <a:srgbClr val="FFFFFF"/>
              </a:solidFill>
            </a:endParaRPr>
          </a:p>
        </p:txBody>
      </p:sp>
      <p:sp>
        <p:nvSpPr>
          <p:cNvPr id="4" name="Date Placeholder 3"/>
          <p:cNvSpPr>
            <a:spLocks noGrp="1"/>
          </p:cNvSpPr>
          <p:nvPr>
            <p:ph type="dt" idx="10"/>
          </p:nvPr>
        </p:nvSpPr>
        <p:spPr/>
        <p:txBody>
          <a:bodyPr/>
          <a:lstStyle/>
          <a:p>
            <a:fld id="{9F678315-8F6B-415B-BBB1-A08D43755C57}"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46</a:t>
            </a:fld>
            <a:endParaRPr lang="en-GB" sz="1100"/>
          </a:p>
        </p:txBody>
      </p:sp>
    </p:spTree>
    <p:extLst>
      <p:ext uri="{BB962C8B-B14F-4D97-AF65-F5344CB8AC3E}">
        <p14:creationId xmlns:p14="http://schemas.microsoft.com/office/powerpoint/2010/main" val="178453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b="0" i="0" u="none" strike="noStrike" kern="1200" baseline="0">
                <a:solidFill>
                  <a:srgbClr val="FFFFFF"/>
                </a:solidFill>
              </a:rPr>
              <a:t>Etter at en feil er funnet og rettet, bør programvaren re-testes for å bekrefte at den opprinnelige feilen er rettet riktig. Dette kalles for bekreftelse (re-testing).</a:t>
            </a:r>
          </a:p>
          <a:p>
            <a:pPr>
              <a:buNone/>
            </a:pPr>
            <a:endParaRPr lang="nb-NO" b="0" i="0" u="none" strike="noStrike" kern="1200" baseline="0">
              <a:solidFill>
                <a:srgbClr val="FFFFFF"/>
              </a:solidFill>
            </a:endParaRPr>
          </a:p>
          <a:p>
            <a:pPr>
              <a:buNone/>
            </a:pPr>
            <a:r>
              <a:rPr lang="nb-NO" b="0" i="0" u="none" strike="noStrike" kern="1200" baseline="0">
                <a:solidFill>
                  <a:srgbClr val="FFFFFF"/>
                </a:solidFill>
              </a:rPr>
              <a:t>Debugging (lokalisering av feil og feilretting) er en utviklingsaktivitet, ikke en testaktivitet. </a:t>
            </a:r>
          </a:p>
          <a:p>
            <a:pPr>
              <a:buNone/>
            </a:pPr>
            <a:endParaRPr lang="nb-NO" b="0" i="0" u="none" strike="noStrike" kern="1200" baseline="0">
              <a:solidFill>
                <a:srgbClr val="FFFFFF"/>
              </a:solidFill>
            </a:endParaRPr>
          </a:p>
          <a:p>
            <a:pPr>
              <a:buNone/>
            </a:pPr>
            <a:r>
              <a:rPr lang="nb-NO" b="0" i="0" u="none" strike="noStrike" kern="1200" baseline="0">
                <a:solidFill>
                  <a:srgbClr val="FFFFFF"/>
                </a:solidFill>
              </a:rPr>
              <a:t>Regresjonstesting er ny testing av et tidligere testet program etter modifikasjoner. Dette gjøres for å sikre at feil ikke er blitt introdusert i uendrede områder i produktet.</a:t>
            </a:r>
          </a:p>
          <a:p>
            <a:pPr>
              <a:buNone/>
            </a:pPr>
            <a:r>
              <a:rPr lang="nb-NO" b="0" i="0" u="none" strike="noStrike" kern="1200" baseline="0">
                <a:solidFill>
                  <a:srgbClr val="FFFFFF"/>
                </a:solidFill>
              </a:rPr>
              <a:t>Regresjonstest tjener også til å oppdage feil som lå skult i uendrede områder i produktet, men som blir tilgjengelige etter endringen. </a:t>
            </a:r>
          </a:p>
          <a:p>
            <a:pPr>
              <a:buNone/>
            </a:pPr>
            <a:r>
              <a:rPr lang="nb-NO" b="0" i="0" u="none" strike="noStrike" kern="1200" baseline="0">
                <a:solidFill>
                  <a:srgbClr val="FFFFFF"/>
                </a:solidFill>
              </a:rPr>
              <a:t>Regresjonstest blir utført etter endringer i programvaren eller omgivelsen. </a:t>
            </a:r>
          </a:p>
          <a:p>
            <a:pPr>
              <a:buNone/>
            </a:pPr>
            <a:endParaRPr lang="nb-NO" b="0" i="0" u="none" strike="noStrike" kern="1200" baseline="0">
              <a:solidFill>
                <a:srgbClr val="FFFFFF"/>
              </a:solidFill>
            </a:endParaRPr>
          </a:p>
          <a:p>
            <a:pPr>
              <a:buNone/>
            </a:pPr>
            <a:r>
              <a:rPr lang="nb-NO" b="0" i="0" u="none" strike="noStrike" kern="1200" baseline="0">
                <a:solidFill>
                  <a:srgbClr val="FFFFFF"/>
                </a:solidFill>
              </a:rPr>
              <a:t>Tester bør være mulig å gjenta hvis de skal brukes til re-testing og for å hjelpe regresjonstestingen. Regresjonstesting kan utføres på alle testnivåer og omfatter funksjonell, ikke-funksjonell og strukturell testing. </a:t>
            </a:r>
            <a:endParaRPr lang="en-US">
              <a:solidFill>
                <a:srgbClr val="FFFFFF"/>
              </a:solidFill>
            </a:endParaRPr>
          </a:p>
        </p:txBody>
      </p:sp>
      <p:sp>
        <p:nvSpPr>
          <p:cNvPr id="4" name="Date Placeholder 3"/>
          <p:cNvSpPr>
            <a:spLocks noGrp="1"/>
          </p:cNvSpPr>
          <p:nvPr>
            <p:ph type="dt" idx="10"/>
          </p:nvPr>
        </p:nvSpPr>
        <p:spPr/>
        <p:txBody>
          <a:bodyPr/>
          <a:lstStyle/>
          <a:p>
            <a:fld id="{D20A80ED-CC28-448B-89EF-0CEB41118D51}"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47</a:t>
            </a:fld>
            <a:endParaRPr lang="en-GB" sz="1100"/>
          </a:p>
        </p:txBody>
      </p:sp>
    </p:spTree>
    <p:extLst>
      <p:ext uri="{BB962C8B-B14F-4D97-AF65-F5344CB8AC3E}">
        <p14:creationId xmlns:p14="http://schemas.microsoft.com/office/powerpoint/2010/main" val="2666876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358E1EC6-09F8-41EF-BBBD-FF06E566077C}"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a:t>
            </a:fld>
            <a:endParaRPr lang="en-GB" sz="1100"/>
          </a:p>
        </p:txBody>
      </p:sp>
    </p:spTree>
    <p:extLst>
      <p:ext uri="{BB962C8B-B14F-4D97-AF65-F5344CB8AC3E}">
        <p14:creationId xmlns:p14="http://schemas.microsoft.com/office/powerpoint/2010/main" val="343395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None/>
            </a:pPr>
            <a:r>
              <a:rPr lang="nb-NO" b="0" i="0" u="none" strike="noStrike" kern="1200" baseline="0"/>
              <a:t>Når et programvaresystem er satt i drift, er det ofte i drift for år eller tiår. I løpet av denne tiden blir systemet, dets konfigurasjonsdata eller dets omgivelse ofte korrigert, endret eller utvidet. </a:t>
            </a:r>
          </a:p>
          <a:p>
            <a:pPr>
              <a:buNone/>
            </a:pPr>
            <a:endParaRPr lang="nb-NO" b="0" i="0" u="none" strike="noStrike" kern="1200" baseline="0"/>
          </a:p>
          <a:p>
            <a:pPr>
              <a:buNone/>
            </a:pPr>
            <a:r>
              <a:rPr lang="nb-NO" b="0" i="0" u="none" strike="noStrike" kern="1200" baseline="0"/>
              <a:t>For suksess i </a:t>
            </a:r>
            <a:r>
              <a:rPr lang="nb-NO" b="0" i="0" u="none" strike="noStrike" kern="1200" baseline="0" err="1"/>
              <a:t>vedlikeholdstesting</a:t>
            </a:r>
            <a:r>
              <a:rPr lang="nb-NO" b="0" i="0" u="none" strike="noStrike" kern="1200" baseline="0"/>
              <a:t> er det avgjørende at frigivelser blir planlagt på forhånd. En må skille mellom planlagte frigivelser og </a:t>
            </a:r>
            <a:r>
              <a:rPr lang="nb-NO" b="0" i="0" u="none" strike="noStrike" kern="1200" baseline="0" err="1"/>
              <a:t>nødsendringer</a:t>
            </a:r>
            <a:r>
              <a:rPr lang="nb-NO" b="0" i="0" u="none" strike="noStrike" kern="1200" baseline="0"/>
              <a:t>. Det omfatter også endringer i omgivelsen slik som planlagte oppgraderinger av operativ- og databasesystem, planlagte oppgraderinger av standardsystemer, eller </a:t>
            </a:r>
            <a:r>
              <a:rPr lang="nb-NO" b="0" i="0" u="none" strike="noStrike" kern="1200" baseline="0" err="1"/>
              <a:t>patcher</a:t>
            </a:r>
            <a:r>
              <a:rPr lang="nb-NO" b="0" i="0" u="none" strike="noStrike" kern="1200" baseline="0"/>
              <a:t> for å korrigere nye sårbarheter av operativsystemet som er funnet eller blitt kjent. </a:t>
            </a:r>
          </a:p>
          <a:p>
            <a:pPr>
              <a:buNone/>
            </a:pPr>
            <a:endParaRPr lang="nb-NO" b="0" i="0" u="none" strike="noStrike" kern="1200" baseline="0"/>
          </a:p>
          <a:p>
            <a:pPr>
              <a:buNone/>
            </a:pPr>
            <a:r>
              <a:rPr lang="nb-NO" b="0" i="0" u="none" strike="noStrike" kern="1200" baseline="0" err="1"/>
              <a:t>Vedlikeholdstesting</a:t>
            </a:r>
            <a:r>
              <a:rPr lang="nb-NO" b="0" i="0" u="none" strike="noStrike" kern="1200" baseline="0"/>
              <a:t> blir gjort på et eksisterende system i drift, og blir utløst av endringer i omgivelsen, endringer, migrasjon eller avvikling av programvaren eller systemet. </a:t>
            </a:r>
          </a:p>
          <a:p>
            <a:pPr>
              <a:buNone/>
            </a:pPr>
            <a:endParaRPr lang="nb-NO" b="0" i="0" u="none" strike="noStrike" kern="1200" baseline="0"/>
          </a:p>
          <a:p>
            <a:pPr>
              <a:buNone/>
            </a:pPr>
            <a:r>
              <a:rPr lang="nb-NO" b="0" i="0" u="none" strike="noStrike" kern="1200" baseline="0" err="1"/>
              <a:t>Vedlikeholdstesting</a:t>
            </a:r>
            <a:r>
              <a:rPr lang="nb-NO" b="0" i="0" u="none" strike="noStrike" kern="1200" baseline="0"/>
              <a:t> for avvikling av et system kan omfatte testing av datamigrasjon eller arkivering hvis data må oppbevares i lang tid.</a:t>
            </a:r>
            <a:r>
              <a:rPr lang="nb-NO"/>
              <a:t> </a:t>
            </a:r>
          </a:p>
          <a:p>
            <a:pPr>
              <a:buNone/>
            </a:pPr>
            <a:endParaRPr lang="nb-NO" b="0" i="0" u="none" strike="noStrike" kern="1200" baseline="0"/>
          </a:p>
          <a:p>
            <a:pPr>
              <a:buNone/>
            </a:pPr>
            <a:r>
              <a:rPr lang="nb-NO" b="0" i="0" u="none" strike="noStrike" kern="1200" baseline="0"/>
              <a:t>I tillegg til testing av det som er blitt endret, omfatter </a:t>
            </a:r>
            <a:r>
              <a:rPr lang="nb-NO" b="0" i="0" u="none" strike="noStrike" kern="1200" baseline="0" err="1"/>
              <a:t>vedlikeholdstesting</a:t>
            </a:r>
            <a:r>
              <a:rPr lang="nb-NO" b="0" i="0" u="none" strike="noStrike" kern="1200" baseline="0"/>
              <a:t> regresjonstesting av de deler av systemet som ikke er blitt endret. </a:t>
            </a:r>
          </a:p>
          <a:p>
            <a:pPr>
              <a:buNone/>
            </a:pPr>
            <a:endParaRPr lang="nb-NO" b="0" i="0" u="none" strike="noStrike" kern="1200" baseline="0"/>
          </a:p>
          <a:p>
            <a:pPr>
              <a:buNone/>
            </a:pPr>
            <a:r>
              <a:rPr lang="nb-NO" b="0" i="0" u="none" strike="noStrike" kern="1200" baseline="0"/>
              <a:t>Omfanget av </a:t>
            </a:r>
            <a:r>
              <a:rPr lang="nb-NO" b="0" i="0" u="none" strike="noStrike" kern="1200" baseline="0" err="1"/>
              <a:t>vedlikeholdstesting</a:t>
            </a:r>
            <a:r>
              <a:rPr lang="nb-NO" b="0" i="0" u="none" strike="noStrike" kern="1200" baseline="0"/>
              <a:t> henger sammen med risikoen med endringen, størrelsen på det eksisterende systemet og størrelsen på endringen. </a:t>
            </a:r>
          </a:p>
          <a:p>
            <a:pPr>
              <a:buNone/>
            </a:pPr>
            <a:r>
              <a:rPr lang="nb-NO" b="0" i="0" u="none" strike="noStrike" kern="1200" baseline="0"/>
              <a:t>Å avgjøre hvordan endringer kan ha følger for det eksisterende system, kalles konsekvensanalyse. Denne brukes til å beslutte hvor mye regresjonstesting en skal gjøre. </a:t>
            </a:r>
            <a:endParaRPr lang="en-US"/>
          </a:p>
        </p:txBody>
      </p:sp>
      <p:sp>
        <p:nvSpPr>
          <p:cNvPr id="4" name="Date Placeholder 3"/>
          <p:cNvSpPr>
            <a:spLocks noGrp="1"/>
          </p:cNvSpPr>
          <p:nvPr>
            <p:ph type="dt" idx="10"/>
          </p:nvPr>
        </p:nvSpPr>
        <p:spPr/>
        <p:txBody>
          <a:bodyPr/>
          <a:lstStyle/>
          <a:p>
            <a:fld id="{9892DFC0-2937-4527-A536-AD803A5E8841}"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48</a:t>
            </a:fld>
            <a:endParaRPr lang="en-GB" sz="1100"/>
          </a:p>
        </p:txBody>
      </p:sp>
    </p:spTree>
    <p:extLst>
      <p:ext uri="{BB962C8B-B14F-4D97-AF65-F5344CB8AC3E}">
        <p14:creationId xmlns:p14="http://schemas.microsoft.com/office/powerpoint/2010/main" val="770510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TODO: kan tas</a:t>
            </a:r>
            <a:r>
              <a:rPr lang="nb-NO" baseline="0"/>
              <a:t> etter lunsj</a:t>
            </a:r>
            <a:endParaRPr lang="nb-NO"/>
          </a:p>
        </p:txBody>
      </p:sp>
      <p:sp>
        <p:nvSpPr>
          <p:cNvPr id="4" name="Date Placeholder 3"/>
          <p:cNvSpPr>
            <a:spLocks noGrp="1"/>
          </p:cNvSpPr>
          <p:nvPr>
            <p:ph type="dt" idx="10"/>
          </p:nvPr>
        </p:nvSpPr>
        <p:spPr/>
        <p:txBody>
          <a:bodyPr/>
          <a:lstStyle/>
          <a:p>
            <a:fld id="{49CC0393-FFE6-477B-AEAC-A45049CC368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50</a:t>
            </a:fld>
            <a:endParaRPr lang="en-GB" sz="1100"/>
          </a:p>
        </p:txBody>
      </p:sp>
    </p:spTree>
    <p:extLst>
      <p:ext uri="{BB962C8B-B14F-4D97-AF65-F5344CB8AC3E}">
        <p14:creationId xmlns:p14="http://schemas.microsoft.com/office/powerpoint/2010/main" val="1305822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96C23474-C51F-42F7-B4BE-A5A0DBD642E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51</a:t>
            </a:fld>
            <a:endParaRPr lang="en-GB" sz="1100"/>
          </a:p>
        </p:txBody>
      </p:sp>
    </p:spTree>
    <p:extLst>
      <p:ext uri="{BB962C8B-B14F-4D97-AF65-F5344CB8AC3E}">
        <p14:creationId xmlns:p14="http://schemas.microsoft.com/office/powerpoint/2010/main" val="1879396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54</a:t>
            </a:fld>
            <a:endParaRPr lang="en-GB" sz="1100"/>
          </a:p>
        </p:txBody>
      </p:sp>
    </p:spTree>
    <p:extLst>
      <p:ext uri="{BB962C8B-B14F-4D97-AF65-F5344CB8AC3E}">
        <p14:creationId xmlns:p14="http://schemas.microsoft.com/office/powerpoint/2010/main" val="2627800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Forklare forskjellen på statisk og dynamisk testing</a:t>
            </a:r>
          </a:p>
        </p:txBody>
      </p:sp>
      <p:sp>
        <p:nvSpPr>
          <p:cNvPr id="4" name="Plassholder for dato 3"/>
          <p:cNvSpPr>
            <a:spLocks noGrp="1"/>
          </p:cNvSpPr>
          <p:nvPr>
            <p:ph type="dt" idx="10"/>
          </p:nvPr>
        </p:nvSpPr>
        <p:spPr/>
        <p:txBody>
          <a:bodyPr/>
          <a:lstStyle/>
          <a:p>
            <a:fld id="{3CCD2CAE-262F-43DA-954F-E98BC0B9D466}"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55</a:t>
            </a:fld>
            <a:endParaRPr lang="en-GB" sz="1100"/>
          </a:p>
        </p:txBody>
      </p:sp>
    </p:spTree>
    <p:extLst>
      <p:ext uri="{BB962C8B-B14F-4D97-AF65-F5344CB8AC3E}">
        <p14:creationId xmlns:p14="http://schemas.microsoft.com/office/powerpoint/2010/main" val="39928146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b="0" i="0" u="none" strike="noStrike" kern="1200" baseline="0">
                <a:solidFill>
                  <a:schemeClr val="tx1"/>
                </a:solidFill>
                <a:latin typeface="+mn-lt"/>
                <a:ea typeface="+mn-ea"/>
                <a:cs typeface="+mn-cs"/>
              </a:rPr>
              <a:t>De to ordene </a:t>
            </a:r>
            <a:r>
              <a:rPr lang="nb-NO" sz="800" b="0" i="1" u="none" strike="noStrike" kern="1200" baseline="0">
                <a:solidFill>
                  <a:schemeClr val="tx1"/>
                </a:solidFill>
                <a:latin typeface="+mn-lt"/>
                <a:ea typeface="+mn-ea"/>
                <a:cs typeface="+mn-cs"/>
              </a:rPr>
              <a:t>granskning</a:t>
            </a:r>
            <a:r>
              <a:rPr lang="nb-NO" sz="800" b="0" i="0" u="none" strike="noStrike" kern="1200" baseline="0">
                <a:solidFill>
                  <a:schemeClr val="tx1"/>
                </a:solidFill>
                <a:latin typeface="+mn-lt"/>
                <a:ea typeface="+mn-ea"/>
                <a:cs typeface="+mn-cs"/>
              </a:rPr>
              <a:t> og </a:t>
            </a:r>
            <a:r>
              <a:rPr lang="nb-NO" sz="800" b="0" i="1" u="none" strike="noStrike" kern="1200" baseline="0" err="1">
                <a:solidFill>
                  <a:schemeClr val="tx1"/>
                </a:solidFill>
                <a:latin typeface="+mn-lt"/>
                <a:ea typeface="+mn-ea"/>
                <a:cs typeface="+mn-cs"/>
              </a:rPr>
              <a:t>review</a:t>
            </a:r>
            <a:r>
              <a:rPr lang="nb-NO" sz="800" b="0" i="0" u="none" strike="noStrike" kern="1200" baseline="0">
                <a:solidFill>
                  <a:schemeClr val="tx1"/>
                </a:solidFill>
                <a:latin typeface="+mn-lt"/>
                <a:ea typeface="+mn-ea"/>
                <a:cs typeface="+mn-cs"/>
              </a:rPr>
              <a:t> brukes i samme betydning. </a:t>
            </a: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Typiske feil som er lettere å finne i granskninger enn i dynamisk testing er avvik fra standarder, feilaktige krav, feil i design, utilstrekkelig vedlikeholdbarhet og feilaktig grensesnittspesifikasjon.</a:t>
            </a:r>
          </a:p>
          <a:p>
            <a:pPr marL="0" indent="0">
              <a:buNone/>
            </a:pPr>
            <a:endParaRPr lang="nb-NO" baseline="0"/>
          </a:p>
          <a:p>
            <a:pPr marL="342900" indent="-342900">
              <a:buFont typeface="Arial" panose="020B0604020202020204" pitchFamily="34" charset="0"/>
              <a:buChar char="•"/>
            </a:pPr>
            <a:r>
              <a:rPr lang="nb-NO"/>
              <a:t>Baserer seg på manuell kontroll og analyse av koden</a:t>
            </a:r>
          </a:p>
          <a:p>
            <a:pPr marL="342900" indent="-342900">
              <a:buFont typeface="Arial" panose="020B0604020202020204" pitchFamily="34" charset="0"/>
              <a:buChar char="•"/>
            </a:pPr>
            <a:r>
              <a:rPr lang="nb-NO"/>
              <a:t>Eksekverer </a:t>
            </a:r>
            <a:r>
              <a:rPr lang="nb-NO" i="1"/>
              <a:t>ikke</a:t>
            </a:r>
            <a:r>
              <a:rPr lang="nb-NO"/>
              <a:t> kode</a:t>
            </a:r>
          </a:p>
          <a:p>
            <a:pPr marL="342900" indent="-342900">
              <a:buFont typeface="Arial" panose="020B0604020202020204" pitchFamily="34" charset="0"/>
              <a:buChar char="•"/>
            </a:pPr>
            <a:r>
              <a:rPr lang="nb-NO"/>
              <a:t>Bør utføres før dynamiske teknikker</a:t>
            </a:r>
          </a:p>
          <a:p>
            <a:pPr marL="342900" indent="-342900">
              <a:buFont typeface="Arial" panose="020B0604020202020204" pitchFamily="34" charset="0"/>
              <a:buChar char="•"/>
            </a:pPr>
            <a:endParaRPr lang="nb-NO"/>
          </a:p>
          <a:p>
            <a:pPr marL="0" indent="0">
              <a:buNone/>
            </a:pPr>
            <a:r>
              <a:rPr lang="nb-NO" sz="800" b="0" i="0" u="none" strike="noStrike" kern="1200" baseline="0">
                <a:solidFill>
                  <a:schemeClr val="tx1"/>
                </a:solidFill>
                <a:latin typeface="+mn-lt"/>
                <a:ea typeface="+mn-ea"/>
                <a:cs typeface="+mn-cs"/>
              </a:rPr>
              <a:t>Til forskjell fra dynamisk testing som krever utføring av programmet, baserer statiske testteknikker seg på manuell kontroll (</a:t>
            </a:r>
            <a:r>
              <a:rPr lang="nb-NO" sz="800" b="0" i="0" u="none" strike="noStrike" kern="1200" baseline="0" err="1">
                <a:solidFill>
                  <a:schemeClr val="tx1"/>
                </a:solidFill>
                <a:latin typeface="+mn-lt"/>
                <a:ea typeface="+mn-ea"/>
                <a:cs typeface="+mn-cs"/>
              </a:rPr>
              <a:t>reviews</a:t>
            </a:r>
            <a:r>
              <a:rPr lang="nb-NO" sz="800" b="0" i="0" u="none" strike="noStrike" kern="1200" baseline="0">
                <a:solidFill>
                  <a:schemeClr val="tx1"/>
                </a:solidFill>
                <a:latin typeface="+mn-lt"/>
                <a:ea typeface="+mn-ea"/>
                <a:cs typeface="+mn-cs"/>
              </a:rPr>
              <a:t>, granskninger) og automatisk analyse (statisk analyse) av koden eller annen prosjektdokumentasjon uten at koden blir utført.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Granskning er en måte å teste arbeidsprodukter ved programvare (inklusive kode) og kan utføres lenge før en utfører dynamisk test. Feil funnet i granskninger tidlig i livssyklusen er ofte mye billigere å rette enn de en oppdager når en utfører tester (for eksempel feil funnet i kravene).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granskning kan utføres helt manuelt, men også med verktøystøtte. Den i hovedsak manuelle aktiviteten er å kontrollere et arbeidsprodukt og kommentere det. Hvilket som helst arbeidsprodukt kan gjennomgås, inklusive kravspesifikasjoner, designspesifikasjoner, kode, testplaner, testspesifikasjoner, testtilfelle, testskripter, brukermanualer eller websider.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Fordeler med granskninger omfatter at en finner og retter feil tidlig, at produktiviteten i utviklingen øker, utviklingen går fortere, og at testingens kostnad og tidsbruk minsker. Kostnaden i løpet av hele livstiden til et program blir redusert, det blir færre feil og forbedret kommunikasjon. Granskninger kan finne uteglemte ting, for eksempel i krav, som er vanskelig å finne i dynamisk testing.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Granskninger, statisk analyse og dynamisk testing har same mål – å identifisere feil. Teknikkene utfyller hverandre: de ulike teknikkene kan finne ulike typer feil på en effektiv og produktiv måte. Sammenlignet med dynamisk testing, finner statiske teknikker årsaken til problemer (altså feilen selv), ikke bare symptomene.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Typiske feil som er lettere å finne i granskninger enn i dynamisk testing er: avvik fra standarder, feilaktige krav, feil i design, utilstrekkelig vedlikeholdbarhet og feilaktige grensesnittspesifikasjoner. </a:t>
            </a:r>
            <a:endParaRPr lang="nb-NO"/>
          </a:p>
          <a:p>
            <a:endParaRPr lang="nb-NO"/>
          </a:p>
        </p:txBody>
      </p:sp>
      <p:sp>
        <p:nvSpPr>
          <p:cNvPr id="4" name="Date Placeholder 3"/>
          <p:cNvSpPr>
            <a:spLocks noGrp="1"/>
          </p:cNvSpPr>
          <p:nvPr>
            <p:ph type="dt" idx="10"/>
          </p:nvPr>
        </p:nvSpPr>
        <p:spPr/>
        <p:txBody>
          <a:bodyPr/>
          <a:lstStyle/>
          <a:p>
            <a:fld id="{27EB5265-8651-4DDE-8E9A-125D37A0D302}"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56</a:t>
            </a:fld>
            <a:endParaRPr lang="en-GB" sz="1100"/>
          </a:p>
        </p:txBody>
      </p:sp>
    </p:spTree>
    <p:extLst>
      <p:ext uri="{BB962C8B-B14F-4D97-AF65-F5344CB8AC3E}">
        <p14:creationId xmlns:p14="http://schemas.microsoft.com/office/powerpoint/2010/main" val="40311671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Eksempler på feil:</a:t>
            </a:r>
          </a:p>
          <a:p>
            <a:pPr lvl="1"/>
            <a:r>
              <a:rPr lang="nb-NO"/>
              <a:t>Å referere en variabel med en udefinert verdi;</a:t>
            </a:r>
          </a:p>
          <a:p>
            <a:pPr lvl="1"/>
            <a:r>
              <a:rPr lang="nb-NO"/>
              <a:t>Avvik i grensesnitt mellom moduler og komponenter; </a:t>
            </a:r>
          </a:p>
          <a:p>
            <a:pPr lvl="1"/>
            <a:r>
              <a:rPr lang="nb-NO"/>
              <a:t>Variabel som aldri brukes eller er feildeklarert; </a:t>
            </a:r>
          </a:p>
          <a:p>
            <a:pPr lvl="1"/>
            <a:r>
              <a:rPr lang="nb-NO"/>
              <a:t>Kode som ikke kan utføres (død kode); </a:t>
            </a:r>
          </a:p>
          <a:p>
            <a:pPr lvl="1"/>
            <a:r>
              <a:rPr lang="nb-NO"/>
              <a:t>Manglende og feil logikk, for eksempel uendelige løkker; </a:t>
            </a:r>
          </a:p>
          <a:p>
            <a:pPr lvl="1"/>
            <a:r>
              <a:rPr lang="nb-NO"/>
              <a:t>For kompliserte konstruksjoner; </a:t>
            </a:r>
          </a:p>
          <a:p>
            <a:pPr lvl="1"/>
            <a:r>
              <a:rPr lang="nb-NO"/>
              <a:t>Avvik fra programmeringsstandarder; </a:t>
            </a:r>
          </a:p>
          <a:p>
            <a:pPr lvl="1"/>
            <a:r>
              <a:rPr lang="nb-NO"/>
              <a:t>Sårbarheter (sikkerhet); </a:t>
            </a:r>
          </a:p>
          <a:p>
            <a:pPr lvl="1"/>
            <a:r>
              <a:rPr lang="nn-NO"/>
              <a:t>Feil syntaks på kode og programvaremodeller</a:t>
            </a:r>
            <a:endParaRPr lang="nb-NO"/>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Målet med statisk analyse er å finne feil i kildekode og modeller for programvaren. Statisk analyse gjøres uten å utføre det som analyseres; det analyseres med verktøy. Dynamisk testing utfører koden. Statisk analyse kan lokalisere feil som er vanskelige å finne i (dynamisk) testing. Som ved granskninger finner statisk analyse feilene direkte istedenfor via symptomer. Statiske analyseverktøy analyserer programkode (dvs. kontroll- og dataflyt), men også generert output som HTML og XML.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Verdien av statisk analyse er: </a:t>
            </a:r>
          </a:p>
          <a:p>
            <a:r>
              <a:rPr lang="nb-NO" sz="800" b="0" i="0" u="none" strike="noStrike" kern="1200" baseline="0">
                <a:solidFill>
                  <a:schemeClr val="tx1"/>
                </a:solidFill>
                <a:latin typeface="+mn-lt"/>
                <a:ea typeface="+mn-ea"/>
                <a:cs typeface="+mn-cs"/>
              </a:rPr>
              <a:t>Tidlig oppdagelse av feil før testutføring. </a:t>
            </a:r>
          </a:p>
          <a:p>
            <a:r>
              <a:rPr lang="nb-NO" sz="800" b="0" i="0" u="none" strike="noStrike" kern="1200" baseline="0">
                <a:solidFill>
                  <a:schemeClr val="tx1"/>
                </a:solidFill>
                <a:latin typeface="+mn-lt"/>
                <a:ea typeface="+mn-ea"/>
                <a:cs typeface="+mn-cs"/>
              </a:rPr>
              <a:t>Tidlig varsel om mistenkelige egenskaper ved koden eller designet ved å beregne </a:t>
            </a:r>
            <a:r>
              <a:rPr lang="nb-NO" sz="800" b="0" i="0" u="none" strike="noStrike" kern="1200" baseline="0" err="1">
                <a:solidFill>
                  <a:schemeClr val="tx1"/>
                </a:solidFill>
                <a:latin typeface="+mn-lt"/>
                <a:ea typeface="+mn-ea"/>
                <a:cs typeface="+mn-cs"/>
              </a:rPr>
              <a:t>måleverdier</a:t>
            </a:r>
            <a:r>
              <a:rPr lang="nb-NO" sz="800" b="0" i="0" u="none" strike="noStrike" kern="1200" baseline="0">
                <a:solidFill>
                  <a:schemeClr val="tx1"/>
                </a:solidFill>
                <a:latin typeface="+mn-lt"/>
                <a:ea typeface="+mn-ea"/>
                <a:cs typeface="+mn-cs"/>
              </a:rPr>
              <a:t>, som høy kompleksitet. </a:t>
            </a:r>
          </a:p>
          <a:p>
            <a:r>
              <a:rPr lang="nb-NO" sz="800" b="0" i="0" u="none" strike="noStrike" kern="1200" baseline="0">
                <a:solidFill>
                  <a:schemeClr val="tx1"/>
                </a:solidFill>
                <a:latin typeface="+mn-lt"/>
                <a:ea typeface="+mn-ea"/>
                <a:cs typeface="+mn-cs"/>
              </a:rPr>
              <a:t>Identifisering av feil som dynamisk testing ikke finner så lett. </a:t>
            </a:r>
          </a:p>
          <a:p>
            <a:r>
              <a:rPr lang="nb-NO" sz="800" b="0" i="0" u="none" strike="noStrike" kern="1200" baseline="0">
                <a:solidFill>
                  <a:schemeClr val="tx1"/>
                </a:solidFill>
                <a:latin typeface="+mn-lt"/>
                <a:ea typeface="+mn-ea"/>
                <a:cs typeface="+mn-cs"/>
              </a:rPr>
              <a:t>Oppdagelse av avhengigheter og selvmotsigelser i </a:t>
            </a:r>
            <a:r>
              <a:rPr lang="nb-NO" sz="800" b="0" i="0" u="none" strike="noStrike" kern="1200" baseline="0" err="1">
                <a:solidFill>
                  <a:schemeClr val="tx1"/>
                </a:solidFill>
                <a:latin typeface="+mn-lt"/>
                <a:ea typeface="+mn-ea"/>
                <a:cs typeface="+mn-cs"/>
              </a:rPr>
              <a:t>software</a:t>
            </a:r>
            <a:r>
              <a:rPr lang="nb-NO" sz="800" b="0" i="0" u="none" strike="noStrike" kern="1200" baseline="0">
                <a:solidFill>
                  <a:schemeClr val="tx1"/>
                </a:solidFill>
                <a:latin typeface="+mn-lt"/>
                <a:ea typeface="+mn-ea"/>
                <a:cs typeface="+mn-cs"/>
              </a:rPr>
              <a:t>-modeller; for eksempel linker. </a:t>
            </a:r>
          </a:p>
          <a:p>
            <a:r>
              <a:rPr lang="nb-NO" sz="800" b="0" i="0" u="none" strike="noStrike" kern="1200" baseline="0">
                <a:solidFill>
                  <a:schemeClr val="tx1"/>
                </a:solidFill>
                <a:latin typeface="+mn-lt"/>
                <a:ea typeface="+mn-ea"/>
                <a:cs typeface="+mn-cs"/>
              </a:rPr>
              <a:t>Forbedret vedlikeholdbarhet av kode og design. </a:t>
            </a:r>
          </a:p>
          <a:p>
            <a:r>
              <a:rPr lang="nb-NO" sz="800" b="0" i="0" u="none" strike="noStrike" kern="1200" baseline="0">
                <a:solidFill>
                  <a:schemeClr val="tx1"/>
                </a:solidFill>
                <a:latin typeface="+mn-lt"/>
                <a:ea typeface="+mn-ea"/>
                <a:cs typeface="+mn-cs"/>
              </a:rPr>
              <a:t>Forebygging av feil, hvis en lærer av feilene under utvikling.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Statiske analyseverktøy blir typisk brukt av utviklere (for å sjekke mot forhåndsdefinerte regler og programmeringsstandarder) før og under komponent- og integrasjonstesting eller når de sjekker inn kode i konfigurasjonsstyringsverktøy, og av designere under modellering av programvaren. Statiske analyseverktøy kan produsere et stort antall advarsler, og disse må styres godt for at verktøyene kan bli brukt effektivt.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Kompilatorer kan også støtte statisk analyse, inklusive beregning av </a:t>
            </a:r>
            <a:r>
              <a:rPr lang="nb-NO" sz="800" b="0" i="0" u="none" strike="noStrike" kern="1200" baseline="0" err="1">
                <a:solidFill>
                  <a:schemeClr val="tx1"/>
                </a:solidFill>
                <a:latin typeface="+mn-lt"/>
                <a:ea typeface="+mn-ea"/>
                <a:cs typeface="+mn-cs"/>
              </a:rPr>
              <a:t>måleverdier</a:t>
            </a:r>
            <a:r>
              <a:rPr lang="nb-NO" sz="800" b="0" i="0" u="none" strike="noStrike" kern="1200" baseline="0">
                <a:solidFill>
                  <a:schemeClr val="tx1"/>
                </a:solidFill>
                <a:latin typeface="+mn-lt"/>
                <a:ea typeface="+mn-ea"/>
                <a:cs typeface="+mn-cs"/>
              </a:rPr>
              <a:t>. </a:t>
            </a:r>
            <a:endParaRPr lang="nb-NO" sz="800" b="1"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747524DC-A532-4677-AB3B-B56D310DC41F}"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57</a:t>
            </a:fld>
            <a:endParaRPr lang="en-GB" sz="1100"/>
          </a:p>
        </p:txBody>
      </p:sp>
    </p:spTree>
    <p:extLst>
      <p:ext uri="{BB962C8B-B14F-4D97-AF65-F5344CB8AC3E}">
        <p14:creationId xmlns:p14="http://schemas.microsoft.com/office/powerpoint/2010/main" val="30282057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a:p>
            <a:r>
              <a:rPr lang="nb-NO" err="1"/>
              <a:t>Informal</a:t>
            </a:r>
            <a:r>
              <a:rPr lang="nb-NO"/>
              <a:t>:</a:t>
            </a:r>
            <a:r>
              <a:rPr lang="nb-NO" baseline="0"/>
              <a:t> forfatter snakker med fagfolk og andre for å få innspill når han lager dokumentasjonen.</a:t>
            </a:r>
            <a:endParaRPr lang="nb-NO"/>
          </a:p>
          <a:p>
            <a:r>
              <a:rPr lang="nb-NO" err="1"/>
              <a:t>Walkthrough</a:t>
            </a:r>
            <a:r>
              <a:rPr lang="nb-NO"/>
              <a:t>:</a:t>
            </a:r>
            <a:r>
              <a:rPr lang="nb-NO" baseline="0"/>
              <a:t> </a:t>
            </a:r>
            <a:r>
              <a:rPr lang="nb-NO" baseline="0" err="1"/>
              <a:t>author</a:t>
            </a:r>
            <a:r>
              <a:rPr lang="nb-NO" baseline="0"/>
              <a:t>/eier av produktet/leverandøren går igjennom de dokumentene som beskriver systemet, forklarer til de som skal delta på en formell gjennomgang av krav og samler feedbacks. Her er ledere, fagfolk og tekniske ressurser til stedet. </a:t>
            </a:r>
          </a:p>
          <a:p>
            <a:r>
              <a:rPr lang="nb-NO" baseline="0"/>
              <a:t>Technical </a:t>
            </a:r>
            <a:r>
              <a:rPr lang="nb-NO" baseline="0" err="1"/>
              <a:t>review</a:t>
            </a:r>
            <a:r>
              <a:rPr lang="nb-NO" baseline="0"/>
              <a:t>: arkitekter, designere, tekniske fagfolk, utviklere, rapporterer avvik, her er det ingen ledere til stedet. Kan variere hvor formelle de er. </a:t>
            </a:r>
          </a:p>
          <a:p>
            <a:r>
              <a:rPr lang="nb-NO" baseline="0" err="1"/>
              <a:t>Inspection</a:t>
            </a:r>
            <a:r>
              <a:rPr lang="nb-NO" baseline="0"/>
              <a:t>: Grundig gjennomgang av alle kravdokumenter, ledes av en «moderator, forbedringer av dokumentene, melding av observasjoner. </a:t>
            </a:r>
          </a:p>
        </p:txBody>
      </p:sp>
      <p:sp>
        <p:nvSpPr>
          <p:cNvPr id="4" name="Date Placeholder 3"/>
          <p:cNvSpPr>
            <a:spLocks noGrp="1"/>
          </p:cNvSpPr>
          <p:nvPr>
            <p:ph type="dt" idx="10"/>
          </p:nvPr>
        </p:nvSpPr>
        <p:spPr/>
        <p:txBody>
          <a:bodyPr/>
          <a:lstStyle/>
          <a:p>
            <a:fld id="{18AFA9FF-E567-40A9-92BD-EB64DC9989C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58</a:t>
            </a:fld>
            <a:endParaRPr lang="en-GB" sz="1100"/>
          </a:p>
        </p:txBody>
      </p:sp>
    </p:spTree>
    <p:extLst>
      <p:ext uri="{BB962C8B-B14F-4D97-AF65-F5344CB8AC3E}">
        <p14:creationId xmlns:p14="http://schemas.microsoft.com/office/powerpoint/2010/main" val="3652365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Fordeler med </a:t>
            </a:r>
            <a:r>
              <a:rPr lang="nb-NO" baseline="0" err="1"/>
              <a:t>reviews</a:t>
            </a:r>
            <a:r>
              <a:rPr lang="nb-NO" baseline="0"/>
              <a:t>: Oppdager tidlig feil, øker produktiviteten på utvikling, reduserer </a:t>
            </a:r>
            <a:r>
              <a:rPr lang="nb-NO" baseline="0" err="1"/>
              <a:t>testtid</a:t>
            </a:r>
            <a:r>
              <a:rPr lang="nb-NO" baseline="0"/>
              <a:t> osv.</a:t>
            </a:r>
            <a:endParaRPr lang="nb-NO"/>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Bruk av sjekklister kan gjøre slike granskninger effektive. Sjekklister fra ulike interessenters perspektiver.</a:t>
            </a:r>
          </a:p>
          <a:p>
            <a:pPr marL="0" indent="0">
              <a:buNone/>
            </a:pPr>
            <a:endParaRPr lang="nb-NO"/>
          </a:p>
        </p:txBody>
      </p:sp>
      <p:sp>
        <p:nvSpPr>
          <p:cNvPr id="4" name="Date Placeholder 3"/>
          <p:cNvSpPr>
            <a:spLocks noGrp="1"/>
          </p:cNvSpPr>
          <p:nvPr>
            <p:ph type="dt" idx="10"/>
          </p:nvPr>
        </p:nvSpPr>
        <p:spPr/>
        <p:txBody>
          <a:bodyPr/>
          <a:lstStyle/>
          <a:p>
            <a:fld id="{5DBA4C83-C64D-48C7-9549-ED61C27C49A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59</a:t>
            </a:fld>
            <a:endParaRPr lang="en-GB" sz="1100"/>
          </a:p>
        </p:txBody>
      </p:sp>
    </p:spTree>
    <p:extLst>
      <p:ext uri="{BB962C8B-B14F-4D97-AF65-F5344CB8AC3E}">
        <p14:creationId xmlns:p14="http://schemas.microsoft.com/office/powerpoint/2010/main" val="3277687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E1CE5BF4-450E-4E0C-9532-F5FAC4C956D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60</a:t>
            </a:fld>
            <a:endParaRPr lang="en-GB" sz="1100"/>
          </a:p>
        </p:txBody>
      </p:sp>
    </p:spTree>
    <p:extLst>
      <p:ext uri="{BB962C8B-B14F-4D97-AF65-F5344CB8AC3E}">
        <p14:creationId xmlns:p14="http://schemas.microsoft.com/office/powerpoint/2010/main" val="3433354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En</a:t>
            </a:r>
            <a:r>
              <a:rPr lang="nb-NO" baseline="0"/>
              <a:t> tester er en kreativ person som stiller de rette spørsmålene. Testing er mer enn å trykke på knapper og lese feilmeldinger</a:t>
            </a:r>
          </a:p>
          <a:p>
            <a:pPr marL="0" indent="0">
              <a:buNone/>
            </a:pPr>
            <a:endParaRPr lang="nb-NO" baseline="0"/>
          </a:p>
          <a:p>
            <a:pPr marL="0" indent="0">
              <a:buNone/>
            </a:pPr>
            <a:r>
              <a:rPr lang="nb-NO" b="1" baseline="0"/>
              <a:t>Hvorfor oppstår feil?</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Feil inntreffer fordi mennesker generelt begår feil og </a:t>
            </a:r>
            <a:r>
              <a:rPr lang="nb-NO" baseline="0" err="1"/>
              <a:t>pga</a:t>
            </a:r>
            <a:r>
              <a:rPr lang="nb-NO" baseline="0"/>
              <a:t> tidspress, kompleks kode, sammensatt infrastruktur osv. Systemfeil kan også inntreffe </a:t>
            </a:r>
            <a:r>
              <a:rPr lang="nb-NO" baseline="0" err="1"/>
              <a:t>pga</a:t>
            </a:r>
            <a:r>
              <a:rPr lang="nb-NO" baseline="0"/>
              <a:t> miljøfaktorer: stråling, magnetisme, forurensing – endrer maskinvareforhold.</a:t>
            </a:r>
          </a:p>
          <a:p>
            <a:pPr marL="0" indent="0">
              <a:buNone/>
            </a:pPr>
            <a:endParaRPr lang="nb-NO" baseline="0"/>
          </a:p>
          <a:p>
            <a:r>
              <a:rPr lang="nb-NO"/>
              <a:t>Tidspress</a:t>
            </a:r>
          </a:p>
          <a:p>
            <a:r>
              <a:rPr lang="nb-NO"/>
              <a:t>Dokumentasjon</a:t>
            </a:r>
          </a:p>
          <a:p>
            <a:r>
              <a:rPr lang="nb-NO"/>
              <a:t>Kompleks kode</a:t>
            </a:r>
          </a:p>
          <a:p>
            <a:r>
              <a:rPr lang="nb-NO"/>
              <a:t>Sammensatt infrastruktur</a:t>
            </a:r>
          </a:p>
          <a:p>
            <a:r>
              <a:rPr lang="nb-NO"/>
              <a:t>Teknologiendringer</a:t>
            </a:r>
          </a:p>
          <a:p>
            <a:r>
              <a:rPr lang="nb-NO"/>
              <a:t>Mange interaksjoner mellom systemer</a:t>
            </a:r>
          </a:p>
          <a:p>
            <a:r>
              <a:rPr lang="nb-NO"/>
              <a:t>Misforståelser</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indent="0">
              <a:buNone/>
            </a:pPr>
            <a:endParaRPr lang="nb-NO"/>
          </a:p>
          <a:p>
            <a:pPr marL="0" indent="0">
              <a:buNone/>
            </a:pPr>
            <a:endParaRPr lang="nb-NO"/>
          </a:p>
        </p:txBody>
      </p:sp>
      <p:sp>
        <p:nvSpPr>
          <p:cNvPr id="4" name="Date Placeholder 3"/>
          <p:cNvSpPr>
            <a:spLocks noGrp="1"/>
          </p:cNvSpPr>
          <p:nvPr>
            <p:ph type="dt" idx="10"/>
          </p:nvPr>
        </p:nvSpPr>
        <p:spPr/>
        <p:txBody>
          <a:bodyPr/>
          <a:lstStyle/>
          <a:p>
            <a:fld id="{7BF79749-A9C8-43D7-A74F-8DB966BB64D2}"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a:t>
            </a:fld>
            <a:endParaRPr lang="en-GB" sz="1100"/>
          </a:p>
        </p:txBody>
      </p:sp>
    </p:spTree>
    <p:extLst>
      <p:ext uri="{BB962C8B-B14F-4D97-AF65-F5344CB8AC3E}">
        <p14:creationId xmlns:p14="http://schemas.microsoft.com/office/powerpoint/2010/main" val="28636770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a:p>
            <a:endParaRPr lang="nb-NO"/>
          </a:p>
          <a:p>
            <a:pPr marL="0" indent="0">
              <a:buNone/>
            </a:pPr>
            <a:endParaRPr lang="nb-NO"/>
          </a:p>
          <a:p>
            <a:endParaRPr lang="nb-NO"/>
          </a:p>
          <a:p>
            <a:endParaRPr lang="nb-NO"/>
          </a:p>
          <a:p>
            <a:pPr marL="0" indent="0">
              <a:buNone/>
            </a:pPr>
            <a:endParaRPr lang="nb-NO"/>
          </a:p>
        </p:txBody>
      </p:sp>
      <p:sp>
        <p:nvSpPr>
          <p:cNvPr id="4" name="Date Placeholder 3"/>
          <p:cNvSpPr>
            <a:spLocks noGrp="1"/>
          </p:cNvSpPr>
          <p:nvPr>
            <p:ph type="dt" idx="10"/>
          </p:nvPr>
        </p:nvSpPr>
        <p:spPr/>
        <p:txBody>
          <a:bodyPr/>
          <a:lstStyle/>
          <a:p>
            <a:fld id="{E1CE5BF4-450E-4E0C-9532-F5FAC4C956D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61</a:t>
            </a:fld>
            <a:endParaRPr lang="en-GB" sz="1100"/>
          </a:p>
        </p:txBody>
      </p:sp>
    </p:spTree>
    <p:extLst>
      <p:ext uri="{BB962C8B-B14F-4D97-AF65-F5344CB8AC3E}">
        <p14:creationId xmlns:p14="http://schemas.microsoft.com/office/powerpoint/2010/main" val="58127054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Å se på programvareprodukter eller relaterte arbeidsresultater (dokumenter) fra ulike perspektiver og å bruke sjekklister kan gjøre granskninger mer effektive.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For eksempel: en sjekkliste basert på ulike perspektiver som bruker, </a:t>
            </a:r>
            <a:r>
              <a:rPr lang="nb-NO" sz="800" b="0" i="0" u="none" strike="noStrike" kern="1200" baseline="0" err="1">
                <a:solidFill>
                  <a:schemeClr val="tx1"/>
                </a:solidFill>
                <a:latin typeface="+mn-lt"/>
                <a:ea typeface="+mn-ea"/>
                <a:cs typeface="+mn-cs"/>
              </a:rPr>
              <a:t>vedlikeholdsansvarlig</a:t>
            </a:r>
            <a:r>
              <a:rPr lang="nb-NO" sz="800" b="0" i="0" u="none" strike="noStrike" kern="1200" baseline="0">
                <a:solidFill>
                  <a:schemeClr val="tx1"/>
                </a:solidFill>
                <a:latin typeface="+mn-lt"/>
                <a:ea typeface="+mn-ea"/>
                <a:cs typeface="+mn-cs"/>
              </a:rPr>
              <a:t>, tester eller driftsansvarlig, eller en sjekkliste bestående av typiske problemer med krav, kan hjelpe til med å finne hittil oversette problemer. </a:t>
            </a:r>
            <a:endParaRPr lang="nb-NO" b="1"/>
          </a:p>
        </p:txBody>
      </p:sp>
      <p:sp>
        <p:nvSpPr>
          <p:cNvPr id="4" name="Date Placeholder 3"/>
          <p:cNvSpPr>
            <a:spLocks noGrp="1"/>
          </p:cNvSpPr>
          <p:nvPr>
            <p:ph type="dt" idx="10"/>
          </p:nvPr>
        </p:nvSpPr>
        <p:spPr/>
        <p:txBody>
          <a:bodyPr/>
          <a:lstStyle/>
          <a:p>
            <a:fld id="{15A70AE1-C4CB-4558-B8D9-F3A3F67A0B0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62</a:t>
            </a:fld>
            <a:endParaRPr lang="en-GB" sz="1100"/>
          </a:p>
        </p:txBody>
      </p:sp>
    </p:spTree>
    <p:extLst>
      <p:ext uri="{BB962C8B-B14F-4D97-AF65-F5344CB8AC3E}">
        <p14:creationId xmlns:p14="http://schemas.microsoft.com/office/powerpoint/2010/main" val="23668174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(Hvis tid)</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Et enkelt dokument kan utsettes for mer enn en granskning. Hvis mer enn en type granskning blir brukt, kan rekkefølgen på granskningene variere. For eksempel kan en først utføre en uformell granskning, så en teknisk gjennomgang. En inspeksjon kan utføres på en kravspesifikasjon før en </a:t>
            </a:r>
            <a:r>
              <a:rPr lang="nb-NO" sz="800" b="0" i="0" u="none" strike="noStrike" kern="1200" baseline="0" err="1">
                <a:solidFill>
                  <a:schemeClr val="tx1"/>
                </a:solidFill>
                <a:latin typeface="+mn-lt"/>
                <a:ea typeface="+mn-ea"/>
                <a:cs typeface="+mn-cs"/>
              </a:rPr>
              <a:t>walkthrough</a:t>
            </a:r>
            <a:r>
              <a:rPr lang="nb-NO" sz="800" b="0" i="0" u="none" strike="noStrike" kern="1200" baseline="0">
                <a:solidFill>
                  <a:schemeClr val="tx1"/>
                </a:solidFill>
                <a:latin typeface="+mn-lt"/>
                <a:ea typeface="+mn-ea"/>
                <a:cs typeface="+mn-cs"/>
              </a:rPr>
              <a:t> med kunder. </a:t>
            </a:r>
            <a:endParaRPr lang="nb-NO"/>
          </a:p>
        </p:txBody>
      </p:sp>
      <p:sp>
        <p:nvSpPr>
          <p:cNvPr id="4" name="Date Placeholder 3"/>
          <p:cNvSpPr>
            <a:spLocks noGrp="1"/>
          </p:cNvSpPr>
          <p:nvPr>
            <p:ph type="dt" idx="10"/>
          </p:nvPr>
        </p:nvSpPr>
        <p:spPr/>
        <p:txBody>
          <a:bodyPr/>
          <a:lstStyle/>
          <a:p>
            <a:fld id="{C128EC97-0B60-4FB8-B963-D39CB461DE87}"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63</a:t>
            </a:fld>
            <a:endParaRPr lang="en-GB" sz="1100"/>
          </a:p>
        </p:txBody>
      </p:sp>
    </p:spTree>
    <p:extLst>
      <p:ext uri="{BB962C8B-B14F-4D97-AF65-F5344CB8AC3E}">
        <p14:creationId xmlns:p14="http://schemas.microsoft.com/office/powerpoint/2010/main" val="15206424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Oppsummering etter gruppeoppgave: </a:t>
            </a:r>
          </a:p>
          <a:p>
            <a:pPr marL="0" indent="0">
              <a:buNone/>
            </a:pPr>
            <a:endParaRPr lang="nb-NO" baseline="0"/>
          </a:p>
          <a:p>
            <a:pPr marL="0" indent="0">
              <a:buNone/>
            </a:pPr>
            <a:r>
              <a:rPr lang="nb-NO" baseline="0"/>
              <a:t>Uformell: kan være parprogrammering eller at en teknisk ekspert ser på design og kode. </a:t>
            </a:r>
          </a:p>
          <a:p>
            <a:pPr marL="0" indent="0">
              <a:buNone/>
            </a:pPr>
            <a:r>
              <a:rPr lang="nb-NO" baseline="0"/>
              <a:t>Hovedformål – enkel måte å få feedback</a:t>
            </a:r>
          </a:p>
          <a:p>
            <a:pPr marL="0" indent="0">
              <a:buNone/>
            </a:pPr>
            <a:endParaRPr lang="nb-NO" baseline="0"/>
          </a:p>
          <a:p>
            <a:pPr marL="0" indent="0">
              <a:buNone/>
            </a:pPr>
            <a:r>
              <a:rPr lang="nb-NO" baseline="0"/>
              <a:t>Strukturert gjennomgang: møte ledes av forfatter, kan i praksis variere fra meget uformell til meget formell</a:t>
            </a:r>
          </a:p>
          <a:p>
            <a:pPr marL="0" indent="0">
              <a:buNone/>
            </a:pPr>
            <a:r>
              <a:rPr lang="nb-NO" baseline="0"/>
              <a:t>Hovedformål: lære, forståelse for dokumentet, finne feil </a:t>
            </a:r>
          </a:p>
          <a:p>
            <a:pPr marL="0" indent="0">
              <a:buNone/>
            </a:pPr>
            <a:endParaRPr lang="nb-NO"/>
          </a:p>
        </p:txBody>
      </p:sp>
      <p:sp>
        <p:nvSpPr>
          <p:cNvPr id="4" name="Date Placeholder 3"/>
          <p:cNvSpPr>
            <a:spLocks noGrp="1"/>
          </p:cNvSpPr>
          <p:nvPr>
            <p:ph type="dt" idx="10"/>
          </p:nvPr>
        </p:nvSpPr>
        <p:spPr/>
        <p:txBody>
          <a:bodyPr/>
          <a:lstStyle/>
          <a:p>
            <a:fld id="{B54D69A9-0C19-42E0-8A97-A0350ED47EB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68</a:t>
            </a:fld>
            <a:endParaRPr lang="en-GB" sz="1100"/>
          </a:p>
        </p:txBody>
      </p:sp>
    </p:spTree>
    <p:extLst>
      <p:ext uri="{BB962C8B-B14F-4D97-AF65-F5344CB8AC3E}">
        <p14:creationId xmlns:p14="http://schemas.microsoft.com/office/powerpoint/2010/main" val="2360246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Problemer mht. involverte personer og psykologiske aspekter blir håndtert på rett måte (dvs. at en granskning blir til en positiv opplevelse for forfatterne og de andre deltakere). </a:t>
            </a:r>
          </a:p>
          <a:p>
            <a:pPr marL="0" indent="0">
              <a:buNone/>
            </a:pPr>
            <a:r>
              <a:rPr lang="nb-NO"/>
              <a:t>Granskningsteknikker som er egnet for å oppnå målsetningen og type og nivå av programvareprodukter og deltakere blir brukt. </a:t>
            </a:r>
          </a:p>
          <a:p>
            <a:pPr marL="0" indent="0">
              <a:buNone/>
            </a:pPr>
            <a:r>
              <a:rPr lang="nb-NO"/>
              <a:t>Ledelsen støtter en god granskningsprosess (for eksempel ved å avsette nok tid i prosjektplaner for granskningsaktiviteter). </a:t>
            </a:r>
          </a:p>
          <a:p>
            <a:pPr marL="0" indent="0">
              <a:buNone/>
            </a:pPr>
            <a:r>
              <a:rPr lang="nb-NO"/>
              <a:t>Det legges vekt på læring og prosessforbedring. </a:t>
            </a:r>
          </a:p>
          <a:p>
            <a:pPr marL="0" indent="0">
              <a:buNone/>
            </a:pPr>
            <a:endParaRPr lang="nb-NO"/>
          </a:p>
          <a:p>
            <a:pPr marL="0" indent="0">
              <a:buNone/>
            </a:pPr>
            <a:r>
              <a:rPr lang="nb-NO" sz="800" b="0" i="0" u="none" strike="noStrike" kern="1200" baseline="0">
                <a:solidFill>
                  <a:schemeClr val="tx1"/>
                </a:solidFill>
                <a:latin typeface="+mn-lt"/>
                <a:ea typeface="+mn-ea"/>
                <a:cs typeface="+mn-cs"/>
              </a:rPr>
              <a:t>Hver granskning har et klart og på forhånd definert mål. </a:t>
            </a:r>
          </a:p>
          <a:p>
            <a:r>
              <a:rPr lang="nb-NO" sz="800" b="0" i="0" u="none" strike="noStrike" kern="1200" baseline="0">
                <a:solidFill>
                  <a:schemeClr val="tx1"/>
                </a:solidFill>
                <a:latin typeface="+mn-lt"/>
                <a:ea typeface="+mn-ea"/>
                <a:cs typeface="+mn-cs"/>
              </a:rPr>
              <a:t>De rette mennesker for disse målsetninger er med. </a:t>
            </a:r>
          </a:p>
          <a:p>
            <a:r>
              <a:rPr lang="nb-NO" sz="800" b="0" i="0" u="none" strike="noStrike" kern="1200" baseline="0">
                <a:solidFill>
                  <a:schemeClr val="tx1"/>
                </a:solidFill>
                <a:latin typeface="+mn-lt"/>
                <a:ea typeface="+mn-ea"/>
                <a:cs typeface="+mn-cs"/>
              </a:rPr>
              <a:t>Testerne blir verdsatt som deltakere som bidrar til en </a:t>
            </a:r>
            <a:r>
              <a:rPr lang="nb-NO" sz="800" b="0" i="0" u="none" strike="noStrike" kern="1200" baseline="0" err="1">
                <a:solidFill>
                  <a:schemeClr val="tx1"/>
                </a:solidFill>
                <a:latin typeface="+mn-lt"/>
                <a:ea typeface="+mn-ea"/>
                <a:cs typeface="+mn-cs"/>
              </a:rPr>
              <a:t>review</a:t>
            </a:r>
            <a:r>
              <a:rPr lang="nb-NO" sz="800" b="0" i="0" u="none" strike="noStrike" kern="1200" baseline="0">
                <a:solidFill>
                  <a:schemeClr val="tx1"/>
                </a:solidFill>
                <a:latin typeface="+mn-lt"/>
                <a:ea typeface="+mn-ea"/>
                <a:cs typeface="+mn-cs"/>
              </a:rPr>
              <a:t> og lærer om produktet, noe som gjør det mulig for dem å forberede testene tidligere. </a:t>
            </a:r>
          </a:p>
          <a:p>
            <a:r>
              <a:rPr lang="nb-NO" sz="800" b="0" i="0" u="none" strike="noStrike" kern="1200" baseline="0">
                <a:solidFill>
                  <a:schemeClr val="tx1"/>
                </a:solidFill>
                <a:latin typeface="+mn-lt"/>
                <a:ea typeface="+mn-ea"/>
                <a:cs typeface="+mn-cs"/>
              </a:rPr>
              <a:t>Feilene som finnes er velkomne og de rapporteres objektivt. </a:t>
            </a:r>
          </a:p>
          <a:p>
            <a:r>
              <a:rPr lang="nb-NO" sz="800" b="0" i="0" u="none" strike="noStrike" kern="1200" baseline="0">
                <a:solidFill>
                  <a:schemeClr val="tx1"/>
                </a:solidFill>
                <a:latin typeface="+mn-lt"/>
                <a:ea typeface="+mn-ea"/>
                <a:cs typeface="+mn-cs"/>
              </a:rPr>
              <a:t>Problemer mht. involverte personer og psykologiske aspekter blir håndtert på rett måte (dvs. at en granskning blir til en positiv opplevelse for forfatterne og de andre deltakere). </a:t>
            </a:r>
          </a:p>
          <a:p>
            <a:r>
              <a:rPr lang="nb-NO" sz="800" b="0" i="0" u="none" strike="noStrike" kern="1200" baseline="0">
                <a:solidFill>
                  <a:schemeClr val="tx1"/>
                </a:solidFill>
                <a:latin typeface="+mn-lt"/>
                <a:ea typeface="+mn-ea"/>
                <a:cs typeface="+mn-cs"/>
              </a:rPr>
              <a:t>Granskningsteknikker som er egnet for å oppnå målsetningen og type og nivå av programvareprodukter og deltakere blir brukt. </a:t>
            </a:r>
          </a:p>
          <a:p>
            <a:r>
              <a:rPr lang="nb-NO" sz="800" b="0" i="0" u="none" strike="noStrike" kern="1200" baseline="0">
                <a:solidFill>
                  <a:schemeClr val="tx1"/>
                </a:solidFill>
                <a:latin typeface="+mn-lt"/>
                <a:ea typeface="+mn-ea"/>
                <a:cs typeface="+mn-cs"/>
              </a:rPr>
              <a:t>Sjekklister eller roller brukes hvis passende for å øke effektiviteten med å finne feil. </a:t>
            </a:r>
          </a:p>
          <a:p>
            <a:r>
              <a:rPr lang="nb-NO" sz="800" b="0" i="0" u="none" strike="noStrike" kern="1200" baseline="0">
                <a:solidFill>
                  <a:schemeClr val="tx1"/>
                </a:solidFill>
                <a:latin typeface="+mn-lt"/>
                <a:ea typeface="+mn-ea"/>
                <a:cs typeface="+mn-cs"/>
              </a:rPr>
              <a:t>Deltakerne er opplært i granskningsteknikker, spesielt når det gjelder de mer formelle teknikker, som inspeksjon. </a:t>
            </a:r>
          </a:p>
          <a:p>
            <a:r>
              <a:rPr lang="nb-NO" sz="800" b="0" i="0" u="none" strike="noStrike" kern="1200" baseline="0">
                <a:solidFill>
                  <a:schemeClr val="tx1"/>
                </a:solidFill>
                <a:latin typeface="+mn-lt"/>
                <a:ea typeface="+mn-ea"/>
                <a:cs typeface="+mn-cs"/>
              </a:rPr>
              <a:t>Ledelsen støtter en god granskningsprosess (for eksempel ved å avsette nok tid i prosjektplaner for granskningsaktiviteter). </a:t>
            </a:r>
          </a:p>
          <a:p>
            <a:r>
              <a:rPr lang="nb-NO" sz="800" b="0" i="0" u="none" strike="noStrike" kern="1200" baseline="0">
                <a:solidFill>
                  <a:schemeClr val="tx1"/>
                </a:solidFill>
                <a:latin typeface="+mn-lt"/>
                <a:ea typeface="+mn-ea"/>
                <a:cs typeface="+mn-cs"/>
              </a:rPr>
              <a:t>Det legges vekt på læring og prosessforbedring. </a:t>
            </a:r>
          </a:p>
          <a:p>
            <a:pPr marL="0" indent="0">
              <a:buNone/>
            </a:pPr>
            <a:endParaRPr lang="nb-NO"/>
          </a:p>
        </p:txBody>
      </p:sp>
      <p:sp>
        <p:nvSpPr>
          <p:cNvPr id="4" name="Date Placeholder 3"/>
          <p:cNvSpPr>
            <a:spLocks noGrp="1"/>
          </p:cNvSpPr>
          <p:nvPr>
            <p:ph type="dt" idx="10"/>
          </p:nvPr>
        </p:nvSpPr>
        <p:spPr/>
        <p:txBody>
          <a:bodyPr/>
          <a:lstStyle/>
          <a:p>
            <a:fld id="{596AF33F-50F6-43BA-AB56-952E7D1036EC}"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69</a:t>
            </a:fld>
            <a:endParaRPr lang="en-GB" sz="1100"/>
          </a:p>
        </p:txBody>
      </p:sp>
    </p:spTree>
    <p:extLst>
      <p:ext uri="{BB962C8B-B14F-4D97-AF65-F5344CB8AC3E}">
        <p14:creationId xmlns:p14="http://schemas.microsoft.com/office/powerpoint/2010/main" val="12571413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2B684F23-05A4-44D7-961C-292096F7783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70</a:t>
            </a:fld>
            <a:endParaRPr lang="en-GB" sz="1100"/>
          </a:p>
        </p:txBody>
      </p:sp>
    </p:spTree>
    <p:extLst>
      <p:ext uri="{BB962C8B-B14F-4D97-AF65-F5344CB8AC3E}">
        <p14:creationId xmlns:p14="http://schemas.microsoft.com/office/powerpoint/2010/main" val="2526032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Kapittel 4: viktig å lese på teorien selv, vi kommer til å fokusere på å gjøre oppgaver. </a:t>
            </a:r>
          </a:p>
          <a:p>
            <a:pPr marL="0" indent="0">
              <a:buFontTx/>
              <a:buNone/>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73</a:t>
            </a:fld>
            <a:endParaRPr lang="en-GB" sz="1100"/>
          </a:p>
        </p:txBody>
      </p:sp>
    </p:spTree>
    <p:extLst>
      <p:ext uri="{BB962C8B-B14F-4D97-AF65-F5344CB8AC3E}">
        <p14:creationId xmlns:p14="http://schemas.microsoft.com/office/powerpoint/2010/main" val="282584863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Vi analyserer testgrunnlag for å identifisere testbetingelser. Betingelse = objekt eller del av objekt som kan bli verifisert med testtilfeller (</a:t>
            </a:r>
            <a:r>
              <a:rPr lang="nb-NO" baseline="0" err="1"/>
              <a:t>f.eks</a:t>
            </a:r>
            <a:r>
              <a:rPr lang="nb-NO" baseline="0"/>
              <a:t> funksjon, transaksjon </a:t>
            </a:r>
            <a:r>
              <a:rPr lang="nb-NO" baseline="0" err="1"/>
              <a:t>osv</a:t>
            </a:r>
            <a:r>
              <a:rPr lang="nb-NO" baseline="0"/>
              <a:t>)</a:t>
            </a:r>
          </a:p>
          <a:p>
            <a:pPr marL="0" indent="0">
              <a:buFontTx/>
              <a:buNone/>
            </a:pPr>
            <a:r>
              <a:rPr lang="nb-NO" baseline="0"/>
              <a:t>Fokusere på sporbarhet muliggjør god konsekvensanalyse når krav endres, samt muligheten til å fastslå dekning. </a:t>
            </a:r>
          </a:p>
          <a:p>
            <a:pPr marL="0" indent="0">
              <a:buFontTx/>
              <a:buNone/>
            </a:pPr>
            <a:endParaRPr lang="nb-NO" baseline="0"/>
          </a:p>
          <a:p>
            <a:pPr marL="0" indent="0">
              <a:buFontTx/>
              <a:buNone/>
            </a:pPr>
            <a:r>
              <a:rPr lang="nb-NO" baseline="0"/>
              <a:t>Under testutvikling blir testtilfeller og </a:t>
            </a:r>
            <a:r>
              <a:rPr lang="nb-NO" baseline="0" err="1"/>
              <a:t>testdata</a:t>
            </a:r>
            <a:r>
              <a:rPr lang="nb-NO" baseline="0"/>
              <a:t> laget. Testtilfelle består av inputverdier, forhåndstilstand, forventet resultat og avslutningstilstand. Må ha forventet resultat for å kunne tolke kjøringen riktig. Under testimplementasjon blir testtilfeller utviklet, implementert, prioritert i en testprosedyrespesifikasjon, definerer rekkefølge for punkter for </a:t>
            </a:r>
            <a:r>
              <a:rPr lang="nb-NO" baseline="0" err="1"/>
              <a:t>utfølrelsen</a:t>
            </a:r>
            <a:r>
              <a:rPr lang="nb-NO" baseline="0"/>
              <a:t> av test. Noen automatisert. Samles i en kjøreplan, når de skal kjøres og av hvem. Inkludere regresjonstest, teknisk avhengighet etc. </a:t>
            </a:r>
          </a:p>
          <a:p>
            <a:pPr marL="0" indent="0">
              <a:buFontTx/>
              <a:buNone/>
            </a:pPr>
            <a:endParaRPr lang="nb-NO" baseline="0"/>
          </a:p>
          <a:p>
            <a:pPr marL="0" indent="0">
              <a:buFontTx/>
              <a:buNone/>
            </a:pPr>
            <a:r>
              <a:rPr lang="nb-NO" baseline="0"/>
              <a:t>1: analysere testbasis</a:t>
            </a:r>
          </a:p>
          <a:p>
            <a:pPr marL="88900" indent="-88900">
              <a:buFontTx/>
              <a:buChar char="-"/>
            </a:pPr>
            <a:r>
              <a:rPr lang="nb-NO" baseline="0"/>
              <a:t>Studere testbasisen, </a:t>
            </a:r>
            <a:r>
              <a:rPr lang="nb-NO" baseline="0" err="1"/>
              <a:t>f.eks</a:t>
            </a:r>
            <a:r>
              <a:rPr lang="nb-NO" baseline="0"/>
              <a:t> krav, </a:t>
            </a:r>
            <a:r>
              <a:rPr lang="nb-NO" baseline="0" err="1"/>
              <a:t>fnksjonell</a:t>
            </a:r>
            <a:r>
              <a:rPr lang="nb-NO" baseline="0"/>
              <a:t>, designspesifikasjon, kode, brukermanualer, forretningsprosess. </a:t>
            </a:r>
            <a:r>
              <a:rPr lang="nb-NO" baseline="0" err="1"/>
              <a:t>Evauluere</a:t>
            </a:r>
            <a:r>
              <a:rPr lang="nb-NO" baseline="0"/>
              <a:t> testbarhet, vurderer risiko og prioriteringer. </a:t>
            </a:r>
          </a:p>
          <a:p>
            <a:pPr marL="88900" indent="-88900">
              <a:buFontTx/>
              <a:buChar char="-"/>
            </a:pPr>
            <a:endParaRPr lang="nb-NO" baseline="0"/>
          </a:p>
          <a:p>
            <a:pPr marL="0" indent="0">
              <a:buFontTx/>
              <a:buNone/>
            </a:pPr>
            <a:r>
              <a:rPr lang="nb-NO" baseline="0"/>
              <a:t>2: </a:t>
            </a:r>
            <a:r>
              <a:rPr lang="nb-NO" baseline="0" err="1"/>
              <a:t>identify</a:t>
            </a:r>
            <a:r>
              <a:rPr lang="nb-NO" baseline="0"/>
              <a:t> test </a:t>
            </a:r>
            <a:r>
              <a:rPr lang="nb-NO" baseline="0" err="1"/>
              <a:t>conditions</a:t>
            </a:r>
            <a:endParaRPr lang="nb-NO" baseline="0"/>
          </a:p>
          <a:p>
            <a:pPr marL="88900" indent="-88900">
              <a:buFontTx/>
              <a:buChar char="-"/>
            </a:pPr>
            <a:r>
              <a:rPr lang="nb-NO" baseline="0"/>
              <a:t>Liste </a:t>
            </a:r>
            <a:r>
              <a:rPr lang="nb-NO" baseline="0" err="1"/>
              <a:t>testconditions</a:t>
            </a:r>
            <a:r>
              <a:rPr lang="nb-NO" baseline="0"/>
              <a:t> som vi kan identifisere og prioritere.</a:t>
            </a:r>
          </a:p>
          <a:p>
            <a:pPr marL="88900" indent="-88900">
              <a:buFontTx/>
              <a:buChar char="-"/>
            </a:pPr>
            <a:r>
              <a:rPr lang="nb-NO" baseline="0"/>
              <a:t>Kan være en mix av høynivå og lavnivå</a:t>
            </a:r>
          </a:p>
          <a:p>
            <a:pPr marL="88900" indent="-88900">
              <a:buFontTx/>
              <a:buChar char="-"/>
            </a:pPr>
            <a:r>
              <a:rPr lang="nb-NO" baseline="0"/>
              <a:t>Må sørge for at de mest viktige </a:t>
            </a:r>
            <a:r>
              <a:rPr lang="nb-NO" baseline="0" err="1"/>
              <a:t>conditions</a:t>
            </a:r>
            <a:r>
              <a:rPr lang="nb-NO" baseline="0"/>
              <a:t> er dekket.</a:t>
            </a:r>
          </a:p>
          <a:p>
            <a:pPr marL="88900" indent="-88900">
              <a:buFontTx/>
              <a:buChar char="-"/>
            </a:pPr>
            <a:endParaRPr lang="nb-NO" baseline="0"/>
          </a:p>
          <a:p>
            <a:pPr marL="0" indent="0">
              <a:buFontTx/>
              <a:buNone/>
            </a:pPr>
            <a:r>
              <a:rPr lang="nb-NO" baseline="0"/>
              <a:t>3: design og spesifisere </a:t>
            </a:r>
            <a:r>
              <a:rPr lang="nb-NO" baseline="0" err="1"/>
              <a:t>testcases</a:t>
            </a:r>
            <a:r>
              <a:rPr lang="nb-NO" baseline="0"/>
              <a:t> </a:t>
            </a:r>
          </a:p>
          <a:p>
            <a:pPr marL="88900" indent="-88900">
              <a:buFontTx/>
              <a:buChar char="-"/>
            </a:pPr>
            <a:r>
              <a:rPr lang="nb-NO" baseline="0"/>
              <a:t>Velge testbetingelsene som skal testes, viktigste først. </a:t>
            </a:r>
          </a:p>
          <a:p>
            <a:pPr marL="88900" indent="-88900">
              <a:buFontTx/>
              <a:buChar char="-"/>
            </a:pPr>
            <a:r>
              <a:rPr lang="nb-NO" baseline="0"/>
              <a:t>Spesifisere </a:t>
            </a:r>
            <a:r>
              <a:rPr lang="nb-NO" baseline="0" err="1"/>
              <a:t>testcasene</a:t>
            </a:r>
            <a:r>
              <a:rPr lang="nb-NO" baseline="0"/>
              <a:t>, med </a:t>
            </a:r>
            <a:r>
              <a:rPr lang="nb-NO" baseline="0" err="1"/>
              <a:t>inputvalues</a:t>
            </a:r>
            <a:r>
              <a:rPr lang="nb-NO" baseline="0"/>
              <a:t>, </a:t>
            </a:r>
            <a:r>
              <a:rPr lang="nb-NO" baseline="0" err="1"/>
              <a:t>preconditions</a:t>
            </a:r>
            <a:r>
              <a:rPr lang="nb-NO" baseline="0"/>
              <a:t>, forventede resultater og post </a:t>
            </a:r>
            <a:r>
              <a:rPr lang="nb-NO" baseline="0" err="1"/>
              <a:t>condicitons</a:t>
            </a:r>
            <a:r>
              <a:rPr lang="nb-NO" baseline="0"/>
              <a:t>. </a:t>
            </a:r>
          </a:p>
          <a:p>
            <a:pPr marL="0" indent="0">
              <a:buFontTx/>
              <a:buNone/>
            </a:pPr>
            <a:r>
              <a:rPr lang="nb-NO" baseline="0"/>
              <a:t>Test design </a:t>
            </a:r>
            <a:r>
              <a:rPr lang="nb-NO" baseline="0" err="1"/>
              <a:t>tools</a:t>
            </a:r>
            <a:r>
              <a:rPr lang="nb-NO" baseline="0"/>
              <a:t>: brukes av testanalytiker. Genererer test input. </a:t>
            </a:r>
          </a:p>
          <a:p>
            <a:pPr marL="0" indent="0">
              <a:buFontTx/>
              <a:buNone/>
            </a:pPr>
            <a:endParaRPr lang="nb-NO" baseline="0"/>
          </a:p>
          <a:p>
            <a:pPr marL="0" indent="0">
              <a:buFontTx/>
              <a:buNone/>
            </a:pPr>
            <a:r>
              <a:rPr lang="nb-NO" baseline="0"/>
              <a:t>4: utvikle test </a:t>
            </a:r>
            <a:r>
              <a:rPr lang="nb-NO" baseline="0" err="1"/>
              <a:t>procedures</a:t>
            </a:r>
            <a:endParaRPr lang="nb-NO" baseline="0"/>
          </a:p>
          <a:p>
            <a:pPr marL="88900" indent="-88900">
              <a:buFontTx/>
              <a:buChar char="-"/>
            </a:pPr>
            <a:r>
              <a:rPr lang="nb-NO" baseline="0"/>
              <a:t>Kombinere test cases til prosedyrer. En spesifikk sekvens av </a:t>
            </a:r>
            <a:r>
              <a:rPr lang="nb-NO" baseline="0" err="1"/>
              <a:t>testcases</a:t>
            </a:r>
            <a:r>
              <a:rPr lang="nb-NO" baseline="0"/>
              <a:t>. </a:t>
            </a:r>
          </a:p>
          <a:p>
            <a:pPr marL="88900" indent="-88900">
              <a:buFontTx/>
              <a:buChar char="-"/>
            </a:pPr>
            <a:r>
              <a:rPr lang="nb-NO" baseline="0"/>
              <a:t>Prioritere og bestemme rekkefølge av utførelsen. </a:t>
            </a:r>
          </a:p>
          <a:p>
            <a:pPr marL="0" indent="0">
              <a:buNone/>
            </a:pPr>
            <a:endParaRPr lang="nb-NO"/>
          </a:p>
        </p:txBody>
      </p:sp>
      <p:sp>
        <p:nvSpPr>
          <p:cNvPr id="4" name="Date Placeholder 3"/>
          <p:cNvSpPr>
            <a:spLocks noGrp="1"/>
          </p:cNvSpPr>
          <p:nvPr>
            <p:ph type="dt" idx="10"/>
          </p:nvPr>
        </p:nvSpPr>
        <p:spPr/>
        <p:txBody>
          <a:bodyPr/>
          <a:lstStyle/>
          <a:p>
            <a:fld id="{989AD2A6-9075-4DEF-B82D-6987ABCDBF27}"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74</a:t>
            </a:fld>
            <a:endParaRPr lang="en-GB" sz="1100"/>
          </a:p>
        </p:txBody>
      </p:sp>
    </p:spTree>
    <p:extLst>
      <p:ext uri="{BB962C8B-B14F-4D97-AF65-F5344CB8AC3E}">
        <p14:creationId xmlns:p14="http://schemas.microsoft.com/office/powerpoint/2010/main" val="213606918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Forklare forskjellen på statisk og dynamisk testing</a:t>
            </a:r>
          </a:p>
        </p:txBody>
      </p:sp>
      <p:sp>
        <p:nvSpPr>
          <p:cNvPr id="4" name="Plassholder for dato 3"/>
          <p:cNvSpPr>
            <a:spLocks noGrp="1"/>
          </p:cNvSpPr>
          <p:nvPr>
            <p:ph type="dt" idx="10"/>
          </p:nvPr>
        </p:nvSpPr>
        <p:spPr/>
        <p:txBody>
          <a:bodyPr/>
          <a:lstStyle/>
          <a:p>
            <a:fld id="{3CCD2CAE-262F-43DA-954F-E98BC0B9D466}"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75</a:t>
            </a:fld>
            <a:endParaRPr lang="en-GB" sz="1100"/>
          </a:p>
        </p:txBody>
      </p:sp>
    </p:spTree>
    <p:extLst>
      <p:ext uri="{BB962C8B-B14F-4D97-AF65-F5344CB8AC3E}">
        <p14:creationId xmlns:p14="http://schemas.microsoft.com/office/powerpoint/2010/main" val="98120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En test</a:t>
            </a:r>
            <a:r>
              <a:rPr lang="nb-NO" baseline="0"/>
              <a:t>designteknikk inspiserer flyt i systemet på ulike måter. </a:t>
            </a:r>
          </a:p>
          <a:p>
            <a:pPr marL="0" indent="0">
              <a:buNone/>
            </a:pPr>
            <a:endParaRPr lang="nb-NO" baseline="0"/>
          </a:p>
          <a:p>
            <a:pPr marL="0" indent="0">
              <a:buNone/>
            </a:pPr>
            <a:r>
              <a:rPr lang="nb-NO" b="1" baseline="0"/>
              <a:t>Black </a:t>
            </a:r>
            <a:r>
              <a:rPr lang="nb-NO" b="1" baseline="0" err="1"/>
              <a:t>box</a:t>
            </a:r>
            <a:r>
              <a:rPr lang="nb-NO" b="1" baseline="0"/>
              <a:t>: </a:t>
            </a:r>
            <a:r>
              <a:rPr lang="nb-NO" baseline="0"/>
              <a:t>analyse av dokumentasjon. Omfatter både funksjonell og ikke-funksjonell testing. </a:t>
            </a:r>
            <a:endParaRPr lang="nb-NO" sz="800">
              <a:latin typeface="+mn-lt"/>
            </a:endParaRPr>
          </a:p>
          <a:p>
            <a:pPr>
              <a:defRPr/>
            </a:pPr>
            <a:r>
              <a:rPr lang="nb-NO" sz="800">
                <a:latin typeface="+mn-lt"/>
              </a:rPr>
              <a:t>Hva skal produktet levere?</a:t>
            </a:r>
          </a:p>
          <a:p>
            <a:pPr>
              <a:defRPr/>
            </a:pPr>
            <a:r>
              <a:rPr lang="nb-NO" sz="800">
                <a:latin typeface="+mn-lt"/>
              </a:rPr>
              <a:t>Test</a:t>
            </a:r>
          </a:p>
          <a:p>
            <a:pPr>
              <a:defRPr/>
            </a:pPr>
            <a:r>
              <a:rPr lang="nb-NO" sz="800">
                <a:latin typeface="+mn-lt"/>
              </a:rPr>
              <a:t>Funksjonalitet</a:t>
            </a:r>
          </a:p>
          <a:p>
            <a:pPr>
              <a:defRPr/>
            </a:pPr>
            <a:r>
              <a:rPr lang="nb-NO" sz="800">
                <a:solidFill>
                  <a:srgbClr val="DBD9D8">
                    <a:lumMod val="50000"/>
                  </a:srgbClr>
                </a:solidFill>
                <a:latin typeface="+mn-lt"/>
              </a:rPr>
              <a:t>Brukervennlighet </a:t>
            </a:r>
          </a:p>
          <a:p>
            <a:pPr marL="88900" indent="-88900">
              <a:buFontTx/>
              <a:buChar char="-"/>
            </a:pPr>
            <a:endParaRPr lang="nb-NO" baseline="0"/>
          </a:p>
          <a:p>
            <a:pPr marL="0" indent="0">
              <a:buNone/>
            </a:pPr>
            <a:endParaRPr lang="nb-NO" baseline="0"/>
          </a:p>
          <a:p>
            <a:pPr marL="0" indent="0">
              <a:buNone/>
            </a:pPr>
            <a:r>
              <a:rPr lang="nb-NO" b="1" baseline="0"/>
              <a:t>White </a:t>
            </a:r>
            <a:r>
              <a:rPr lang="nb-NO" b="1" baseline="0" err="1"/>
              <a:t>box</a:t>
            </a:r>
            <a:r>
              <a:rPr lang="nb-NO" baseline="0"/>
              <a:t>: analyse av strukturen til komponenten/systemet. Informasjon om programvarens konstruksjon, fra kode og detaljdesign. Dekningsgrad kan måles for eksisterende testtilfeller, ekstra kan planlegges for å øke dekningsgraden. </a:t>
            </a:r>
            <a:endParaRPr lang="nb-NO" sz="800">
              <a:latin typeface="+mn-lt"/>
            </a:endParaRPr>
          </a:p>
          <a:p>
            <a:pPr>
              <a:defRPr/>
            </a:pPr>
            <a:r>
              <a:rPr lang="nb-NO" sz="800">
                <a:latin typeface="+mn-lt"/>
              </a:rPr>
              <a:t>Hvordan er systemet bygget opp?</a:t>
            </a:r>
          </a:p>
          <a:p>
            <a:pPr>
              <a:defRPr/>
            </a:pPr>
            <a:r>
              <a:rPr lang="nb-NO" sz="800">
                <a:latin typeface="+mn-lt"/>
              </a:rPr>
              <a:t>Utvikling</a:t>
            </a:r>
          </a:p>
          <a:p>
            <a:pPr>
              <a:defRPr/>
            </a:pPr>
            <a:r>
              <a:rPr lang="nb-NO" sz="800">
                <a:latin typeface="+mn-lt"/>
              </a:rPr>
              <a:t>Struktur</a:t>
            </a:r>
          </a:p>
          <a:p>
            <a:pPr>
              <a:defRPr/>
            </a:pPr>
            <a:r>
              <a:rPr lang="nb-NO" sz="800">
                <a:latin typeface="+mn-lt"/>
              </a:rPr>
              <a:t>Komponenter </a:t>
            </a:r>
          </a:p>
          <a:p>
            <a:pPr marL="88900" indent="-88900">
              <a:buFontTx/>
              <a:buChar char="-"/>
            </a:pPr>
            <a:endParaRPr lang="nb-NO" baseline="0"/>
          </a:p>
          <a:p>
            <a:pPr marL="0" indent="0">
              <a:buNone/>
            </a:pPr>
            <a:r>
              <a:rPr lang="nb-NO" baseline="0"/>
              <a:t>Begge kan kombineres med </a:t>
            </a:r>
            <a:r>
              <a:rPr lang="nb-NO" baseline="0" err="1"/>
              <a:t>erfaringsbasert</a:t>
            </a:r>
            <a:r>
              <a:rPr lang="nb-NO" baseline="0"/>
              <a:t> testing. </a:t>
            </a:r>
          </a:p>
          <a:p>
            <a:pPr marL="0" indent="0">
              <a:buNone/>
            </a:pPr>
            <a:endParaRPr lang="nb-NO" baseline="0"/>
          </a:p>
          <a:p>
            <a:r>
              <a:rPr lang="nb-NO" sz="800" kern="1200">
                <a:solidFill>
                  <a:schemeClr val="tx1"/>
                </a:solidFill>
                <a:effectLst/>
                <a:latin typeface="+mn-lt"/>
                <a:ea typeface="+mn-ea"/>
                <a:cs typeface="+mn-cs"/>
              </a:rPr>
              <a:t>Fra syllabus:</a:t>
            </a:r>
          </a:p>
          <a:p>
            <a:r>
              <a:rPr lang="nb-NO" sz="800" kern="1200" err="1">
                <a:solidFill>
                  <a:schemeClr val="tx1"/>
                </a:solidFill>
                <a:effectLst/>
                <a:latin typeface="+mn-lt"/>
                <a:ea typeface="+mn-ea"/>
                <a:cs typeface="+mn-cs"/>
              </a:rPr>
              <a:t>Specification-based</a:t>
            </a:r>
            <a:r>
              <a:rPr lang="nb-NO" sz="800" kern="1200">
                <a:solidFill>
                  <a:schemeClr val="tx1"/>
                </a:solidFill>
                <a:effectLst/>
                <a:latin typeface="+mn-lt"/>
                <a:ea typeface="+mn-ea"/>
                <a:cs typeface="+mn-cs"/>
              </a:rPr>
              <a:t>=</a:t>
            </a:r>
            <a:r>
              <a:rPr lang="nb-NO" sz="800" kern="1200" err="1">
                <a:solidFill>
                  <a:schemeClr val="tx1"/>
                </a:solidFill>
                <a:effectLst/>
                <a:latin typeface="+mn-lt"/>
                <a:ea typeface="+mn-ea"/>
                <a:cs typeface="+mn-cs"/>
              </a:rPr>
              <a:t>black</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box</a:t>
            </a:r>
            <a:endParaRPr lang="nb-NO" sz="800" kern="1200">
              <a:solidFill>
                <a:schemeClr val="tx1"/>
              </a:solidFill>
              <a:effectLst/>
              <a:latin typeface="+mn-lt"/>
              <a:ea typeface="+mn-ea"/>
              <a:cs typeface="+mn-cs"/>
            </a:endParaRPr>
          </a:p>
          <a:p>
            <a:pPr rtl="0" fontAlgn="ctr"/>
            <a:r>
              <a:rPr lang="nb-NO" sz="800" kern="1200">
                <a:solidFill>
                  <a:schemeClr val="tx1"/>
                </a:solidFill>
                <a:effectLst/>
                <a:latin typeface="+mn-lt"/>
                <a:ea typeface="+mn-ea"/>
                <a:cs typeface="+mn-cs"/>
              </a:rPr>
              <a:t>Models, formal or </a:t>
            </a:r>
            <a:r>
              <a:rPr lang="nb-NO" sz="800" kern="1200" err="1">
                <a:solidFill>
                  <a:schemeClr val="tx1"/>
                </a:solidFill>
                <a:effectLst/>
                <a:latin typeface="+mn-lt"/>
                <a:ea typeface="+mn-ea"/>
                <a:cs typeface="+mn-cs"/>
              </a:rPr>
              <a:t>informal</a:t>
            </a:r>
            <a:r>
              <a:rPr lang="nb-NO" sz="800" kern="1200">
                <a:solidFill>
                  <a:schemeClr val="tx1"/>
                </a:solidFill>
                <a:effectLst/>
                <a:latin typeface="+mn-lt"/>
                <a:ea typeface="+mn-ea"/>
                <a:cs typeface="+mn-cs"/>
              </a:rPr>
              <a:t>, used for </a:t>
            </a:r>
            <a:r>
              <a:rPr lang="nb-NO" sz="800" kern="1200" err="1">
                <a:solidFill>
                  <a:schemeClr val="tx1"/>
                </a:solidFill>
                <a:effectLst/>
                <a:latin typeface="+mn-lt"/>
                <a:ea typeface="+mn-ea"/>
                <a:cs typeface="+mn-cs"/>
              </a:rPr>
              <a:t>the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specification</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the</a:t>
            </a:r>
            <a:r>
              <a:rPr lang="nb-NO" sz="800" kern="1200">
                <a:solidFill>
                  <a:schemeClr val="tx1"/>
                </a:solidFill>
                <a:effectLst/>
                <a:latin typeface="+mn-lt"/>
                <a:ea typeface="+mn-ea"/>
                <a:cs typeface="+mn-cs"/>
              </a:rPr>
              <a:t> problem to be </a:t>
            </a:r>
            <a:r>
              <a:rPr lang="nb-NO" sz="800" kern="1200" err="1">
                <a:solidFill>
                  <a:schemeClr val="tx1"/>
                </a:solidFill>
                <a:effectLst/>
                <a:latin typeface="+mn-lt"/>
                <a:ea typeface="+mn-ea"/>
                <a:cs typeface="+mn-cs"/>
              </a:rPr>
              <a:t>solved</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the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software</a:t>
            </a:r>
            <a:r>
              <a:rPr lang="nb-NO" sz="800" kern="1200">
                <a:solidFill>
                  <a:schemeClr val="tx1"/>
                </a:solidFill>
                <a:effectLst/>
                <a:latin typeface="+mn-lt"/>
                <a:ea typeface="+mn-ea"/>
                <a:cs typeface="+mn-cs"/>
              </a:rPr>
              <a:t>, or </a:t>
            </a:r>
            <a:r>
              <a:rPr lang="nb-NO" sz="800" kern="1200" err="1">
                <a:solidFill>
                  <a:schemeClr val="tx1"/>
                </a:solidFill>
                <a:effectLst/>
                <a:latin typeface="+mn-lt"/>
                <a:ea typeface="+mn-ea"/>
                <a:cs typeface="+mn-cs"/>
              </a:rPr>
              <a:t>its</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components</a:t>
            </a:r>
            <a:endParaRPr lang="nb-NO" sz="800" kern="1200">
              <a:solidFill>
                <a:schemeClr val="tx1"/>
              </a:solidFill>
              <a:effectLst/>
              <a:latin typeface="+mn-lt"/>
              <a:ea typeface="+mn-ea"/>
              <a:cs typeface="+mn-cs"/>
            </a:endParaRPr>
          </a:p>
          <a:p>
            <a:pPr rtl="0" fontAlgn="ctr"/>
            <a:r>
              <a:rPr lang="nb-NO" sz="800" kern="1200">
                <a:solidFill>
                  <a:schemeClr val="tx1"/>
                </a:solidFill>
                <a:effectLst/>
                <a:latin typeface="+mn-lt"/>
                <a:ea typeface="+mn-ea"/>
                <a:cs typeface="+mn-cs"/>
              </a:rPr>
              <a:t>Test cases </a:t>
            </a:r>
            <a:r>
              <a:rPr lang="nb-NO" sz="800" kern="1200" err="1">
                <a:solidFill>
                  <a:schemeClr val="tx1"/>
                </a:solidFill>
                <a:effectLst/>
                <a:latin typeface="+mn-lt"/>
                <a:ea typeface="+mn-ea"/>
                <a:cs typeface="+mn-cs"/>
              </a:rPr>
              <a:t>can</a:t>
            </a:r>
            <a:r>
              <a:rPr lang="nb-NO" sz="800" kern="1200">
                <a:solidFill>
                  <a:schemeClr val="tx1"/>
                </a:solidFill>
                <a:effectLst/>
                <a:latin typeface="+mn-lt"/>
                <a:ea typeface="+mn-ea"/>
                <a:cs typeface="+mn-cs"/>
              </a:rPr>
              <a:t> be </a:t>
            </a:r>
            <a:r>
              <a:rPr lang="nb-NO" sz="800" kern="1200" err="1">
                <a:solidFill>
                  <a:schemeClr val="tx1"/>
                </a:solidFill>
                <a:effectLst/>
                <a:latin typeface="+mn-lt"/>
                <a:ea typeface="+mn-ea"/>
                <a:cs typeface="+mn-cs"/>
              </a:rPr>
              <a:t>derived</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systematically</a:t>
            </a:r>
            <a:r>
              <a:rPr lang="nb-NO" sz="800" kern="1200">
                <a:solidFill>
                  <a:schemeClr val="tx1"/>
                </a:solidFill>
                <a:effectLst/>
                <a:latin typeface="+mn-lt"/>
                <a:ea typeface="+mn-ea"/>
                <a:cs typeface="+mn-cs"/>
              </a:rPr>
              <a:t> from </a:t>
            </a:r>
            <a:r>
              <a:rPr lang="nb-NO" sz="800" kern="1200" err="1">
                <a:solidFill>
                  <a:schemeClr val="tx1"/>
                </a:solidFill>
                <a:effectLst/>
                <a:latin typeface="+mn-lt"/>
                <a:ea typeface="+mn-ea"/>
                <a:cs typeface="+mn-cs"/>
              </a:rPr>
              <a:t>these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models</a:t>
            </a:r>
            <a:endParaRPr lang="nb-NO" sz="800" kern="1200">
              <a:solidFill>
                <a:schemeClr val="tx1"/>
              </a:solidFill>
              <a:effectLst/>
              <a:latin typeface="+mn-lt"/>
              <a:ea typeface="+mn-ea"/>
              <a:cs typeface="+mn-cs"/>
            </a:endParaRPr>
          </a:p>
          <a:p>
            <a:r>
              <a:rPr lang="nb-NO" sz="800" kern="1200" err="1">
                <a:solidFill>
                  <a:schemeClr val="tx1"/>
                </a:solidFill>
                <a:effectLst/>
                <a:latin typeface="+mn-lt"/>
                <a:ea typeface="+mn-ea"/>
                <a:cs typeface="+mn-cs"/>
              </a:rPr>
              <a:t>Structurebased</a:t>
            </a:r>
            <a:r>
              <a:rPr lang="nb-NO" sz="800" kern="1200">
                <a:solidFill>
                  <a:schemeClr val="tx1"/>
                </a:solidFill>
                <a:effectLst/>
                <a:latin typeface="+mn-lt"/>
                <a:ea typeface="+mn-ea"/>
                <a:cs typeface="+mn-cs"/>
              </a:rPr>
              <a:t>=</a:t>
            </a:r>
            <a:r>
              <a:rPr lang="nb-NO" sz="800" kern="1200" err="1">
                <a:solidFill>
                  <a:schemeClr val="tx1"/>
                </a:solidFill>
                <a:effectLst/>
                <a:latin typeface="+mn-lt"/>
                <a:ea typeface="+mn-ea"/>
                <a:cs typeface="+mn-cs"/>
              </a:rPr>
              <a:t>white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box</a:t>
            </a:r>
            <a:endParaRPr lang="nb-NO" sz="800" kern="1200">
              <a:solidFill>
                <a:schemeClr val="tx1"/>
              </a:solidFill>
              <a:effectLst/>
              <a:latin typeface="+mn-lt"/>
              <a:ea typeface="+mn-ea"/>
              <a:cs typeface="+mn-cs"/>
            </a:endParaRPr>
          </a:p>
          <a:p>
            <a:pPr rtl="0" fontAlgn="ctr"/>
            <a:r>
              <a:rPr lang="nb-NO" sz="800" kern="1200">
                <a:solidFill>
                  <a:schemeClr val="tx1"/>
                </a:solidFill>
                <a:effectLst/>
                <a:latin typeface="+mn-lt"/>
                <a:ea typeface="+mn-ea"/>
                <a:cs typeface="+mn-cs"/>
              </a:rPr>
              <a:t>Info </a:t>
            </a:r>
            <a:r>
              <a:rPr lang="nb-NO" sz="800" kern="1200" err="1">
                <a:solidFill>
                  <a:schemeClr val="tx1"/>
                </a:solidFill>
                <a:effectLst/>
                <a:latin typeface="+mn-lt"/>
                <a:ea typeface="+mn-ea"/>
                <a:cs typeface="+mn-cs"/>
              </a:rPr>
              <a:t>about</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how</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software</a:t>
            </a:r>
            <a:r>
              <a:rPr lang="nb-NO" sz="800" kern="1200">
                <a:solidFill>
                  <a:schemeClr val="tx1"/>
                </a:solidFill>
                <a:effectLst/>
                <a:latin typeface="+mn-lt"/>
                <a:ea typeface="+mn-ea"/>
                <a:cs typeface="+mn-cs"/>
              </a:rPr>
              <a:t> is </a:t>
            </a:r>
            <a:r>
              <a:rPr lang="nb-NO" sz="800" kern="1200" err="1">
                <a:solidFill>
                  <a:schemeClr val="tx1"/>
                </a:solidFill>
                <a:effectLst/>
                <a:latin typeface="+mn-lt"/>
                <a:ea typeface="+mn-ea"/>
                <a:cs typeface="+mn-cs"/>
              </a:rPr>
              <a:t>constructed</a:t>
            </a:r>
            <a:r>
              <a:rPr lang="nb-NO" sz="800" kern="1200">
                <a:solidFill>
                  <a:schemeClr val="tx1"/>
                </a:solidFill>
                <a:effectLst/>
                <a:latin typeface="+mn-lt"/>
                <a:ea typeface="+mn-ea"/>
                <a:cs typeface="+mn-cs"/>
              </a:rPr>
              <a:t> is used to </a:t>
            </a:r>
            <a:r>
              <a:rPr lang="nb-NO" sz="800" kern="1200" err="1">
                <a:solidFill>
                  <a:schemeClr val="tx1"/>
                </a:solidFill>
                <a:effectLst/>
                <a:latin typeface="+mn-lt"/>
                <a:ea typeface="+mn-ea"/>
                <a:cs typeface="+mn-cs"/>
              </a:rPr>
              <a:t>derive</a:t>
            </a:r>
            <a:r>
              <a:rPr lang="nb-NO" sz="800" kern="1200">
                <a:solidFill>
                  <a:schemeClr val="tx1"/>
                </a:solidFill>
                <a:effectLst/>
                <a:latin typeface="+mn-lt"/>
                <a:ea typeface="+mn-ea"/>
                <a:cs typeface="+mn-cs"/>
              </a:rPr>
              <a:t> test cases (</a:t>
            </a:r>
            <a:r>
              <a:rPr lang="nb-NO" sz="800" kern="1200" err="1">
                <a:solidFill>
                  <a:schemeClr val="tx1"/>
                </a:solidFill>
                <a:effectLst/>
                <a:latin typeface="+mn-lt"/>
                <a:ea typeface="+mn-ea"/>
                <a:cs typeface="+mn-cs"/>
              </a:rPr>
              <a:t>code</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detailed</a:t>
            </a:r>
            <a:r>
              <a:rPr lang="nb-NO" sz="800" kern="1200">
                <a:solidFill>
                  <a:schemeClr val="tx1"/>
                </a:solidFill>
                <a:effectLst/>
                <a:latin typeface="+mn-lt"/>
                <a:ea typeface="+mn-ea"/>
                <a:cs typeface="+mn-cs"/>
              </a:rPr>
              <a:t> design info)</a:t>
            </a:r>
          </a:p>
          <a:p>
            <a:pPr rtl="0" fontAlgn="ctr"/>
            <a:r>
              <a:rPr lang="nb-NO" sz="800" kern="1200" err="1">
                <a:solidFill>
                  <a:schemeClr val="tx1"/>
                </a:solidFill>
                <a:effectLst/>
                <a:latin typeface="+mn-lt"/>
                <a:ea typeface="+mn-ea"/>
                <a:cs typeface="+mn-cs"/>
              </a:rPr>
              <a:t>Extent</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coverage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can</a:t>
            </a:r>
            <a:r>
              <a:rPr lang="nb-NO" sz="800" kern="1200">
                <a:solidFill>
                  <a:schemeClr val="tx1"/>
                </a:solidFill>
                <a:effectLst/>
                <a:latin typeface="+mn-lt"/>
                <a:ea typeface="+mn-ea"/>
                <a:cs typeface="+mn-cs"/>
              </a:rPr>
              <a:t> be </a:t>
            </a:r>
            <a:r>
              <a:rPr lang="nb-NO" sz="800" kern="1200" err="1">
                <a:solidFill>
                  <a:schemeClr val="tx1"/>
                </a:solidFill>
                <a:effectLst/>
                <a:latin typeface="+mn-lt"/>
                <a:ea typeface="+mn-ea"/>
                <a:cs typeface="+mn-cs"/>
              </a:rPr>
              <a:t>measured</a:t>
            </a:r>
            <a:r>
              <a:rPr lang="nb-NO" sz="800" kern="1200">
                <a:solidFill>
                  <a:schemeClr val="tx1"/>
                </a:solidFill>
                <a:effectLst/>
                <a:latin typeface="+mn-lt"/>
                <a:ea typeface="+mn-ea"/>
                <a:cs typeface="+mn-cs"/>
              </a:rPr>
              <a:t> for </a:t>
            </a:r>
            <a:r>
              <a:rPr lang="nb-NO" sz="800" kern="1200" err="1">
                <a:solidFill>
                  <a:schemeClr val="tx1"/>
                </a:solidFill>
                <a:effectLst/>
                <a:latin typeface="+mn-lt"/>
                <a:ea typeface="+mn-ea"/>
                <a:cs typeface="+mn-cs"/>
              </a:rPr>
              <a:t>existing</a:t>
            </a:r>
            <a:r>
              <a:rPr lang="nb-NO" sz="800" kern="1200">
                <a:solidFill>
                  <a:schemeClr val="tx1"/>
                </a:solidFill>
                <a:effectLst/>
                <a:latin typeface="+mn-lt"/>
                <a:ea typeface="+mn-ea"/>
                <a:cs typeface="+mn-cs"/>
              </a:rPr>
              <a:t> test cases, and </a:t>
            </a:r>
            <a:r>
              <a:rPr lang="nb-NO" sz="800" kern="1200" err="1">
                <a:solidFill>
                  <a:schemeClr val="tx1"/>
                </a:solidFill>
                <a:effectLst/>
                <a:latin typeface="+mn-lt"/>
                <a:ea typeface="+mn-ea"/>
                <a:cs typeface="+mn-cs"/>
              </a:rPr>
              <a:t>further</a:t>
            </a:r>
            <a:r>
              <a:rPr lang="nb-NO" sz="800" kern="1200">
                <a:solidFill>
                  <a:schemeClr val="tx1"/>
                </a:solidFill>
                <a:effectLst/>
                <a:latin typeface="+mn-lt"/>
                <a:ea typeface="+mn-ea"/>
                <a:cs typeface="+mn-cs"/>
              </a:rPr>
              <a:t> test cases </a:t>
            </a:r>
            <a:r>
              <a:rPr lang="nb-NO" sz="800" kern="1200" err="1">
                <a:solidFill>
                  <a:schemeClr val="tx1"/>
                </a:solidFill>
                <a:effectLst/>
                <a:latin typeface="+mn-lt"/>
                <a:ea typeface="+mn-ea"/>
                <a:cs typeface="+mn-cs"/>
              </a:rPr>
              <a:t>can</a:t>
            </a:r>
            <a:r>
              <a:rPr lang="nb-NO" sz="800" kern="1200">
                <a:solidFill>
                  <a:schemeClr val="tx1"/>
                </a:solidFill>
                <a:effectLst/>
                <a:latin typeface="+mn-lt"/>
                <a:ea typeface="+mn-ea"/>
                <a:cs typeface="+mn-cs"/>
              </a:rPr>
              <a:t> be </a:t>
            </a:r>
            <a:r>
              <a:rPr lang="nb-NO" sz="800" kern="1200" err="1">
                <a:solidFill>
                  <a:schemeClr val="tx1"/>
                </a:solidFill>
                <a:effectLst/>
                <a:latin typeface="+mn-lt"/>
                <a:ea typeface="+mn-ea"/>
                <a:cs typeface="+mn-cs"/>
              </a:rPr>
              <a:t>derived</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systematically</a:t>
            </a:r>
            <a:r>
              <a:rPr lang="nb-NO" sz="800" kern="1200">
                <a:solidFill>
                  <a:schemeClr val="tx1"/>
                </a:solidFill>
                <a:effectLst/>
                <a:latin typeface="+mn-lt"/>
                <a:ea typeface="+mn-ea"/>
                <a:cs typeface="+mn-cs"/>
              </a:rPr>
              <a:t> to </a:t>
            </a:r>
            <a:r>
              <a:rPr lang="nb-NO" sz="800" kern="1200" err="1">
                <a:solidFill>
                  <a:schemeClr val="tx1"/>
                </a:solidFill>
                <a:effectLst/>
                <a:latin typeface="+mn-lt"/>
                <a:ea typeface="+mn-ea"/>
                <a:cs typeface="+mn-cs"/>
              </a:rPr>
              <a:t>increase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coverage</a:t>
            </a:r>
            <a:endParaRPr lang="nb-NO" sz="800" kern="1200">
              <a:solidFill>
                <a:schemeClr val="tx1"/>
              </a:solidFill>
              <a:effectLst/>
              <a:latin typeface="+mn-lt"/>
              <a:ea typeface="+mn-ea"/>
              <a:cs typeface="+mn-cs"/>
            </a:endParaRPr>
          </a:p>
          <a:p>
            <a:r>
              <a:rPr lang="nb-NO" sz="800" kern="1200" err="1">
                <a:solidFill>
                  <a:schemeClr val="tx1"/>
                </a:solidFill>
                <a:effectLst/>
                <a:latin typeface="+mn-lt"/>
                <a:ea typeface="+mn-ea"/>
                <a:cs typeface="+mn-cs"/>
              </a:rPr>
              <a:t>Experience</a:t>
            </a:r>
            <a:endParaRPr lang="nb-NO" sz="800" kern="1200">
              <a:solidFill>
                <a:schemeClr val="tx1"/>
              </a:solidFill>
              <a:effectLst/>
              <a:latin typeface="+mn-lt"/>
              <a:ea typeface="+mn-ea"/>
              <a:cs typeface="+mn-cs"/>
            </a:endParaRPr>
          </a:p>
          <a:p>
            <a:pPr rtl="0" fontAlgn="ctr"/>
            <a:r>
              <a:rPr lang="nb-NO" sz="800" kern="1200">
                <a:solidFill>
                  <a:schemeClr val="tx1"/>
                </a:solidFill>
                <a:effectLst/>
                <a:latin typeface="+mn-lt"/>
                <a:ea typeface="+mn-ea"/>
                <a:cs typeface="+mn-cs"/>
              </a:rPr>
              <a:t>Knowledge and </a:t>
            </a:r>
            <a:r>
              <a:rPr lang="nb-NO" sz="800" kern="1200" err="1">
                <a:solidFill>
                  <a:schemeClr val="tx1"/>
                </a:solidFill>
                <a:effectLst/>
                <a:latin typeface="+mn-lt"/>
                <a:ea typeface="+mn-ea"/>
                <a:cs typeface="+mn-cs"/>
              </a:rPr>
              <a:t>experience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people</a:t>
            </a:r>
            <a:r>
              <a:rPr lang="nb-NO" sz="800" kern="1200">
                <a:solidFill>
                  <a:schemeClr val="tx1"/>
                </a:solidFill>
                <a:effectLst/>
                <a:latin typeface="+mn-lt"/>
                <a:ea typeface="+mn-ea"/>
                <a:cs typeface="+mn-cs"/>
              </a:rPr>
              <a:t> used to </a:t>
            </a:r>
            <a:r>
              <a:rPr lang="nb-NO" sz="800" kern="1200" err="1">
                <a:solidFill>
                  <a:schemeClr val="tx1"/>
                </a:solidFill>
                <a:effectLst/>
                <a:latin typeface="+mn-lt"/>
                <a:ea typeface="+mn-ea"/>
                <a:cs typeface="+mn-cs"/>
              </a:rPr>
              <a:t>derive</a:t>
            </a:r>
            <a:r>
              <a:rPr lang="nb-NO" sz="800" kern="1200">
                <a:solidFill>
                  <a:schemeClr val="tx1"/>
                </a:solidFill>
                <a:effectLst/>
                <a:latin typeface="+mn-lt"/>
                <a:ea typeface="+mn-ea"/>
                <a:cs typeface="+mn-cs"/>
              </a:rPr>
              <a:t> test cases</a:t>
            </a:r>
          </a:p>
          <a:p>
            <a:pPr rtl="0" fontAlgn="ctr"/>
            <a:r>
              <a:rPr lang="nb-NO" sz="800" kern="1200">
                <a:solidFill>
                  <a:schemeClr val="tx1"/>
                </a:solidFill>
                <a:effectLst/>
                <a:latin typeface="+mn-lt"/>
                <a:ea typeface="+mn-ea"/>
                <a:cs typeface="+mn-cs"/>
              </a:rPr>
              <a:t>Knowledge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testers, </a:t>
            </a:r>
            <a:r>
              <a:rPr lang="nb-NO" sz="800" kern="1200" err="1">
                <a:solidFill>
                  <a:schemeClr val="tx1"/>
                </a:solidFill>
                <a:effectLst/>
                <a:latin typeface="+mn-lt"/>
                <a:ea typeface="+mn-ea"/>
                <a:cs typeface="+mn-cs"/>
              </a:rPr>
              <a:t>developers</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users</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other</a:t>
            </a:r>
            <a:r>
              <a:rPr lang="nb-NO" sz="800" kern="1200">
                <a:solidFill>
                  <a:schemeClr val="tx1"/>
                </a:solidFill>
                <a:effectLst/>
                <a:latin typeface="+mn-lt"/>
                <a:ea typeface="+mn-ea"/>
                <a:cs typeface="+mn-cs"/>
              </a:rPr>
              <a:t> stakeholders </a:t>
            </a:r>
            <a:r>
              <a:rPr lang="nb-NO" sz="800" kern="1200" err="1">
                <a:solidFill>
                  <a:schemeClr val="tx1"/>
                </a:solidFill>
                <a:effectLst/>
                <a:latin typeface="+mn-lt"/>
                <a:ea typeface="+mn-ea"/>
                <a:cs typeface="+mn-cs"/>
              </a:rPr>
              <a:t>about</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the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software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its</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usage</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environment</a:t>
            </a:r>
            <a:r>
              <a:rPr lang="nb-NO" sz="800" kern="1200">
                <a:solidFill>
                  <a:schemeClr val="tx1"/>
                </a:solidFill>
                <a:effectLst/>
                <a:latin typeface="+mn-lt"/>
                <a:ea typeface="+mn-ea"/>
                <a:cs typeface="+mn-cs"/>
              </a:rPr>
              <a:t> is </a:t>
            </a:r>
            <a:r>
              <a:rPr lang="nb-NO" sz="800" kern="1200" err="1">
                <a:solidFill>
                  <a:schemeClr val="tx1"/>
                </a:solidFill>
                <a:effectLst/>
                <a:latin typeface="+mn-lt"/>
                <a:ea typeface="+mn-ea"/>
                <a:cs typeface="+mn-cs"/>
              </a:rPr>
              <a:t>one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source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info</a:t>
            </a:r>
          </a:p>
          <a:p>
            <a:pPr rtl="0" fontAlgn="ctr"/>
            <a:r>
              <a:rPr lang="nb-NO" sz="800" kern="1200">
                <a:solidFill>
                  <a:schemeClr val="tx1"/>
                </a:solidFill>
                <a:effectLst/>
                <a:latin typeface="+mn-lt"/>
                <a:ea typeface="+mn-ea"/>
                <a:cs typeface="+mn-cs"/>
              </a:rPr>
              <a:t>Knowledge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likely</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defects</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their</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distribution</a:t>
            </a:r>
            <a:r>
              <a:rPr lang="nb-NO" sz="800" kern="1200">
                <a:solidFill>
                  <a:schemeClr val="tx1"/>
                </a:solidFill>
                <a:effectLst/>
                <a:latin typeface="+mn-lt"/>
                <a:ea typeface="+mn-ea"/>
                <a:cs typeface="+mn-cs"/>
              </a:rPr>
              <a:t> is </a:t>
            </a:r>
            <a:r>
              <a:rPr lang="nb-NO" sz="800" kern="1200" err="1">
                <a:solidFill>
                  <a:schemeClr val="tx1"/>
                </a:solidFill>
                <a:effectLst/>
                <a:latin typeface="+mn-lt"/>
                <a:ea typeface="+mn-ea"/>
                <a:cs typeface="+mn-cs"/>
              </a:rPr>
              <a:t>another</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source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of</a:t>
            </a:r>
            <a:r>
              <a:rPr lang="nb-NO" sz="800" kern="1200">
                <a:solidFill>
                  <a:schemeClr val="tx1"/>
                </a:solidFill>
                <a:effectLst/>
                <a:latin typeface="+mn-lt"/>
                <a:ea typeface="+mn-ea"/>
                <a:cs typeface="+mn-cs"/>
              </a:rPr>
              <a:t> info</a:t>
            </a:r>
          </a:p>
          <a:p>
            <a:pPr rtl="0" fontAlgn="ctr"/>
            <a:r>
              <a:rPr lang="nb-NO" sz="800" kern="1200">
                <a:solidFill>
                  <a:schemeClr val="tx1"/>
                </a:solidFill>
                <a:effectLst/>
                <a:latin typeface="+mn-lt"/>
                <a:ea typeface="+mn-ea"/>
                <a:cs typeface="+mn-cs"/>
              </a:rPr>
              <a:t> </a:t>
            </a:r>
          </a:p>
          <a:p>
            <a:r>
              <a:rPr lang="nb-NO" sz="800" kern="1200">
                <a:solidFill>
                  <a:schemeClr val="tx1"/>
                </a:solidFill>
                <a:effectLst/>
                <a:latin typeface="+mn-lt"/>
                <a:ea typeface="+mn-ea"/>
                <a:cs typeface="+mn-cs"/>
              </a:rPr>
              <a:t>Bør skrives noe om I sliden</a:t>
            </a:r>
          </a:p>
          <a:p>
            <a:r>
              <a:rPr lang="nb-NO" sz="800" kern="1200">
                <a:solidFill>
                  <a:schemeClr val="tx1"/>
                </a:solidFill>
                <a:effectLst/>
                <a:latin typeface="+mn-lt"/>
                <a:ea typeface="+mn-ea"/>
                <a:cs typeface="+mn-cs"/>
              </a:rPr>
              <a:t> </a:t>
            </a:r>
          </a:p>
          <a:p>
            <a:r>
              <a:rPr lang="nb-NO" sz="800" kern="1200" err="1">
                <a:solidFill>
                  <a:schemeClr val="tx1"/>
                </a:solidFill>
                <a:effectLst/>
                <a:latin typeface="+mn-lt"/>
                <a:ea typeface="+mn-ea"/>
                <a:cs typeface="+mn-cs"/>
              </a:rPr>
              <a:t>Experience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based</a:t>
            </a:r>
            <a:r>
              <a:rPr lang="nb-NO" sz="800" kern="1200">
                <a:solidFill>
                  <a:schemeClr val="tx1"/>
                </a:solidFill>
                <a:effectLst/>
                <a:latin typeface="+mn-lt"/>
                <a:ea typeface="+mn-ea"/>
                <a:cs typeface="+mn-cs"/>
              </a:rPr>
              <a:t> is tests </a:t>
            </a:r>
            <a:r>
              <a:rPr lang="nb-NO" sz="800" kern="1200" err="1">
                <a:solidFill>
                  <a:schemeClr val="tx1"/>
                </a:solidFill>
                <a:effectLst/>
                <a:latin typeface="+mn-lt"/>
                <a:ea typeface="+mn-ea"/>
                <a:cs typeface="+mn-cs"/>
              </a:rPr>
              <a:t>derived</a:t>
            </a:r>
            <a:r>
              <a:rPr lang="nb-NO" sz="800" kern="1200">
                <a:solidFill>
                  <a:schemeClr val="tx1"/>
                </a:solidFill>
                <a:effectLst/>
                <a:latin typeface="+mn-lt"/>
                <a:ea typeface="+mn-ea"/>
                <a:cs typeface="+mn-cs"/>
              </a:rPr>
              <a:t> from testers skill and </a:t>
            </a:r>
            <a:r>
              <a:rPr lang="nb-NO" sz="800" kern="1200" err="1">
                <a:solidFill>
                  <a:schemeClr val="tx1"/>
                </a:solidFill>
                <a:effectLst/>
                <a:latin typeface="+mn-lt"/>
                <a:ea typeface="+mn-ea"/>
                <a:cs typeface="+mn-cs"/>
              </a:rPr>
              <a:t>intuition</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experience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with</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similar</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things</a:t>
            </a:r>
            <a:endParaRPr lang="nb-NO" sz="800" kern="1200">
              <a:solidFill>
                <a:schemeClr val="tx1"/>
              </a:solidFill>
              <a:effectLst/>
              <a:latin typeface="+mn-lt"/>
              <a:ea typeface="+mn-ea"/>
              <a:cs typeface="+mn-cs"/>
            </a:endParaRPr>
          </a:p>
          <a:p>
            <a:r>
              <a:rPr lang="nb-NO" sz="800" kern="1200" err="1">
                <a:solidFill>
                  <a:schemeClr val="tx1"/>
                </a:solidFill>
                <a:effectLst/>
                <a:latin typeface="+mn-lt"/>
                <a:ea typeface="+mn-ea"/>
                <a:cs typeface="+mn-cs"/>
              </a:rPr>
              <a:t>Exploratory</a:t>
            </a:r>
            <a:r>
              <a:rPr lang="nb-NO" sz="800" kern="1200">
                <a:solidFill>
                  <a:schemeClr val="tx1"/>
                </a:solidFill>
                <a:effectLst/>
                <a:latin typeface="+mn-lt"/>
                <a:ea typeface="+mn-ea"/>
                <a:cs typeface="+mn-cs"/>
              </a:rPr>
              <a:t> is </a:t>
            </a:r>
            <a:r>
              <a:rPr lang="nb-NO" sz="800" kern="1200" err="1">
                <a:solidFill>
                  <a:schemeClr val="tx1"/>
                </a:solidFill>
                <a:effectLst/>
                <a:latin typeface="+mn-lt"/>
                <a:ea typeface="+mn-ea"/>
                <a:cs typeface="+mn-cs"/>
              </a:rPr>
              <a:t>based</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on</a:t>
            </a:r>
            <a:r>
              <a:rPr lang="nb-NO" sz="800" kern="1200">
                <a:solidFill>
                  <a:schemeClr val="tx1"/>
                </a:solidFill>
                <a:effectLst/>
                <a:latin typeface="+mn-lt"/>
                <a:ea typeface="+mn-ea"/>
                <a:cs typeface="+mn-cs"/>
              </a:rPr>
              <a:t> test charter </a:t>
            </a:r>
            <a:r>
              <a:rPr lang="nb-NO" sz="800" kern="1200" err="1">
                <a:solidFill>
                  <a:schemeClr val="tx1"/>
                </a:solidFill>
                <a:effectLst/>
                <a:latin typeface="+mn-lt"/>
                <a:ea typeface="+mn-ea"/>
                <a:cs typeface="+mn-cs"/>
              </a:rPr>
              <a:t>containing</a:t>
            </a:r>
            <a:r>
              <a:rPr lang="nb-NO" sz="800" kern="1200">
                <a:solidFill>
                  <a:schemeClr val="tx1"/>
                </a:solidFill>
                <a:effectLst/>
                <a:latin typeface="+mn-lt"/>
                <a:ea typeface="+mn-ea"/>
                <a:cs typeface="+mn-cs"/>
              </a:rPr>
              <a:t> test </a:t>
            </a:r>
            <a:r>
              <a:rPr lang="nb-NO" sz="800" kern="1200" err="1">
                <a:solidFill>
                  <a:schemeClr val="tx1"/>
                </a:solidFill>
                <a:effectLst/>
                <a:latin typeface="+mn-lt"/>
                <a:ea typeface="+mn-ea"/>
                <a:cs typeface="+mn-cs"/>
              </a:rPr>
              <a:t>objectives</a:t>
            </a:r>
            <a:r>
              <a:rPr lang="nb-NO" sz="800" kern="1200">
                <a:solidFill>
                  <a:schemeClr val="tx1"/>
                </a:solidFill>
                <a:effectLst/>
                <a:latin typeface="+mn-lt"/>
                <a:ea typeface="+mn-ea"/>
                <a:cs typeface="+mn-cs"/>
              </a:rPr>
              <a:t> and </a:t>
            </a:r>
            <a:r>
              <a:rPr lang="nb-NO" sz="800" kern="1200" err="1">
                <a:solidFill>
                  <a:schemeClr val="tx1"/>
                </a:solidFill>
                <a:effectLst/>
                <a:latin typeface="+mn-lt"/>
                <a:ea typeface="+mn-ea"/>
                <a:cs typeface="+mn-cs"/>
              </a:rPr>
              <a:t>carried</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out</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within</a:t>
            </a:r>
            <a:r>
              <a:rPr lang="nb-NO" sz="800" kern="1200">
                <a:solidFill>
                  <a:schemeClr val="tx1"/>
                </a:solidFill>
                <a:effectLst/>
                <a:latin typeface="+mn-lt"/>
                <a:ea typeface="+mn-ea"/>
                <a:cs typeface="+mn-cs"/>
              </a:rPr>
              <a:t> time-</a:t>
            </a:r>
            <a:r>
              <a:rPr lang="nb-NO" sz="800" kern="1200" err="1">
                <a:solidFill>
                  <a:schemeClr val="tx1"/>
                </a:solidFill>
                <a:effectLst/>
                <a:latin typeface="+mn-lt"/>
                <a:ea typeface="+mn-ea"/>
                <a:cs typeface="+mn-cs"/>
              </a:rPr>
              <a:t>boxes</a:t>
            </a:r>
            <a:endParaRPr lang="nb-NO" sz="800" kern="1200">
              <a:solidFill>
                <a:schemeClr val="tx1"/>
              </a:solidFill>
              <a:effectLst/>
              <a:latin typeface="+mn-lt"/>
              <a:ea typeface="+mn-ea"/>
              <a:cs typeface="+mn-cs"/>
            </a:endParaRPr>
          </a:p>
          <a:p>
            <a:r>
              <a:rPr lang="nb-NO" sz="800" kern="1200">
                <a:solidFill>
                  <a:schemeClr val="tx1"/>
                </a:solidFill>
                <a:effectLst/>
                <a:latin typeface="+mn-lt"/>
                <a:ea typeface="+mn-ea"/>
                <a:cs typeface="+mn-cs"/>
              </a:rPr>
              <a:t>Tror </a:t>
            </a:r>
            <a:r>
              <a:rPr lang="nb-NO" sz="800" kern="1200" err="1">
                <a:solidFill>
                  <a:schemeClr val="tx1"/>
                </a:solidFill>
                <a:effectLst/>
                <a:latin typeface="+mn-lt"/>
                <a:ea typeface="+mn-ea"/>
                <a:cs typeface="+mn-cs"/>
              </a:rPr>
              <a:t>exploratory</a:t>
            </a:r>
            <a:r>
              <a:rPr lang="nb-NO" sz="800" kern="1200">
                <a:solidFill>
                  <a:schemeClr val="tx1"/>
                </a:solidFill>
                <a:effectLst/>
                <a:latin typeface="+mn-lt"/>
                <a:ea typeface="+mn-ea"/>
                <a:cs typeface="+mn-cs"/>
              </a:rPr>
              <a:t> er en del av </a:t>
            </a:r>
            <a:r>
              <a:rPr lang="nb-NO" sz="800" kern="1200" err="1">
                <a:solidFill>
                  <a:schemeClr val="tx1"/>
                </a:solidFill>
                <a:effectLst/>
                <a:latin typeface="+mn-lt"/>
                <a:ea typeface="+mn-ea"/>
                <a:cs typeface="+mn-cs"/>
              </a:rPr>
              <a:t>experience</a:t>
            </a:r>
            <a:r>
              <a:rPr lang="nb-NO" sz="800" kern="1200">
                <a:solidFill>
                  <a:schemeClr val="tx1"/>
                </a:solidFill>
                <a:effectLst/>
                <a:latin typeface="+mn-lt"/>
                <a:ea typeface="+mn-ea"/>
                <a:cs typeface="+mn-cs"/>
              </a:rPr>
              <a:t> </a:t>
            </a:r>
            <a:r>
              <a:rPr lang="nb-NO" sz="800" kern="1200" err="1">
                <a:solidFill>
                  <a:schemeClr val="tx1"/>
                </a:solidFill>
                <a:effectLst/>
                <a:latin typeface="+mn-lt"/>
                <a:ea typeface="+mn-ea"/>
                <a:cs typeface="+mn-cs"/>
              </a:rPr>
              <a:t>based</a:t>
            </a:r>
            <a:endParaRPr lang="nb-NO" sz="800" kern="1200">
              <a:solidFill>
                <a:schemeClr val="tx1"/>
              </a:solidFill>
              <a:effectLst/>
              <a:latin typeface="+mn-lt"/>
              <a:ea typeface="+mn-ea"/>
              <a:cs typeface="+mn-cs"/>
            </a:endParaRPr>
          </a:p>
          <a:p>
            <a:pPr marL="0" indent="0">
              <a:buNone/>
            </a:pPr>
            <a:endParaRPr lang="nb-NO" baseline="0"/>
          </a:p>
          <a:p>
            <a:pPr marL="0" indent="0">
              <a:buNone/>
            </a:pPr>
            <a:endParaRPr lang="nb-NO"/>
          </a:p>
        </p:txBody>
      </p:sp>
      <p:sp>
        <p:nvSpPr>
          <p:cNvPr id="4" name="Date Placeholder 3"/>
          <p:cNvSpPr>
            <a:spLocks noGrp="1"/>
          </p:cNvSpPr>
          <p:nvPr>
            <p:ph type="dt" idx="10"/>
          </p:nvPr>
        </p:nvSpPr>
        <p:spPr/>
        <p:txBody>
          <a:bodyPr/>
          <a:lstStyle/>
          <a:p>
            <a:fld id="{CBE5608A-2AB8-4E41-9612-0FC3D523C4FF}"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76</a:t>
            </a:fld>
            <a:endParaRPr lang="en-GB" sz="1100"/>
          </a:p>
        </p:txBody>
      </p:sp>
    </p:spTree>
    <p:extLst>
      <p:ext uri="{BB962C8B-B14F-4D97-AF65-F5344CB8AC3E}">
        <p14:creationId xmlns:p14="http://schemas.microsoft.com/office/powerpoint/2010/main" val="25251937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0" u="none" strike="noStrike" kern="1200" baseline="0">
                <a:solidFill>
                  <a:schemeClr val="tx1"/>
                </a:solidFill>
                <a:latin typeface="+mn-lt"/>
                <a:ea typeface="+mn-ea"/>
                <a:cs typeface="+mn-cs"/>
              </a:rPr>
              <a:t>Feil</a:t>
            </a:r>
            <a:r>
              <a:rPr lang="nb-NO" sz="800" b="0" i="0" u="none" strike="noStrike" kern="1200" baseline="0">
                <a:solidFill>
                  <a:schemeClr val="tx1"/>
                </a:solidFill>
                <a:latin typeface="+mn-lt"/>
                <a:ea typeface="+mn-ea"/>
                <a:cs typeface="+mn-cs"/>
              </a:rPr>
              <a:t>: På engelsk finnes begrepene </a:t>
            </a:r>
            <a:r>
              <a:rPr lang="nb-NO" sz="800" b="0" i="0" u="none" strike="noStrike" kern="1200" baseline="0" err="1">
                <a:solidFill>
                  <a:schemeClr val="tx1"/>
                </a:solidFill>
                <a:latin typeface="+mn-lt"/>
                <a:ea typeface="+mn-ea"/>
                <a:cs typeface="+mn-cs"/>
              </a:rPr>
              <a:t>error</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mistake</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defect</a:t>
            </a:r>
            <a:r>
              <a:rPr lang="nb-NO" sz="800" b="0" i="0" u="none" strike="noStrike" kern="1200" baseline="0">
                <a:solidFill>
                  <a:schemeClr val="tx1"/>
                </a:solidFill>
                <a:latin typeface="+mn-lt"/>
                <a:ea typeface="+mn-ea"/>
                <a:cs typeface="+mn-cs"/>
              </a:rPr>
              <a:t>, problem, </a:t>
            </a:r>
            <a:r>
              <a:rPr lang="nb-NO" sz="800" b="0" i="0" u="none" strike="noStrike" kern="1200" baseline="0" err="1">
                <a:solidFill>
                  <a:schemeClr val="tx1"/>
                </a:solidFill>
                <a:latin typeface="+mn-lt"/>
                <a:ea typeface="+mn-ea"/>
                <a:cs typeface="+mn-cs"/>
              </a:rPr>
              <a:t>failure</a:t>
            </a:r>
            <a:r>
              <a:rPr lang="nb-NO" sz="800" b="0" i="0" u="none" strike="noStrike" kern="1200" baseline="0">
                <a:solidFill>
                  <a:schemeClr val="tx1"/>
                </a:solidFill>
                <a:latin typeface="+mn-lt"/>
                <a:ea typeface="+mn-ea"/>
                <a:cs typeface="+mn-cs"/>
              </a:rPr>
              <a:t>. På norsk bruker vi samme ord for alle disse begrepene, nemlig feil. </a:t>
            </a:r>
            <a:endParaRPr lang="nb-NO" baseline="0"/>
          </a:p>
          <a:p>
            <a:pPr marL="0" indent="0">
              <a:buNone/>
            </a:pPr>
            <a:endParaRPr lang="nb-NO" baseline="0"/>
          </a:p>
          <a:p>
            <a:pPr marL="0" indent="0">
              <a:buNone/>
            </a:pPr>
            <a:r>
              <a:rPr lang="nb-NO" baseline="0" err="1"/>
              <a:t>Error</a:t>
            </a:r>
            <a:r>
              <a:rPr lang="nb-NO" baseline="0"/>
              <a:t> (</a:t>
            </a:r>
            <a:r>
              <a:rPr lang="nb-NO" baseline="0" err="1"/>
              <a:t>mistake</a:t>
            </a:r>
            <a:r>
              <a:rPr lang="nb-NO" baseline="0"/>
              <a:t>): a human action </a:t>
            </a:r>
            <a:r>
              <a:rPr lang="nb-NO" baseline="0" err="1"/>
              <a:t>that</a:t>
            </a:r>
            <a:r>
              <a:rPr lang="nb-NO" baseline="0"/>
              <a:t> </a:t>
            </a:r>
            <a:r>
              <a:rPr lang="nb-NO" baseline="0" err="1"/>
              <a:t>produces</a:t>
            </a:r>
            <a:r>
              <a:rPr lang="nb-NO" baseline="0"/>
              <a:t> an </a:t>
            </a:r>
            <a:r>
              <a:rPr lang="nb-NO" baseline="0" err="1"/>
              <a:t>incorrect</a:t>
            </a:r>
            <a:r>
              <a:rPr lang="nb-NO" baseline="0"/>
              <a:t> </a:t>
            </a:r>
            <a:r>
              <a:rPr lang="nb-NO" baseline="0" err="1"/>
              <a:t>result</a:t>
            </a:r>
            <a:endParaRPr lang="nb-NO" baseline="0"/>
          </a:p>
          <a:p>
            <a:pPr marL="0" indent="0">
              <a:buNone/>
            </a:pPr>
            <a:r>
              <a:rPr lang="nb-NO" baseline="0" err="1"/>
              <a:t>Defect</a:t>
            </a:r>
            <a:r>
              <a:rPr lang="nb-NO" baseline="0"/>
              <a:t> (</a:t>
            </a:r>
            <a:r>
              <a:rPr lang="nb-NO" baseline="0" err="1"/>
              <a:t>fault</a:t>
            </a:r>
            <a:r>
              <a:rPr lang="nb-NO" baseline="0"/>
              <a:t>/</a:t>
            </a:r>
            <a:r>
              <a:rPr lang="nb-NO" baseline="0" err="1"/>
              <a:t>bug</a:t>
            </a:r>
            <a:r>
              <a:rPr lang="nb-NO" baseline="0"/>
              <a:t>): a </a:t>
            </a:r>
            <a:r>
              <a:rPr lang="nb-NO" baseline="0" err="1"/>
              <a:t>flaw</a:t>
            </a:r>
            <a:r>
              <a:rPr lang="nb-NO" baseline="0"/>
              <a:t> in </a:t>
            </a:r>
            <a:r>
              <a:rPr lang="nb-NO" baseline="0" err="1"/>
              <a:t>code</a:t>
            </a:r>
            <a:r>
              <a:rPr lang="nb-NO" baseline="0"/>
              <a:t>, </a:t>
            </a:r>
            <a:r>
              <a:rPr lang="nb-NO" baseline="0" err="1"/>
              <a:t>software</a:t>
            </a:r>
            <a:r>
              <a:rPr lang="nb-NO" baseline="0"/>
              <a:t>, system or </a:t>
            </a:r>
            <a:r>
              <a:rPr lang="nb-NO" baseline="0" err="1"/>
              <a:t>document</a:t>
            </a:r>
            <a:r>
              <a:rPr lang="nb-NO" baseline="0"/>
              <a:t> </a:t>
            </a:r>
            <a:r>
              <a:rPr lang="nb-NO" baseline="0" err="1"/>
              <a:t>that</a:t>
            </a:r>
            <a:r>
              <a:rPr lang="nb-NO" baseline="0"/>
              <a:t> </a:t>
            </a:r>
            <a:r>
              <a:rPr lang="nb-NO" baseline="0" err="1"/>
              <a:t>can</a:t>
            </a:r>
            <a:r>
              <a:rPr lang="nb-NO" baseline="0"/>
              <a:t> </a:t>
            </a:r>
            <a:r>
              <a:rPr lang="nb-NO" baseline="0" err="1"/>
              <a:t>cause</a:t>
            </a:r>
            <a:r>
              <a:rPr lang="nb-NO" baseline="0"/>
              <a:t> it to </a:t>
            </a:r>
            <a:r>
              <a:rPr lang="nb-NO" baseline="0" err="1"/>
              <a:t>fail</a:t>
            </a:r>
            <a:r>
              <a:rPr lang="nb-NO" baseline="0"/>
              <a:t> to </a:t>
            </a:r>
            <a:r>
              <a:rPr lang="nb-NO" baseline="0" err="1"/>
              <a:t>perform</a:t>
            </a:r>
            <a:r>
              <a:rPr lang="nb-NO" baseline="0"/>
              <a:t> </a:t>
            </a:r>
            <a:r>
              <a:rPr lang="nb-NO" baseline="0" err="1"/>
              <a:t>its</a:t>
            </a:r>
            <a:r>
              <a:rPr lang="nb-NO" baseline="0"/>
              <a:t> </a:t>
            </a:r>
            <a:r>
              <a:rPr lang="nb-NO" baseline="0" err="1"/>
              <a:t>required</a:t>
            </a:r>
            <a:r>
              <a:rPr lang="nb-NO" baseline="0"/>
              <a:t> </a:t>
            </a:r>
            <a:r>
              <a:rPr lang="nb-NO" baseline="0" err="1"/>
              <a:t>funtion</a:t>
            </a:r>
            <a:r>
              <a:rPr lang="nb-NO" baseline="0"/>
              <a:t> (e.g. </a:t>
            </a:r>
            <a:r>
              <a:rPr lang="nb-NO" baseline="0" err="1"/>
              <a:t>incorrect</a:t>
            </a:r>
            <a:r>
              <a:rPr lang="nb-NO" baseline="0"/>
              <a:t> statement or </a:t>
            </a:r>
            <a:r>
              <a:rPr lang="nb-NO" baseline="0" err="1"/>
              <a:t>datadefinition</a:t>
            </a:r>
            <a:r>
              <a:rPr lang="nb-NO" baseline="0"/>
              <a:t>).  If </a:t>
            </a:r>
            <a:r>
              <a:rPr lang="nb-NO" baseline="0" err="1"/>
              <a:t>executed</a:t>
            </a:r>
            <a:r>
              <a:rPr lang="nb-NO" baseline="0"/>
              <a:t>, a </a:t>
            </a:r>
            <a:r>
              <a:rPr lang="nb-NO" baseline="0" err="1"/>
              <a:t>defect</a:t>
            </a:r>
            <a:r>
              <a:rPr lang="nb-NO" baseline="0"/>
              <a:t> *</a:t>
            </a:r>
            <a:r>
              <a:rPr lang="nb-NO" baseline="0" err="1"/>
              <a:t>may</a:t>
            </a:r>
            <a:r>
              <a:rPr lang="nb-NO" baseline="0"/>
              <a:t>* </a:t>
            </a:r>
            <a:r>
              <a:rPr lang="nb-NO" baseline="0" err="1"/>
              <a:t>cause</a:t>
            </a:r>
            <a:r>
              <a:rPr lang="nb-NO" baseline="0"/>
              <a:t> a </a:t>
            </a:r>
            <a:r>
              <a:rPr lang="nb-NO" baseline="0" err="1"/>
              <a:t>failure</a:t>
            </a:r>
            <a:r>
              <a:rPr lang="nb-NO" baseline="0"/>
              <a:t>.</a:t>
            </a:r>
          </a:p>
          <a:p>
            <a:pPr marL="0" indent="0">
              <a:buFontTx/>
              <a:buNone/>
            </a:pPr>
            <a:r>
              <a:rPr lang="nb-NO" baseline="0" err="1"/>
              <a:t>Failure</a:t>
            </a:r>
            <a:r>
              <a:rPr lang="nb-NO" baseline="0"/>
              <a:t>: </a:t>
            </a:r>
            <a:r>
              <a:rPr lang="nb-NO" baseline="0" err="1"/>
              <a:t>actual</a:t>
            </a:r>
            <a:r>
              <a:rPr lang="nb-NO" baseline="0"/>
              <a:t> </a:t>
            </a:r>
            <a:r>
              <a:rPr lang="nb-NO" baseline="0" err="1"/>
              <a:t>deviation</a:t>
            </a:r>
            <a:r>
              <a:rPr lang="nb-NO" baseline="0"/>
              <a:t> </a:t>
            </a:r>
            <a:r>
              <a:rPr lang="nb-NO" baseline="0" err="1"/>
              <a:t>of</a:t>
            </a:r>
            <a:r>
              <a:rPr lang="nb-NO" baseline="0"/>
              <a:t> </a:t>
            </a:r>
            <a:r>
              <a:rPr lang="nb-NO" baseline="0" err="1"/>
              <a:t>the</a:t>
            </a:r>
            <a:r>
              <a:rPr lang="nb-NO" baseline="0"/>
              <a:t> </a:t>
            </a:r>
            <a:r>
              <a:rPr lang="nb-NO" baseline="0" err="1"/>
              <a:t>component</a:t>
            </a:r>
            <a:r>
              <a:rPr lang="nb-NO" baseline="0"/>
              <a:t> or system from </a:t>
            </a:r>
            <a:r>
              <a:rPr lang="nb-NO" baseline="0" err="1"/>
              <a:t>its</a:t>
            </a:r>
            <a:r>
              <a:rPr lang="nb-NO" baseline="0"/>
              <a:t> </a:t>
            </a:r>
            <a:r>
              <a:rPr lang="nb-NO" baseline="0" err="1"/>
              <a:t>expected</a:t>
            </a:r>
            <a:r>
              <a:rPr lang="nb-NO" baseline="0"/>
              <a:t> </a:t>
            </a:r>
            <a:r>
              <a:rPr lang="nb-NO" baseline="0" err="1"/>
              <a:t>delivery</a:t>
            </a:r>
            <a:r>
              <a:rPr lang="nb-NO" baseline="0"/>
              <a:t>, service or </a:t>
            </a:r>
            <a:r>
              <a:rPr lang="nb-NO" baseline="0" err="1"/>
              <a:t>result</a:t>
            </a:r>
            <a:r>
              <a:rPr lang="nb-NO" baseline="0"/>
              <a:t>. </a:t>
            </a:r>
          </a:p>
          <a:p>
            <a:pPr marL="88900" indent="-88900"/>
            <a:endParaRPr lang="nb-NO" baseline="0"/>
          </a:p>
          <a:p>
            <a:pPr marL="0" indent="0">
              <a:buNone/>
            </a:pPr>
            <a:endParaRPr lang="nb-NO" baseline="0" err="1"/>
          </a:p>
        </p:txBody>
      </p:sp>
      <p:sp>
        <p:nvSpPr>
          <p:cNvPr id="4" name="Date Placeholder 3"/>
          <p:cNvSpPr>
            <a:spLocks noGrp="1"/>
          </p:cNvSpPr>
          <p:nvPr>
            <p:ph type="dt" idx="10"/>
          </p:nvPr>
        </p:nvSpPr>
        <p:spPr/>
        <p:txBody>
          <a:bodyPr/>
          <a:lstStyle/>
          <a:p>
            <a:fld id="{F9697428-5302-46C9-80E1-27F2F325F660}"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a:t>
            </a:fld>
            <a:endParaRPr lang="en-GB" sz="1100"/>
          </a:p>
        </p:txBody>
      </p:sp>
    </p:spTree>
    <p:extLst>
      <p:ext uri="{BB962C8B-B14F-4D97-AF65-F5344CB8AC3E}">
        <p14:creationId xmlns:p14="http://schemas.microsoft.com/office/powerpoint/2010/main" val="1136252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FontTx/>
              <a:buNone/>
            </a:pPr>
            <a:endParaRPr lang="nb-NO" baseline="0"/>
          </a:p>
          <a:p>
            <a:pPr marL="88900" indent="-88900">
              <a:buFontTx/>
              <a:buChar char="-"/>
            </a:pPr>
            <a:endParaRPr lang="nb-NO" baseline="0"/>
          </a:p>
          <a:p>
            <a:pPr marL="0" indent="0">
              <a:buFontTx/>
              <a:buNone/>
            </a:pPr>
            <a:endParaRPr lang="nb-NO" baseline="0"/>
          </a:p>
        </p:txBody>
      </p:sp>
      <p:sp>
        <p:nvSpPr>
          <p:cNvPr id="4" name="Plassholder for dato 3"/>
          <p:cNvSpPr>
            <a:spLocks noGrp="1"/>
          </p:cNvSpPr>
          <p:nvPr>
            <p:ph type="dt" idx="10"/>
          </p:nvPr>
        </p:nvSpPr>
        <p:spPr/>
        <p:txBody>
          <a:bodyPr/>
          <a:lstStyle/>
          <a:p>
            <a:fld id="{D780B1B0-2CE1-478D-ADC4-788476E0839E}"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77</a:t>
            </a:fld>
            <a:endParaRPr lang="en-GB" sz="1100"/>
          </a:p>
        </p:txBody>
      </p:sp>
    </p:spTree>
    <p:extLst>
      <p:ext uri="{BB962C8B-B14F-4D97-AF65-F5344CB8AC3E}">
        <p14:creationId xmlns:p14="http://schemas.microsoft.com/office/powerpoint/2010/main" val="104983953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a:t>Ekvivalensklasseinndeling</a:t>
            </a:r>
            <a:r>
              <a:rPr lang="nb-NO" baseline="0"/>
              <a:t> </a:t>
            </a:r>
          </a:p>
          <a:p>
            <a:pPr marL="0" indent="0">
              <a:buNone/>
            </a:pPr>
            <a:r>
              <a:rPr lang="nb-NO" sz="800" b="0" i="0" u="none" strike="noStrike" kern="1200" baseline="0">
                <a:solidFill>
                  <a:schemeClr val="tx1"/>
                </a:solidFill>
                <a:latin typeface="+mn-lt"/>
                <a:ea typeface="+mn-ea"/>
                <a:cs typeface="+mn-cs"/>
              </a:rPr>
              <a:t>Input til programvaren eller systemet blir delt inn i grupper som forventes å ha lik oppførsel, og dermed sannsynligvis blir prosessert på samme måte. Ekvivalensklasser kan defineres for både gyldige data og ugyldige data, dvs. verdier som forventes godtatt hhv. å bli forkastet. Ekvivalensklasser kan også identifiseres for utdata (output), interne verdier, tidsrelaterte verdier (</a:t>
            </a:r>
            <a:r>
              <a:rPr lang="nb-NO" sz="800" b="0" i="0" u="none" strike="noStrike" kern="1200" baseline="0" err="1">
                <a:solidFill>
                  <a:schemeClr val="tx1"/>
                </a:solidFill>
                <a:latin typeface="+mn-lt"/>
                <a:ea typeface="+mn-ea"/>
                <a:cs typeface="+mn-cs"/>
              </a:rPr>
              <a:t>f.eks</a:t>
            </a:r>
            <a:r>
              <a:rPr lang="nb-NO" sz="800" b="0" i="0" u="none" strike="noStrike" kern="1200" baseline="0">
                <a:solidFill>
                  <a:schemeClr val="tx1"/>
                </a:solidFill>
                <a:latin typeface="+mn-lt"/>
                <a:ea typeface="+mn-ea"/>
                <a:cs typeface="+mn-cs"/>
              </a:rPr>
              <a:t> før eller etter en hendelse) og for grensesnittparametere (altså under integrasjonstesting). Tester kan utvikles for å dekke alle gyldige og ugyldige ekvivalensklasser. Ekvivalensklasseinndeling kan benyttes på alle nivåer av testing.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Ekvivalensklasseinndeling som teknikk kan brukes for å oppnå dekningsmål på inndata (input) og utdata (output). Den kan benyttes for menneskelig input, input via grensesnitt mot systemet, eller grensesnittparametere under integrasjonstesting. </a:t>
            </a:r>
            <a:endParaRPr lang="nb-NO" baseline="0"/>
          </a:p>
          <a:p>
            <a:endParaRPr lang="nb-NO"/>
          </a:p>
        </p:txBody>
      </p:sp>
      <p:sp>
        <p:nvSpPr>
          <p:cNvPr id="4" name="Date Placeholder 3"/>
          <p:cNvSpPr>
            <a:spLocks noGrp="1"/>
          </p:cNvSpPr>
          <p:nvPr>
            <p:ph type="dt" idx="10"/>
          </p:nvPr>
        </p:nvSpPr>
        <p:spPr/>
        <p:txBody>
          <a:bodyPr/>
          <a:lstStyle/>
          <a:p>
            <a:fld id="{984B79EC-9CC1-412B-8D81-DCC0F20049BB}"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78</a:t>
            </a:fld>
            <a:endParaRPr lang="en-GB" sz="1100"/>
          </a:p>
        </p:txBody>
      </p:sp>
    </p:spTree>
    <p:extLst>
      <p:ext uri="{BB962C8B-B14F-4D97-AF65-F5344CB8AC3E}">
        <p14:creationId xmlns:p14="http://schemas.microsoft.com/office/powerpoint/2010/main" val="381837461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a:t>D</a:t>
            </a:r>
          </a:p>
          <a:p>
            <a:endParaRPr lang="nb-NO"/>
          </a:p>
        </p:txBody>
      </p:sp>
      <p:sp>
        <p:nvSpPr>
          <p:cNvPr id="4" name="Date Placeholder 3"/>
          <p:cNvSpPr>
            <a:spLocks noGrp="1"/>
          </p:cNvSpPr>
          <p:nvPr>
            <p:ph type="dt" idx="10"/>
          </p:nvPr>
        </p:nvSpPr>
        <p:spPr/>
        <p:txBody>
          <a:bodyPr/>
          <a:lstStyle/>
          <a:p>
            <a:fld id="{E71D8880-5F85-4E46-AE46-DB0F1F0B00F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79</a:t>
            </a:fld>
            <a:endParaRPr lang="en-GB" sz="1100"/>
          </a:p>
        </p:txBody>
      </p:sp>
    </p:spTree>
    <p:extLst>
      <p:ext uri="{BB962C8B-B14F-4D97-AF65-F5344CB8AC3E}">
        <p14:creationId xmlns:p14="http://schemas.microsoft.com/office/powerpoint/2010/main" val="24886922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baseline="0"/>
              <a:t>Grenseverdianalyse</a:t>
            </a:r>
            <a:endParaRPr lang="nb-NO" baseline="0"/>
          </a:p>
          <a:p>
            <a:pPr marL="0" indent="0">
              <a:buNone/>
            </a:pPr>
            <a:r>
              <a:rPr lang="nb-NO" sz="800" b="0" i="0" u="none" strike="noStrike" kern="1200" baseline="0">
                <a:solidFill>
                  <a:schemeClr val="tx1"/>
                </a:solidFill>
                <a:latin typeface="+mn-lt"/>
                <a:ea typeface="+mn-ea"/>
                <a:cs typeface="+mn-cs"/>
              </a:rPr>
              <a:t>Behandling av data som befinner seg i grenseområdene til ekvivalensklassene har større sannsynlighet for å være feil, så grenseverdier er et område der testing sannsynligvis vil finne feil. Maksimum og minimum verdier av en klasse er den klassens grenseverdier. En grenseverdi for en gyldig klasse er en gyldig grenseverdi; grenseverdien til en ugyldig klasse er en ugyldig grenseverdi. Tester kan utvikles for å dekke både gyldige og ugyldige grenseverdier. Når man utvikler testtilfeller, velger man en test for hver grenseverdi.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Grenseverdianalyse kan benyttes på alle testnivåer. Det er relativt enkelt å bruke og har høy sannsynlighet for å finne feil. Detaljerte spesifikasjoner er verdifulle for å bestemme interessante grenser.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Denne teknikken er ofte ansett som en utvidelse av ekvivalensklasseteknikken eller andre svart boks teknikker. Den kan brukes på ekvivalensklasser for brukerinput på skjerm i tillegg til f.eks. på tidsintervaller (f. eks tidsavbrudd, krav til transaksjonshastighet) eller tabellintervaller (f. eks. tabellens størrelse er 256*256). </a:t>
            </a:r>
            <a:endParaRPr lang="nb-NO" baseline="0"/>
          </a:p>
          <a:p>
            <a:pPr marL="0" indent="0">
              <a:buNone/>
            </a:pPr>
            <a:endParaRPr lang="nb-NO"/>
          </a:p>
        </p:txBody>
      </p:sp>
      <p:sp>
        <p:nvSpPr>
          <p:cNvPr id="4" name="Date Placeholder 3"/>
          <p:cNvSpPr>
            <a:spLocks noGrp="1"/>
          </p:cNvSpPr>
          <p:nvPr>
            <p:ph type="dt" idx="10"/>
          </p:nvPr>
        </p:nvSpPr>
        <p:spPr/>
        <p:txBody>
          <a:bodyPr/>
          <a:lstStyle/>
          <a:p>
            <a:fld id="{15E4C35A-3A0E-4A5F-A9EC-23DF1C69B23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80</a:t>
            </a:fld>
            <a:endParaRPr lang="en-GB" sz="1100"/>
          </a:p>
        </p:txBody>
      </p:sp>
    </p:spTree>
    <p:extLst>
      <p:ext uri="{BB962C8B-B14F-4D97-AF65-F5344CB8AC3E}">
        <p14:creationId xmlns:p14="http://schemas.microsoft.com/office/powerpoint/2010/main" val="40485451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baseline="0"/>
              <a:t>Beslutningstabelltesting </a:t>
            </a:r>
          </a:p>
          <a:p>
            <a:pPr marL="0" indent="0">
              <a:buNone/>
            </a:pPr>
            <a:r>
              <a:rPr lang="nb-NO" sz="800" b="0" i="0" u="none" strike="noStrike" kern="1200" baseline="0">
                <a:solidFill>
                  <a:schemeClr val="tx1"/>
                </a:solidFill>
                <a:latin typeface="+mn-lt"/>
                <a:ea typeface="+mn-ea"/>
                <a:cs typeface="+mn-cs"/>
              </a:rPr>
              <a:t>Beslutningstabeller er en god måte å fange systemkrav som inneholder logiske valg, og for å dokumentere intern systemdesign. De kan bli brukt til å beskrive komplekse forretningsregler som et system skal implementere. Spesifikasjonen blir analysert og betingelsene og handlingene blir oftest beskrevet på en slik måte at de kan enten være sann eller usann. Beslutningstabellen inneholder det utløsende valget, ofte kombinasjoner av sant og usant for alle inputvalg og de resulterende funksjonene for hver kombinasjon av valg. Hver kolonne av tabellen tilsvarer en forretningsregel som definerer en unik kombinasjon av valg, som resulterer i utførelsen av de funksjonene som er forbundet med den spesifikke regelen. Standarden for dekningsgrad vanligvis brukt for beslutningstabelltesting er å ha minst en test per kolonne, som typisk medfører at en dekker alle kombinasjoner av utløsende valg. </a:t>
            </a:r>
            <a:endParaRPr lang="nb-NO" baseline="0"/>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Styrken til beslutningstabelltesting er at den lager kombinasjoner av valg som kanskje ellers ikke ville blitt benyttet under testing. Den kan benyttes i alle situasjoner der programvarens funksjon er avhengig av flere logiske beslutninger. </a:t>
            </a:r>
            <a:endParaRPr lang="nb-NO" baseline="0"/>
          </a:p>
          <a:p>
            <a:pPr marL="0" indent="0">
              <a:buNone/>
            </a:pPr>
            <a:endParaRPr lang="nb-NO"/>
          </a:p>
        </p:txBody>
      </p:sp>
      <p:sp>
        <p:nvSpPr>
          <p:cNvPr id="4" name="Date Placeholder 3"/>
          <p:cNvSpPr>
            <a:spLocks noGrp="1"/>
          </p:cNvSpPr>
          <p:nvPr>
            <p:ph type="dt" idx="10"/>
          </p:nvPr>
        </p:nvSpPr>
        <p:spPr/>
        <p:txBody>
          <a:bodyPr/>
          <a:lstStyle/>
          <a:p>
            <a:fld id="{AB9B5450-7791-4BC0-8E30-39836CAC88DD}"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84</a:t>
            </a:fld>
            <a:endParaRPr lang="en-GB" sz="1100"/>
          </a:p>
        </p:txBody>
      </p:sp>
    </p:spTree>
    <p:extLst>
      <p:ext uri="{BB962C8B-B14F-4D97-AF65-F5344CB8AC3E}">
        <p14:creationId xmlns:p14="http://schemas.microsoft.com/office/powerpoint/2010/main" val="646592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67C5589A-94DC-436B-AA3C-A8039495673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85</a:t>
            </a:fld>
            <a:endParaRPr lang="en-GB" sz="1100"/>
          </a:p>
        </p:txBody>
      </p:sp>
    </p:spTree>
    <p:extLst>
      <p:ext uri="{BB962C8B-B14F-4D97-AF65-F5344CB8AC3E}">
        <p14:creationId xmlns:p14="http://schemas.microsoft.com/office/powerpoint/2010/main" val="328477027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Tenk matriser, da blir det enklere å relatere til beslutningstabeller.</a:t>
            </a:r>
          </a:p>
        </p:txBody>
      </p:sp>
      <p:sp>
        <p:nvSpPr>
          <p:cNvPr id="4" name="Plassholder for dato 3"/>
          <p:cNvSpPr>
            <a:spLocks noGrp="1"/>
          </p:cNvSpPr>
          <p:nvPr>
            <p:ph type="dt" idx="10"/>
          </p:nvPr>
        </p:nvSpPr>
        <p:spPr/>
        <p:txBody>
          <a:bodyPr/>
          <a:lstStyle/>
          <a:p>
            <a:fld id="{EB544041-05E4-4F5B-84BE-580A636E77E7}"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87</a:t>
            </a:fld>
            <a:endParaRPr lang="en-GB" sz="1100"/>
          </a:p>
        </p:txBody>
      </p:sp>
    </p:spTree>
    <p:extLst>
      <p:ext uri="{BB962C8B-B14F-4D97-AF65-F5344CB8AC3E}">
        <p14:creationId xmlns:p14="http://schemas.microsoft.com/office/powerpoint/2010/main" val="426519873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1" baseline="0"/>
              <a:t>Tilstandsbasert testing</a:t>
            </a:r>
          </a:p>
          <a:p>
            <a:pPr marL="0" indent="0">
              <a:buNone/>
            </a:pPr>
            <a:r>
              <a:rPr lang="nb-NO" sz="800" b="0" i="0" u="none" strike="noStrike" kern="1200" baseline="0">
                <a:solidFill>
                  <a:schemeClr val="tx1"/>
                </a:solidFill>
                <a:latin typeface="+mn-lt"/>
                <a:ea typeface="+mn-ea"/>
                <a:cs typeface="+mn-cs"/>
              </a:rPr>
              <a:t>Et system kan oppføre seg forskjellig avhengig av nåværende tilstand eller tidligere historie (tilstanden). I dette tilfellet kan dette aspektet av systemet illustreres som et tilstandsdiagram. Det gjør at testeren kan vurdere programvaren sett ut fra dens tilstand, overgang mellom tilstander, inputverdier eller hendelser som medfører tilstandsendringer (overganger) og de stegene som kan resultere fra disse overganger. Tilstandene til systemet eller objektet under test er individuelle, identifiserbare og endelige i antall. Et tilstandsdiagram viser forholdet mellom tilstand og input, og kan belyse mulige ugyldige overganger. Tester kan konstrueres for å dekke en typisk sekvens av tilstander, for å dekke hver eneste tilstand, for å utføre hver overgang, for å utføre spesielle sekvenser av overganger eller for å teste ugyldige overganger.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Tilstandsbasert testing er mye benyttet innen innebygd programvare og generelt innen teknisk automatisering. Men teknikken er også egnet for å modellere et forretningsområde som har spesifikke tilstander eller for å teste flyten i en skjermdialog (f.eks. for internettapplikasjoner eller forretningssituasjoner) </a:t>
            </a:r>
            <a:endParaRPr lang="nb-NO" baseline="0"/>
          </a:p>
        </p:txBody>
      </p:sp>
      <p:sp>
        <p:nvSpPr>
          <p:cNvPr id="4" name="Date Placeholder 3"/>
          <p:cNvSpPr>
            <a:spLocks noGrp="1"/>
          </p:cNvSpPr>
          <p:nvPr>
            <p:ph type="dt" idx="10"/>
          </p:nvPr>
        </p:nvSpPr>
        <p:spPr/>
        <p:txBody>
          <a:bodyPr/>
          <a:lstStyle/>
          <a:p>
            <a:fld id="{D3F50249-725F-464D-B6CF-9D8EFC9E72C2}"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88</a:t>
            </a:fld>
            <a:endParaRPr lang="en-GB" sz="1100"/>
          </a:p>
        </p:txBody>
      </p:sp>
    </p:spTree>
    <p:extLst>
      <p:ext uri="{BB962C8B-B14F-4D97-AF65-F5344CB8AC3E}">
        <p14:creationId xmlns:p14="http://schemas.microsoft.com/office/powerpoint/2010/main" val="21381296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Svar:</a:t>
            </a:r>
            <a:r>
              <a:rPr lang="nb-NO" baseline="0"/>
              <a:t> B</a:t>
            </a:r>
            <a:endParaRPr lang="nb-NO"/>
          </a:p>
        </p:txBody>
      </p:sp>
      <p:sp>
        <p:nvSpPr>
          <p:cNvPr id="4" name="Date Placeholder 3"/>
          <p:cNvSpPr>
            <a:spLocks noGrp="1"/>
          </p:cNvSpPr>
          <p:nvPr>
            <p:ph type="dt" idx="10"/>
          </p:nvPr>
        </p:nvSpPr>
        <p:spPr/>
        <p:txBody>
          <a:bodyPr/>
          <a:lstStyle/>
          <a:p>
            <a:fld id="{B92BA3A5-A06E-4D04-A5EE-BD91A667F9E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90</a:t>
            </a:fld>
            <a:endParaRPr lang="en-GB" sz="1100"/>
          </a:p>
        </p:txBody>
      </p:sp>
    </p:spTree>
    <p:extLst>
      <p:ext uri="{BB962C8B-B14F-4D97-AF65-F5344CB8AC3E}">
        <p14:creationId xmlns:p14="http://schemas.microsoft.com/office/powerpoint/2010/main" val="21822071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1" baseline="0"/>
              <a:t>Brukstilfelletesting</a:t>
            </a:r>
          </a:p>
          <a:p>
            <a:pPr marL="0" indent="0">
              <a:buNone/>
            </a:pPr>
            <a:r>
              <a:rPr lang="nb-NO" sz="800" b="0" i="0" u="none" strike="noStrike" kern="1200" baseline="0">
                <a:solidFill>
                  <a:schemeClr val="tx1"/>
                </a:solidFill>
                <a:latin typeface="+mn-lt"/>
                <a:ea typeface="+mn-ea"/>
                <a:cs typeface="+mn-cs"/>
              </a:rPr>
              <a:t>Tester kan bli spesifisert på bakgrunn av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Et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beskriver samhandlingen mellom deltagere (brukere og </a:t>
            </a:r>
            <a:r>
              <a:rPr lang="nb-NO" sz="800" b="0" i="0" u="none" strike="noStrike" kern="1200" baseline="0" err="1">
                <a:solidFill>
                  <a:schemeClr val="tx1"/>
                </a:solidFill>
                <a:latin typeface="+mn-lt"/>
                <a:ea typeface="+mn-ea"/>
                <a:cs typeface="+mn-cs"/>
              </a:rPr>
              <a:t>subsystemer</a:t>
            </a:r>
            <a:r>
              <a:rPr lang="nb-NO" sz="800" b="0" i="0" u="none" strike="noStrike" kern="1200" baseline="0">
                <a:solidFill>
                  <a:schemeClr val="tx1"/>
                </a:solidFill>
                <a:latin typeface="+mn-lt"/>
                <a:ea typeface="+mn-ea"/>
                <a:cs typeface="+mn-cs"/>
              </a:rPr>
              <a:t>), som produserer et resultat av verdi til en </a:t>
            </a:r>
            <a:r>
              <a:rPr lang="nb-NO" sz="800" b="0" i="0" u="none" strike="noStrike" kern="1200" baseline="0" err="1">
                <a:solidFill>
                  <a:schemeClr val="tx1"/>
                </a:solidFill>
                <a:latin typeface="+mn-lt"/>
                <a:ea typeface="+mn-ea"/>
                <a:cs typeface="+mn-cs"/>
              </a:rPr>
              <a:t>systembruker</a:t>
            </a:r>
            <a:r>
              <a:rPr lang="nb-NO" sz="800" b="0" i="0" u="none" strike="noStrike" kern="1200" baseline="0">
                <a:solidFill>
                  <a:schemeClr val="tx1"/>
                </a:solidFill>
                <a:latin typeface="+mn-lt"/>
                <a:ea typeface="+mn-ea"/>
                <a:cs typeface="+mn-cs"/>
              </a:rPr>
              <a:t> eller kunde. Brukstilfelle kan beskrives enten på et abstrakt nivå: Forretningstilfelle, uten å nevne teknologi, forretningsflytnivå eller på systemnivå: Brukstilfelle for bruken av systemet på nivået til systemets funksjonalitet. Hvert brukstilfelle har forhåndsbetingelser (forutsetninger) som må oppfylles for at brukstilfellet skal virke rett. Hvert brukstilfelle avsluttes med en avslutningstilstand som er det observerbare resultatet og slutt-tilstanden til systemet etter at brukstilfellet er utført. Et brukstilfelle har vanligvis en </a:t>
            </a:r>
            <a:r>
              <a:rPr lang="nb-NO" sz="800" b="0" i="0" u="none" strike="noStrike" kern="1200" baseline="0" err="1">
                <a:solidFill>
                  <a:schemeClr val="tx1"/>
                </a:solidFill>
                <a:latin typeface="+mn-lt"/>
                <a:ea typeface="+mn-ea"/>
                <a:cs typeface="+mn-cs"/>
              </a:rPr>
              <a:t>hovedflyt</a:t>
            </a:r>
            <a:r>
              <a:rPr lang="nb-NO" sz="800" b="0" i="0" u="none" strike="noStrike" kern="1200" baseline="0">
                <a:solidFill>
                  <a:schemeClr val="tx1"/>
                </a:solidFill>
                <a:latin typeface="+mn-lt"/>
                <a:ea typeface="+mn-ea"/>
                <a:cs typeface="+mn-cs"/>
              </a:rPr>
              <a:t> (dvs. den mest sannsynlige) og alternative flyter.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Brukstilfelle beskriver prosessflyten gjennom et system basert på dens faktiske sannsynlige bruk, så testtilfeller basert på dem er mest nyttige for å avdekke feil i prosessflyten ved faktisk bruk av systemet. Brukstilfeller, ofte referert til som scenarier, er meget nyttige for å utvikle akseptansetester med deltagelse fra kunde/bruker. De er også nyttige for å avdekke integrasjonsfeil forårsaket av interaksjon og innblanding fra forskjellige komponenter, som testing av de individuelle komponentene ikke vil oppdage. En kan kombinere konstruksjon av testtilfelle fra brukstilfelle med andre spesifikasjonsbaserte testteknikker. </a:t>
            </a:r>
            <a:endParaRPr lang="nb-NO" baseline="0"/>
          </a:p>
          <a:p>
            <a:endParaRPr lang="nb-NO"/>
          </a:p>
        </p:txBody>
      </p:sp>
      <p:sp>
        <p:nvSpPr>
          <p:cNvPr id="4" name="Date Placeholder 3"/>
          <p:cNvSpPr>
            <a:spLocks noGrp="1"/>
          </p:cNvSpPr>
          <p:nvPr>
            <p:ph type="dt" idx="10"/>
          </p:nvPr>
        </p:nvSpPr>
        <p:spPr/>
        <p:txBody>
          <a:bodyPr/>
          <a:lstStyle/>
          <a:p>
            <a:fld id="{8A90332B-A4B0-47FF-B272-6484F6B98AD1}"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91</a:t>
            </a:fld>
            <a:endParaRPr lang="en-GB" sz="1100"/>
          </a:p>
        </p:txBody>
      </p:sp>
    </p:spTree>
    <p:extLst>
      <p:ext uri="{BB962C8B-B14F-4D97-AF65-F5344CB8AC3E}">
        <p14:creationId xmlns:p14="http://schemas.microsoft.com/office/powerpoint/2010/main" val="2287730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Grundig testing reduserer risiko for at problemer inntreffer i drift. Testing høyner kvaliteten, såfremt det gjøres før systemet settes i drift. </a:t>
            </a:r>
          </a:p>
          <a:p>
            <a:pPr marL="0" indent="0">
              <a:buNone/>
            </a:pPr>
            <a:endParaRPr lang="nb-NO" baseline="0"/>
          </a:p>
          <a:p>
            <a:pPr marL="0" indent="0">
              <a:buNone/>
            </a:pPr>
            <a:r>
              <a:rPr lang="nb-NO" baseline="0"/>
              <a:t>Ved hjelp av testing er det mulig å måle programvarekvaliteten ved å referere til feil som er funnet, for både funksjonelle og ikke-funksjonelle programvarekrav og –egenskaper.</a:t>
            </a:r>
          </a:p>
          <a:p>
            <a:pPr marL="0" indent="0">
              <a:buNone/>
            </a:pPr>
            <a:endParaRPr lang="nb-NO" baseline="0"/>
          </a:p>
          <a:p>
            <a:pPr marL="0" indent="0">
              <a:buNone/>
            </a:pPr>
            <a:r>
              <a:rPr lang="nb-NO" baseline="0"/>
              <a:t>Test bør integreres som en av kvalitetsrutinene sammen med utviklingsstandarder, opplæring og feilanalyse.</a:t>
            </a:r>
          </a:p>
          <a:p>
            <a:pPr marL="0" indent="0">
              <a:buNone/>
            </a:pPr>
            <a:endParaRPr lang="nb-NO" baseline="0"/>
          </a:p>
          <a:p>
            <a:pPr marL="0" indent="0">
              <a:buNone/>
            </a:pPr>
            <a:r>
              <a:rPr lang="nb-NO" sz="800" b="0" i="0" u="none" strike="noStrike" kern="1200" baseline="0">
                <a:solidFill>
                  <a:schemeClr val="tx1"/>
                </a:solidFill>
                <a:latin typeface="+mn-lt"/>
                <a:ea typeface="+mn-ea"/>
                <a:cs typeface="+mn-cs"/>
              </a:rPr>
              <a:t>Merk at </a:t>
            </a:r>
            <a:r>
              <a:rPr lang="nb-NO" sz="800" b="0" i="0" u="none" strike="noStrike" kern="1200" baseline="0" err="1">
                <a:solidFill>
                  <a:schemeClr val="tx1"/>
                </a:solidFill>
                <a:latin typeface="+mn-lt"/>
                <a:ea typeface="+mn-ea"/>
                <a:cs typeface="+mn-cs"/>
              </a:rPr>
              <a:t>debugging</a:t>
            </a:r>
            <a:r>
              <a:rPr lang="nb-NO" sz="800" b="0" i="0" u="none" strike="noStrike" kern="1200" baseline="0">
                <a:solidFill>
                  <a:schemeClr val="tx1"/>
                </a:solidFill>
                <a:latin typeface="+mn-lt"/>
                <a:ea typeface="+mn-ea"/>
                <a:cs typeface="+mn-cs"/>
              </a:rPr>
              <a:t> og testing er to forskjellige ting. Dynamisk testing kan identifisere feil (</a:t>
            </a:r>
            <a:r>
              <a:rPr lang="nb-NO" sz="800" b="0" i="0" u="none" strike="noStrike" kern="1200" baseline="0" err="1">
                <a:solidFill>
                  <a:schemeClr val="tx1"/>
                </a:solidFill>
                <a:latin typeface="+mn-lt"/>
                <a:ea typeface="+mn-ea"/>
                <a:cs typeface="+mn-cs"/>
              </a:rPr>
              <a:t>failures</a:t>
            </a:r>
            <a:r>
              <a:rPr lang="nb-NO" sz="800" b="0" i="0" u="none" strike="noStrike" kern="1200" baseline="0">
                <a:solidFill>
                  <a:schemeClr val="tx1"/>
                </a:solidFill>
                <a:latin typeface="+mn-lt"/>
                <a:ea typeface="+mn-ea"/>
                <a:cs typeface="+mn-cs"/>
              </a:rPr>
              <a:t>). Debugging er den utviklingsaktiviteten som finner og analyserer feilen og fjerner årsaken til feilen (</a:t>
            </a:r>
            <a:r>
              <a:rPr lang="nb-NO" sz="800" b="0" i="0" u="none" strike="noStrike" kern="1200" baseline="0" err="1">
                <a:solidFill>
                  <a:schemeClr val="tx1"/>
                </a:solidFill>
                <a:latin typeface="+mn-lt"/>
                <a:ea typeface="+mn-ea"/>
                <a:cs typeface="+mn-cs"/>
              </a:rPr>
              <a:t>failure</a:t>
            </a:r>
            <a:r>
              <a:rPr lang="nb-NO" sz="800" b="0" i="0" u="none" strike="noStrike" kern="1200" baseline="0">
                <a:solidFill>
                  <a:schemeClr val="tx1"/>
                </a:solidFill>
                <a:latin typeface="+mn-lt"/>
                <a:ea typeface="+mn-ea"/>
                <a:cs typeface="+mn-cs"/>
              </a:rPr>
              <a:t>) (reparerer den). Re-testing sjekker at feilen faktisk er korrigert. Ansvaret for disse aktivitetene er vanligvis forskjellig plassert, dvs. oftest er det slik: testere tester og utviklere </a:t>
            </a:r>
            <a:r>
              <a:rPr lang="nb-NO" sz="800" b="0" i="0" u="none" strike="noStrike" kern="1200" baseline="0" err="1">
                <a:solidFill>
                  <a:schemeClr val="tx1"/>
                </a:solidFill>
                <a:latin typeface="+mn-lt"/>
                <a:ea typeface="+mn-ea"/>
                <a:cs typeface="+mn-cs"/>
              </a:rPr>
              <a:t>debugger</a:t>
            </a:r>
            <a:r>
              <a:rPr lang="nb-NO" sz="800" b="0" i="0" u="none" strike="noStrike" kern="1200" baseline="0">
                <a:solidFill>
                  <a:schemeClr val="tx1"/>
                </a:solidFill>
                <a:latin typeface="+mn-lt"/>
                <a:ea typeface="+mn-ea"/>
                <a:cs typeface="+mn-cs"/>
              </a:rPr>
              <a:t>. </a:t>
            </a:r>
            <a:endParaRPr lang="nb-NO" baseline="0"/>
          </a:p>
          <a:p>
            <a:pPr marL="0" indent="0">
              <a:buNone/>
            </a:pPr>
            <a:endParaRPr lang="nb-NO" baseline="0"/>
          </a:p>
        </p:txBody>
      </p:sp>
      <p:sp>
        <p:nvSpPr>
          <p:cNvPr id="4" name="Date Placeholder 3"/>
          <p:cNvSpPr>
            <a:spLocks noGrp="1"/>
          </p:cNvSpPr>
          <p:nvPr>
            <p:ph type="dt" idx="10"/>
          </p:nvPr>
        </p:nvSpPr>
        <p:spPr/>
        <p:txBody>
          <a:bodyPr/>
          <a:lstStyle/>
          <a:p>
            <a:fld id="{2DE9641F-D0E4-4B98-99E7-804EA197162D}"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a:t>
            </a:fld>
            <a:endParaRPr lang="en-GB" sz="1100"/>
          </a:p>
        </p:txBody>
      </p:sp>
    </p:spTree>
    <p:extLst>
      <p:ext uri="{BB962C8B-B14F-4D97-AF65-F5344CB8AC3E}">
        <p14:creationId xmlns:p14="http://schemas.microsoft.com/office/powerpoint/2010/main" val="23185717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sz="800" b="1" i="0" u="none" strike="noStrike" kern="1200" baseline="0">
                <a:solidFill>
                  <a:schemeClr val="tx1"/>
                </a:solidFill>
                <a:latin typeface="+mn-lt"/>
                <a:ea typeface="+mn-ea"/>
                <a:cs typeface="+mn-cs"/>
              </a:rPr>
              <a:t>Programinstruksjonstesting og dekning </a:t>
            </a:r>
          </a:p>
          <a:p>
            <a:pPr marL="0" indent="0">
              <a:buNone/>
            </a:pPr>
            <a:r>
              <a:rPr lang="nb-NO" sz="800" b="0" i="0" u="none" strike="noStrike" kern="1200" baseline="0">
                <a:solidFill>
                  <a:schemeClr val="tx1"/>
                </a:solidFill>
                <a:latin typeface="+mn-lt"/>
                <a:ea typeface="+mn-ea"/>
                <a:cs typeface="+mn-cs"/>
              </a:rPr>
              <a:t>I modultesting er programinstruksjonsdekning måling av prosenten av kjørbare programinstruksjoner som har blitt utført av en testsuite. Programinstruksjonstesting utleder testtilfeller som utfører spesifikke programinstruksjoner, normalt for å øke programinstruksjonsdekningen.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Programinstruksjonsdekning beregnes ved å dele antall utførbare instruksjoner dekket av konstruerte eller utførte testtilfelle med antallet av alle utførbare instruksjoner i koden under test. </a:t>
            </a:r>
          </a:p>
          <a:p>
            <a:pPr marL="0" indent="0">
              <a:buNone/>
            </a:pPr>
            <a:endParaRPr lang="nb-NO" sz="800" b="0" i="0" u="none" strike="noStrike" kern="1200" baseline="0">
              <a:solidFill>
                <a:schemeClr val="tx1"/>
              </a:solidFill>
              <a:latin typeface="+mn-lt"/>
              <a:ea typeface="+mn-ea"/>
              <a:cs typeface="+mn-cs"/>
            </a:endParaRPr>
          </a:p>
          <a:p>
            <a:pPr marL="0" indent="0">
              <a:buNone/>
            </a:pPr>
            <a:r>
              <a:rPr lang="da-DK" sz="800" b="1" i="0" u="none" strike="noStrike" kern="1200" baseline="0">
                <a:solidFill>
                  <a:schemeClr val="tx1"/>
                </a:solidFill>
                <a:latin typeface="+mn-lt"/>
                <a:ea typeface="+mn-ea"/>
                <a:cs typeface="+mn-cs"/>
              </a:rPr>
              <a:t>Forgrenings- / </a:t>
            </a:r>
            <a:r>
              <a:rPr lang="da-DK" sz="800" b="1" i="0" u="none" strike="noStrike" kern="1200" baseline="0" err="1">
                <a:solidFill>
                  <a:schemeClr val="tx1"/>
                </a:solidFill>
                <a:latin typeface="+mn-lt"/>
                <a:ea typeface="+mn-ea"/>
                <a:cs typeface="+mn-cs"/>
              </a:rPr>
              <a:t>Beslutningstesting</a:t>
            </a:r>
            <a:r>
              <a:rPr lang="da-DK" sz="800" b="1" i="0" u="none" strike="noStrike" kern="1200" baseline="0">
                <a:solidFill>
                  <a:schemeClr val="tx1"/>
                </a:solidFill>
                <a:latin typeface="+mn-lt"/>
                <a:ea typeface="+mn-ea"/>
                <a:cs typeface="+mn-cs"/>
              </a:rPr>
              <a:t> og </a:t>
            </a:r>
            <a:r>
              <a:rPr lang="da-DK" sz="800" b="1" i="0" u="none" strike="noStrike" kern="1200" baseline="0" err="1">
                <a:solidFill>
                  <a:schemeClr val="tx1"/>
                </a:solidFill>
                <a:latin typeface="+mn-lt"/>
                <a:ea typeface="+mn-ea"/>
                <a:cs typeface="+mn-cs"/>
              </a:rPr>
              <a:t>dekning</a:t>
            </a:r>
            <a:endParaRPr lang="da-DK" sz="800" b="1"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Beslutningsdekning, det samme som forgreningstesting, er måling av prosenten av beslutningsresultat (dvs. Sant og Usant mulighetene i en IF-setning) som har blitt utført av en testsuite. Beslutningstesting utleder testtilfeller som utfører spesifikke beslutningsresultat, normalt for å øke beslutningsdekningen og for å vise kontrollflyten i de ulike stedene i koden..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Beslutningsdekning beregnes ved å dele antall beslutningsresultater dekket av konstruerte eller utførte testtilfelle med antallet av alle beslutningsresultater i koden under test.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Beslutningstesting er en form for kontrollflyttesting siden den genererer en spesifikk </a:t>
            </a:r>
            <a:r>
              <a:rPr lang="nb-NO" sz="800" b="0" i="0" u="none" strike="noStrike" kern="1200" baseline="0" err="1">
                <a:solidFill>
                  <a:schemeClr val="tx1"/>
                </a:solidFill>
                <a:latin typeface="+mn-lt"/>
                <a:ea typeface="+mn-ea"/>
                <a:cs typeface="+mn-cs"/>
              </a:rPr>
              <a:t>kontrollflyt</a:t>
            </a:r>
            <a:r>
              <a:rPr lang="nb-NO" sz="800" b="0" i="0" u="none" strike="noStrike" kern="1200" baseline="0">
                <a:solidFill>
                  <a:schemeClr val="tx1"/>
                </a:solidFill>
                <a:latin typeface="+mn-lt"/>
                <a:ea typeface="+mn-ea"/>
                <a:cs typeface="+mn-cs"/>
              </a:rPr>
              <a:t> gjennom beslutningspunktene. Beslutningsdekning er bedre enn programinstruksjonsdekning:100 % beslutningsdekning garanterer 100 % programinstruksjonsdekning, men ikke motsatt.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Andre strukturbaserte teknikker</a:t>
            </a:r>
          </a:p>
          <a:p>
            <a:pPr marL="0" indent="0">
              <a:buNone/>
            </a:pPr>
            <a:r>
              <a:rPr lang="nb-NO" sz="800" b="0" i="0" u="none" strike="noStrike" kern="1200" baseline="0">
                <a:solidFill>
                  <a:schemeClr val="tx1"/>
                </a:solidFill>
                <a:latin typeface="+mn-lt"/>
                <a:ea typeface="+mn-ea"/>
                <a:cs typeface="+mn-cs"/>
              </a:rPr>
              <a:t>Det finnes høyere nivåer for strukturdekning utover beslutningsdekning, f. eks betingelsesdekning (</a:t>
            </a:r>
            <a:r>
              <a:rPr lang="nb-NO" sz="800" b="0" i="0" u="none" strike="noStrike" kern="1200" baseline="0" err="1">
                <a:solidFill>
                  <a:schemeClr val="tx1"/>
                </a:solidFill>
                <a:latin typeface="+mn-lt"/>
                <a:ea typeface="+mn-ea"/>
                <a:cs typeface="+mn-cs"/>
              </a:rPr>
              <a:t>condition</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coverage</a:t>
            </a:r>
            <a:r>
              <a:rPr lang="nb-NO" sz="800" b="0" i="0" u="none" strike="noStrike" kern="1200" baseline="0">
                <a:solidFill>
                  <a:schemeClr val="tx1"/>
                </a:solidFill>
                <a:latin typeface="+mn-lt"/>
                <a:ea typeface="+mn-ea"/>
                <a:cs typeface="+mn-cs"/>
              </a:rPr>
              <a:t>) og sammensatt betingelsesdekning (multiple </a:t>
            </a:r>
            <a:r>
              <a:rPr lang="nb-NO" sz="800" b="0" i="0" u="none" strike="noStrike" kern="1200" baseline="0" err="1">
                <a:solidFill>
                  <a:schemeClr val="tx1"/>
                </a:solidFill>
                <a:latin typeface="+mn-lt"/>
                <a:ea typeface="+mn-ea"/>
                <a:cs typeface="+mn-cs"/>
              </a:rPr>
              <a:t>condition</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coverage</a:t>
            </a:r>
            <a:r>
              <a:rPr lang="nb-NO" sz="800" b="0" i="0" u="none" strike="noStrike" kern="1200" baseline="0">
                <a:solidFill>
                  <a:schemeClr val="tx1"/>
                </a:solidFill>
                <a:latin typeface="+mn-lt"/>
                <a:ea typeface="+mn-ea"/>
                <a:cs typeface="+mn-cs"/>
              </a:rPr>
              <a: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Konseptet med dekningsgrad kan også benyttes på andre testnivåer (som på integrasjonsnivå) der prosenten av moduler, komponenter eller klasser som har blitt utført av en testsuite kan bli uttrykt som modul-, komponent- eller klassedekning.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Støtteverktøy er nyttige for strukturbasert testing av koden. </a:t>
            </a:r>
            <a:endParaRPr lang="nb-NO" b="1"/>
          </a:p>
        </p:txBody>
      </p:sp>
      <p:sp>
        <p:nvSpPr>
          <p:cNvPr id="4" name="Plassholder for dato 3"/>
          <p:cNvSpPr>
            <a:spLocks noGrp="1"/>
          </p:cNvSpPr>
          <p:nvPr>
            <p:ph type="dt" idx="10"/>
          </p:nvPr>
        </p:nvSpPr>
        <p:spPr/>
        <p:txBody>
          <a:bodyPr/>
          <a:lstStyle/>
          <a:p>
            <a:fld id="{D780B1B0-2CE1-478D-ADC4-788476E0839E}"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92</a:t>
            </a:fld>
            <a:endParaRPr lang="en-GB" sz="1100"/>
          </a:p>
        </p:txBody>
      </p:sp>
    </p:spTree>
    <p:extLst>
      <p:ext uri="{BB962C8B-B14F-4D97-AF65-F5344CB8AC3E}">
        <p14:creationId xmlns:p14="http://schemas.microsoft.com/office/powerpoint/2010/main" val="18669528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Spørsmål: Hvor mange statement og hvor mange </a:t>
            </a:r>
            <a:r>
              <a:rPr lang="nb-NO" err="1"/>
              <a:t>branch</a:t>
            </a:r>
            <a:r>
              <a:rPr lang="nb-NO"/>
              <a:t> </a:t>
            </a:r>
            <a:r>
              <a:rPr lang="nb-NO" err="1"/>
              <a:t>coverage</a:t>
            </a:r>
            <a:r>
              <a:rPr lang="nb-NO" baseline="0"/>
              <a:t> får du? </a:t>
            </a:r>
          </a:p>
          <a:p>
            <a:r>
              <a:rPr lang="nb-NO" baseline="0"/>
              <a:t>Svar: 2 statement og 3 </a:t>
            </a:r>
            <a:r>
              <a:rPr lang="nb-NO" baseline="0" err="1"/>
              <a:t>branch</a:t>
            </a:r>
            <a:r>
              <a:rPr lang="nb-NO" baseline="0"/>
              <a:t>. Vei </a:t>
            </a:r>
            <a:r>
              <a:rPr lang="nb-NO" baseline="0" err="1"/>
              <a:t>nr</a:t>
            </a:r>
            <a:r>
              <a:rPr lang="nb-NO" baseline="0"/>
              <a:t> 9 er en felle, det er en loop, derfor er det ikke 4 </a:t>
            </a:r>
            <a:r>
              <a:rPr lang="nb-NO" baseline="0" err="1"/>
              <a:t>branch</a:t>
            </a:r>
            <a:r>
              <a:rPr lang="nb-NO" baseline="0"/>
              <a:t>.</a:t>
            </a:r>
          </a:p>
          <a:p>
            <a:endParaRPr lang="nb-NO" baseline="0"/>
          </a:p>
        </p:txBody>
      </p:sp>
      <p:sp>
        <p:nvSpPr>
          <p:cNvPr id="4" name="Plassholder for dato 3"/>
          <p:cNvSpPr>
            <a:spLocks noGrp="1"/>
          </p:cNvSpPr>
          <p:nvPr>
            <p:ph type="dt" idx="10"/>
          </p:nvPr>
        </p:nvSpPr>
        <p:spPr/>
        <p:txBody>
          <a:bodyPr/>
          <a:lstStyle/>
          <a:p>
            <a:fld id="{159C3690-432C-474A-94C2-1F1E694946E6}"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93</a:t>
            </a:fld>
            <a:endParaRPr lang="en-GB" sz="1100"/>
          </a:p>
        </p:txBody>
      </p:sp>
    </p:spTree>
    <p:extLst>
      <p:ext uri="{BB962C8B-B14F-4D97-AF65-F5344CB8AC3E}">
        <p14:creationId xmlns:p14="http://schemas.microsoft.com/office/powerpoint/2010/main" val="18610534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u="sng"/>
              <a:t>Svar</a:t>
            </a:r>
          </a:p>
          <a:p>
            <a:pPr marL="228600" indent="-228600">
              <a:buAutoNum type="arabicParenR"/>
            </a:pPr>
            <a:r>
              <a:rPr lang="nb-NO" u="none" baseline="0"/>
              <a:t>2 </a:t>
            </a:r>
            <a:r>
              <a:rPr lang="nb-NO" u="none" baseline="0" err="1"/>
              <a:t>testcases</a:t>
            </a:r>
            <a:endParaRPr lang="nb-NO" u="none" baseline="0"/>
          </a:p>
          <a:p>
            <a:pPr marL="228600" indent="-228600">
              <a:buAutoNum type="arabicParenR"/>
            </a:pPr>
            <a:r>
              <a:rPr lang="nb-NO" u="none" baseline="0"/>
              <a:t>3 </a:t>
            </a:r>
            <a:r>
              <a:rPr lang="nb-NO" u="none" baseline="0" err="1"/>
              <a:t>testcases</a:t>
            </a:r>
            <a:endParaRPr lang="nb-NO" u="none" baseline="0"/>
          </a:p>
          <a:p>
            <a:pPr marL="228600" indent="-228600">
              <a:buAutoNum type="arabicParenR"/>
            </a:pPr>
            <a:r>
              <a:rPr lang="nb-NO" u="none" baseline="0" err="1"/>
              <a:t>Testcase</a:t>
            </a:r>
            <a:r>
              <a:rPr lang="nb-NO" u="none" baseline="0"/>
              <a:t> 1: A=50, B=60. </a:t>
            </a:r>
            <a:r>
              <a:rPr lang="nb-NO" u="none" baseline="0" err="1"/>
              <a:t>Testcase</a:t>
            </a:r>
            <a:r>
              <a:rPr lang="nb-NO" u="none" baseline="0"/>
              <a:t> 2: A=50, B=60</a:t>
            </a:r>
          </a:p>
          <a:p>
            <a:pPr marL="228600" indent="-228600">
              <a:buAutoNum type="arabicParenR"/>
            </a:pPr>
            <a:r>
              <a:rPr lang="nb-NO" u="none" baseline="0"/>
              <a:t>Man trenger en test til, </a:t>
            </a:r>
            <a:r>
              <a:rPr lang="nb-NO" u="none" baseline="0" err="1"/>
              <a:t>f.eks</a:t>
            </a:r>
            <a:r>
              <a:rPr lang="nb-NO" u="none" baseline="0"/>
              <a:t> A=20, B=20 </a:t>
            </a:r>
          </a:p>
        </p:txBody>
      </p:sp>
      <p:sp>
        <p:nvSpPr>
          <p:cNvPr id="4" name="Date Placeholder 3"/>
          <p:cNvSpPr>
            <a:spLocks noGrp="1"/>
          </p:cNvSpPr>
          <p:nvPr>
            <p:ph type="dt" idx="10"/>
          </p:nvPr>
        </p:nvSpPr>
        <p:spPr/>
        <p:txBody>
          <a:bodyPr/>
          <a:lstStyle/>
          <a:p>
            <a:fld id="{86657C3A-CA23-489E-AD24-B662F40A545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94</a:t>
            </a:fld>
            <a:endParaRPr lang="en-GB" sz="1100"/>
          </a:p>
        </p:txBody>
      </p:sp>
    </p:spTree>
    <p:extLst>
      <p:ext uri="{BB962C8B-B14F-4D97-AF65-F5344CB8AC3E}">
        <p14:creationId xmlns:p14="http://schemas.microsoft.com/office/powerpoint/2010/main" val="19576751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t>Nr</a:t>
            </a:r>
            <a:r>
              <a:rPr lang="nb-NO" baseline="0"/>
              <a:t> 1 har 1 statement </a:t>
            </a:r>
            <a:r>
              <a:rPr lang="nb-NO" baseline="0" err="1"/>
              <a:t>coverage</a:t>
            </a:r>
            <a:r>
              <a:rPr lang="nb-NO" baseline="0"/>
              <a:t> og 2 </a:t>
            </a:r>
            <a:r>
              <a:rPr lang="nb-NO" baseline="0" err="1"/>
              <a:t>branch</a:t>
            </a:r>
            <a:r>
              <a:rPr lang="nb-NO" baseline="0"/>
              <a:t> </a:t>
            </a:r>
            <a:r>
              <a:rPr lang="nb-NO" baseline="0" err="1"/>
              <a:t>coverage</a:t>
            </a:r>
            <a:endParaRPr lang="nb-NO" baseline="0"/>
          </a:p>
          <a:p>
            <a:r>
              <a:rPr lang="nb-NO" baseline="0" err="1"/>
              <a:t>Nr</a:t>
            </a:r>
            <a:r>
              <a:rPr lang="nb-NO" baseline="0"/>
              <a:t> 2 har 2 statement </a:t>
            </a:r>
            <a:r>
              <a:rPr lang="nb-NO" baseline="0" err="1"/>
              <a:t>coverage</a:t>
            </a:r>
            <a:r>
              <a:rPr lang="nb-NO" baseline="0"/>
              <a:t> og 2 </a:t>
            </a:r>
            <a:r>
              <a:rPr lang="nb-NO" baseline="0" err="1"/>
              <a:t>branch</a:t>
            </a:r>
            <a:r>
              <a:rPr lang="nb-NO" baseline="0"/>
              <a:t> </a:t>
            </a:r>
            <a:r>
              <a:rPr lang="nb-NO" baseline="0" err="1"/>
              <a:t>coverage</a:t>
            </a:r>
            <a:endParaRPr lang="nb-NO"/>
          </a:p>
        </p:txBody>
      </p:sp>
      <p:sp>
        <p:nvSpPr>
          <p:cNvPr id="4" name="Plassholder for dato 3"/>
          <p:cNvSpPr>
            <a:spLocks noGrp="1"/>
          </p:cNvSpPr>
          <p:nvPr>
            <p:ph type="dt" idx="10"/>
          </p:nvPr>
        </p:nvSpPr>
        <p:spPr/>
        <p:txBody>
          <a:bodyPr/>
          <a:lstStyle/>
          <a:p>
            <a:fld id="{DA318425-01EF-49D9-B4D3-69B18521C71D}"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95</a:t>
            </a:fld>
            <a:endParaRPr lang="en-GB" sz="1100"/>
          </a:p>
        </p:txBody>
      </p:sp>
    </p:spTree>
    <p:extLst>
      <p:ext uri="{BB962C8B-B14F-4D97-AF65-F5344CB8AC3E}">
        <p14:creationId xmlns:p14="http://schemas.microsoft.com/office/powerpoint/2010/main" val="252462881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0" u="none" strike="noStrike" kern="1200" baseline="0" err="1">
                <a:solidFill>
                  <a:schemeClr val="tx1"/>
                </a:solidFill>
                <a:latin typeface="+mn-lt"/>
                <a:ea typeface="+mn-ea"/>
                <a:cs typeface="+mn-cs"/>
              </a:rPr>
              <a:t>Erfaringsbasert</a:t>
            </a:r>
            <a:r>
              <a:rPr lang="nb-NO" sz="800" b="1" i="0" u="none" strike="noStrike" kern="1200" baseline="0">
                <a:solidFill>
                  <a:schemeClr val="tx1"/>
                </a:solidFill>
                <a:latin typeface="+mn-lt"/>
                <a:ea typeface="+mn-ea"/>
                <a:cs typeface="+mn-cs"/>
              </a:rPr>
              <a:t> testing </a:t>
            </a:r>
            <a:r>
              <a:rPr lang="nb-NO" sz="800" b="0" i="0" u="none" strike="noStrike" kern="1200" baseline="0">
                <a:solidFill>
                  <a:schemeClr val="tx1"/>
                </a:solidFill>
                <a:latin typeface="+mn-lt"/>
                <a:ea typeface="+mn-ea"/>
                <a:cs typeface="+mn-cs"/>
              </a:rPr>
              <a:t>er når testene blir utledet basert på testernes kunnskap og intuisjon og deres erfaringer med lignende applikasjoner og teknologier. Når teknikken blir brukt i tillegg til systematiske teknikker kan den være nyttig for å identifisere spesielle tester som ikke så lett blir fanget opp av formelle teknikker, spesielt når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blir anvendt i tillegg til mer formelle metoder. Denne teknikken kan likevel gi en meget varierende grad av effektivitet avhengig av testernes erfaringer. </a:t>
            </a:r>
          </a:p>
          <a:p>
            <a:pPr marL="0" indent="0">
              <a:buNone/>
            </a:pPr>
            <a:endParaRPr lang="nb-NO" sz="800" b="0" i="0" u="none" strike="noStrike" kern="1200" baseline="0">
              <a:solidFill>
                <a:schemeClr val="tx1"/>
              </a:solidFill>
              <a:latin typeface="+mn-lt"/>
              <a:ea typeface="+mn-ea"/>
              <a:cs typeface="+mn-cs"/>
            </a:endParaRPr>
          </a:p>
          <a:p>
            <a:pPr marL="88900" indent="-88900"/>
            <a:r>
              <a:rPr lang="nb-NO" sz="800" b="0" i="0" u="none" strike="noStrike" kern="1200" baseline="0">
                <a:solidFill>
                  <a:schemeClr val="tx1"/>
                </a:solidFill>
                <a:latin typeface="+mn-lt"/>
                <a:ea typeface="+mn-ea"/>
                <a:cs typeface="+mn-cs"/>
              </a:rPr>
              <a:t>En vanlig brukt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teknikk er </a:t>
            </a:r>
            <a:r>
              <a:rPr lang="nb-NO" sz="800" b="0" i="1" u="none" strike="noStrike" kern="1200" baseline="0">
                <a:solidFill>
                  <a:schemeClr val="tx1"/>
                </a:solidFill>
                <a:latin typeface="+mn-lt"/>
                <a:ea typeface="+mn-ea"/>
                <a:cs typeface="+mn-cs"/>
              </a:rPr>
              <a:t>feilgjetting</a:t>
            </a:r>
            <a:r>
              <a:rPr lang="nb-NO" sz="800" b="0" i="0" u="none" strike="noStrike" kern="1200" baseline="0">
                <a:solidFill>
                  <a:schemeClr val="tx1"/>
                </a:solidFill>
                <a:latin typeface="+mn-lt"/>
                <a:ea typeface="+mn-ea"/>
                <a:cs typeface="+mn-cs"/>
              </a:rPr>
              <a:t>. Generelt forutser testere feil basert på erfaring. En strukturert tilnærmingsmåte til feilgjettingsteknikken er å spesifisere en liste av mulige feil og lage testtilfeller som angriper disse feilene. Denne systematiske tilnærmingsmåten kalles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attack</a:t>
            </a:r>
            <a:r>
              <a:rPr lang="nb-NO" sz="800" b="0" i="0" u="none" strike="noStrike" kern="1200" baseline="0">
                <a:solidFill>
                  <a:schemeClr val="tx1"/>
                </a:solidFill>
                <a:latin typeface="+mn-lt"/>
                <a:ea typeface="+mn-ea"/>
                <a:cs typeface="+mn-cs"/>
              </a:rPr>
              <a:t>. Disse listene over problemer og feil kan lages basert på erfaringer, tilgjengelige feildata og fra vanlig kunnskap om hvorfor programvare feiler. </a:t>
            </a:r>
          </a:p>
          <a:p>
            <a:pPr marL="88900" indent="-88900"/>
            <a:endParaRPr lang="nb-NO" sz="800" b="0" i="0" u="none" strike="noStrike" kern="1200" baseline="0">
              <a:solidFill>
                <a:schemeClr val="tx1"/>
              </a:solidFill>
              <a:latin typeface="+mn-lt"/>
              <a:ea typeface="+mn-ea"/>
              <a:cs typeface="+mn-cs"/>
            </a:endParaRPr>
          </a:p>
          <a:p>
            <a:pPr marL="88900" indent="-88900"/>
            <a:r>
              <a:rPr lang="nb-NO" sz="800" b="0" i="1" u="none" strike="noStrike" kern="1200" baseline="0">
                <a:solidFill>
                  <a:schemeClr val="tx1"/>
                </a:solidFill>
                <a:latin typeface="+mn-lt"/>
                <a:ea typeface="+mn-ea"/>
                <a:cs typeface="+mn-cs"/>
              </a:rPr>
              <a:t>Eksplorativ testing </a:t>
            </a:r>
            <a:r>
              <a:rPr lang="nb-NO" sz="800" b="0" i="0" u="none" strike="noStrike" kern="1200" baseline="0">
                <a:solidFill>
                  <a:schemeClr val="tx1"/>
                </a:solidFill>
                <a:latin typeface="+mn-lt"/>
                <a:ea typeface="+mn-ea"/>
                <a:cs typeface="+mn-cs"/>
              </a:rPr>
              <a:t>er samtidig testdesign, testutførelse, testlogging og læring, basert på en </a:t>
            </a:r>
            <a:r>
              <a:rPr lang="nb-NO" sz="800" b="0" i="0" u="none" strike="noStrike" kern="1200" baseline="0" err="1">
                <a:solidFill>
                  <a:schemeClr val="tx1"/>
                </a:solidFill>
                <a:latin typeface="+mn-lt"/>
                <a:ea typeface="+mn-ea"/>
                <a:cs typeface="+mn-cs"/>
              </a:rPr>
              <a:t>testoppgave</a:t>
            </a:r>
            <a:r>
              <a:rPr lang="nb-NO" sz="800" b="0" i="0" u="none" strike="noStrike" kern="1200" baseline="0">
                <a:solidFill>
                  <a:schemeClr val="tx1"/>
                </a:solidFill>
                <a:latin typeface="+mn-lt"/>
                <a:ea typeface="+mn-ea"/>
                <a:cs typeface="+mn-cs"/>
              </a:rPr>
              <a:t> som inneholder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som utføres i fast bestemte tidsintervaller. Denne tilnærmingsmåten er mest nyttig når man har få eller mangelfulle spesifikasjoner og meget stort tidspress, eller for å supplere annen, mer formell testing. Den kan fungere som en sjekk på testprosessen, for å sikre at de mest alvorlige feil blir funnet. </a:t>
            </a:r>
            <a:endParaRPr lang="nb-NO"/>
          </a:p>
        </p:txBody>
      </p:sp>
      <p:sp>
        <p:nvSpPr>
          <p:cNvPr id="4" name="Date Placeholder 3"/>
          <p:cNvSpPr>
            <a:spLocks noGrp="1"/>
          </p:cNvSpPr>
          <p:nvPr>
            <p:ph type="dt" idx="10"/>
          </p:nvPr>
        </p:nvSpPr>
        <p:spPr/>
        <p:txBody>
          <a:bodyPr/>
          <a:lstStyle/>
          <a:p>
            <a:fld id="{2D2DA28E-96D5-4558-B02A-0C802676D2E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96</a:t>
            </a:fld>
            <a:endParaRPr lang="en-GB" sz="1100"/>
          </a:p>
        </p:txBody>
      </p:sp>
    </p:spTree>
    <p:extLst>
      <p:ext uri="{BB962C8B-B14F-4D97-AF65-F5344CB8AC3E}">
        <p14:creationId xmlns:p14="http://schemas.microsoft.com/office/powerpoint/2010/main" val="30938805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Erfaringsbaserte testteknikker er en paraply, og under der</a:t>
            </a:r>
            <a:r>
              <a:rPr lang="nb-NO" baseline="0"/>
              <a:t> igjen er det to testteknikker: </a:t>
            </a:r>
            <a:r>
              <a:rPr lang="nb-NO" baseline="0" err="1"/>
              <a:t>error</a:t>
            </a:r>
            <a:r>
              <a:rPr lang="nb-NO" baseline="0"/>
              <a:t> </a:t>
            </a:r>
            <a:r>
              <a:rPr lang="nb-NO" baseline="0" err="1"/>
              <a:t>guessing</a:t>
            </a:r>
            <a:r>
              <a:rPr lang="nb-NO" baseline="0"/>
              <a:t> og </a:t>
            </a:r>
            <a:r>
              <a:rPr lang="nb-NO" baseline="0" err="1"/>
              <a:t>exploratory</a:t>
            </a:r>
            <a:r>
              <a:rPr lang="nb-NO" baseline="0"/>
              <a:t> testing. </a:t>
            </a:r>
          </a:p>
          <a:p>
            <a:pPr marL="0" indent="0">
              <a:buNone/>
            </a:pPr>
            <a:r>
              <a:rPr lang="nb-NO" baseline="0"/>
              <a:t>Mange tror at </a:t>
            </a:r>
            <a:r>
              <a:rPr lang="nb-NO" baseline="0" err="1"/>
              <a:t>erfaringsbasert</a:t>
            </a:r>
            <a:r>
              <a:rPr lang="nb-NO" baseline="0"/>
              <a:t> testing (</a:t>
            </a:r>
            <a:r>
              <a:rPr lang="nb-NO" baseline="0" err="1"/>
              <a:t>experience</a:t>
            </a:r>
            <a:r>
              <a:rPr lang="nb-NO" baseline="0"/>
              <a:t> </a:t>
            </a:r>
            <a:r>
              <a:rPr lang="nb-NO" baseline="0" err="1"/>
              <a:t>based</a:t>
            </a:r>
            <a:r>
              <a:rPr lang="nb-NO" baseline="0"/>
              <a:t> testing) er en egen testteknikk men det er det ikke, pass på der. </a:t>
            </a:r>
          </a:p>
          <a:p>
            <a:pPr marL="0" indent="0">
              <a:buNone/>
            </a:pPr>
            <a:endParaRPr lang="nb-NO" baseline="0"/>
          </a:p>
          <a:p>
            <a:pPr marL="0" indent="0">
              <a:buNone/>
            </a:pPr>
            <a:r>
              <a:rPr lang="nb-NO"/>
              <a:t>Kombinert med systematiske teknikker,</a:t>
            </a:r>
            <a:r>
              <a:rPr lang="nb-NO" baseline="0"/>
              <a:t> nyttig for å identifisere tester som ikke blir lett fanget opp av formelle teknikker. Meget variert grad av effektivitet. </a:t>
            </a:r>
          </a:p>
          <a:p>
            <a:r>
              <a:rPr lang="nb-NO" baseline="0"/>
              <a:t>Eks: feilgjetting og utlede cases ut fra dette. = </a:t>
            </a:r>
            <a:r>
              <a:rPr lang="nb-NO" baseline="0" err="1"/>
              <a:t>fault</a:t>
            </a:r>
            <a:r>
              <a:rPr lang="nb-NO" baseline="0"/>
              <a:t> </a:t>
            </a:r>
            <a:r>
              <a:rPr lang="nb-NO" baseline="0" err="1"/>
              <a:t>attack</a:t>
            </a:r>
            <a:r>
              <a:rPr lang="nb-NO" baseline="0"/>
              <a:t>. </a:t>
            </a:r>
          </a:p>
          <a:p>
            <a:pPr marL="0" indent="0">
              <a:buNone/>
            </a:pPr>
            <a:endParaRPr lang="nb-NO" baseline="0"/>
          </a:p>
          <a:p>
            <a:pPr marL="0" indent="0">
              <a:buNone/>
            </a:pPr>
            <a:r>
              <a:rPr lang="nb-NO" baseline="0" err="1"/>
              <a:t>Explorative</a:t>
            </a:r>
            <a:r>
              <a:rPr lang="nb-NO" baseline="0"/>
              <a:t> testing: nyttig når man har få eller mangelfull </a:t>
            </a:r>
            <a:r>
              <a:rPr lang="nb-NO" baseline="0" err="1"/>
              <a:t>spesfikasjon</a:t>
            </a:r>
            <a:r>
              <a:rPr lang="nb-NO" baseline="0"/>
              <a:t> og stort tidspress, eller som supplement til annen testing. Fungerer som en sjekk av testprosessen, for å se at de mest alvorlige feil blir funnet. </a:t>
            </a:r>
          </a:p>
          <a:p>
            <a:pPr marL="0" indent="0">
              <a:buNone/>
            </a:pPr>
            <a:endParaRPr lang="nb-NO"/>
          </a:p>
          <a:p>
            <a:pPr marL="0" indent="0">
              <a:buNone/>
            </a:pP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er når testene blir utledet basert på testernes kunnskap og intuisjon og deres erfaringer med lignende applikasjoner og teknologier. Når teknikken blir brukt i tillegg til systematiske teknikker kan den være nyttig for å identifisere spesielle tester som ikke så lett blir fanget opp av formelle teknikker, spesielt når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blir anvendt i tillegg til mer formelle metoder. Denne teknikken kan likevel gi en meget varierende grad av effektivitet avhengig av testernes erfaringer.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vanlig brukt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teknikk er feilgjetting. Generelt forutser testere feil basert på erfaring. En strukturert tilnærmingsmåte til feilgjettingsteknikken er å spesifisere en liste av mulige feil og lage testtilfeller som angriper disse feilene. Denne systematiske tilnærmingsmåten kalles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attack</a:t>
            </a:r>
            <a:r>
              <a:rPr lang="nb-NO" sz="800" b="0" i="0" u="none" strike="noStrike" kern="1200" baseline="0">
                <a:solidFill>
                  <a:schemeClr val="tx1"/>
                </a:solidFill>
                <a:latin typeface="+mn-lt"/>
                <a:ea typeface="+mn-ea"/>
                <a:cs typeface="+mn-cs"/>
              </a:rPr>
              <a:t>. Disse listene over problemer og feil kan lages basert på erfaringer, tilgjengelige feildata og fra vanlig kunnskap om hvorfor programvare feiler.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Eksplorativ testing er samtidig testdesign, testutførelse, testlogging og læring, basert på en </a:t>
            </a:r>
            <a:r>
              <a:rPr lang="nb-NO" sz="800" b="0" i="0" u="none" strike="noStrike" kern="1200" baseline="0" err="1">
                <a:solidFill>
                  <a:schemeClr val="tx1"/>
                </a:solidFill>
                <a:latin typeface="+mn-lt"/>
                <a:ea typeface="+mn-ea"/>
                <a:cs typeface="+mn-cs"/>
              </a:rPr>
              <a:t>testoppgave</a:t>
            </a:r>
            <a:r>
              <a:rPr lang="nb-NO" sz="800" b="0" i="0" u="none" strike="noStrike" kern="1200" baseline="0">
                <a:solidFill>
                  <a:schemeClr val="tx1"/>
                </a:solidFill>
                <a:latin typeface="+mn-lt"/>
                <a:ea typeface="+mn-ea"/>
                <a:cs typeface="+mn-cs"/>
              </a:rPr>
              <a:t> som inneholder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som utføres i fast bestemte tidsintervaller. Denne tilnærmingsmåten er mest nyttig når man har få eller mangelfulle spesifikasjoner og meget stort tidspress, eller for å supplere annen, mer formell testing. Den kan fungere som en sjekk på testprosessen, for å sikre at de mest alvorlige feil blir funnet. </a:t>
            </a:r>
            <a:endParaRPr lang="nb-NO"/>
          </a:p>
        </p:txBody>
      </p:sp>
      <p:sp>
        <p:nvSpPr>
          <p:cNvPr id="4" name="Plassholder for dato 3"/>
          <p:cNvSpPr>
            <a:spLocks noGrp="1"/>
          </p:cNvSpPr>
          <p:nvPr>
            <p:ph type="dt" idx="10"/>
          </p:nvPr>
        </p:nvSpPr>
        <p:spPr/>
        <p:txBody>
          <a:bodyPr/>
          <a:lstStyle/>
          <a:p>
            <a:fld id="{513C3173-0B61-4E03-9AE0-F52F41DE576F}" type="datetime1">
              <a:rPr lang="fr-FR" smtClean="0"/>
              <a:t>16/04/2018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97</a:t>
            </a:fld>
            <a:endParaRPr lang="en-GB" sz="1100"/>
          </a:p>
        </p:txBody>
      </p:sp>
    </p:spTree>
    <p:extLst>
      <p:ext uri="{BB962C8B-B14F-4D97-AF65-F5344CB8AC3E}">
        <p14:creationId xmlns:p14="http://schemas.microsoft.com/office/powerpoint/2010/main" val="113013859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Valg av testteknikker er avhengig av flere faktorer, inkludert typen system, pålagte standarder, kunde- eller </a:t>
            </a:r>
            <a:r>
              <a:rPr lang="nb-NO" sz="800" b="0" i="0" u="none" strike="noStrike" kern="1200" baseline="0" err="1">
                <a:solidFill>
                  <a:schemeClr val="tx1"/>
                </a:solidFill>
                <a:latin typeface="+mn-lt"/>
                <a:ea typeface="+mn-ea"/>
                <a:cs typeface="+mn-cs"/>
              </a:rPr>
              <a:t>kontraktskrav</a:t>
            </a:r>
            <a:r>
              <a:rPr lang="nb-NO" sz="800" b="0" i="0" u="none" strike="noStrike" kern="1200" baseline="0">
                <a:solidFill>
                  <a:schemeClr val="tx1"/>
                </a:solidFill>
                <a:latin typeface="+mn-lt"/>
                <a:ea typeface="+mn-ea"/>
                <a:cs typeface="+mn-cs"/>
              </a:rPr>
              <a:t>, risikonivå, typen risiko,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tilgjengelig dokumentasjon, kunnskapen til testerne, tid og budsjett, utviklingslivssyklus,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modeller og tidligere erfaringer med feiltypene som finnes. </a:t>
            </a:r>
          </a:p>
          <a:p>
            <a:pPr marL="0" indent="0">
              <a:buNone/>
            </a:pPr>
            <a:r>
              <a:rPr lang="nb-NO" sz="800" b="0" i="0" u="none" strike="noStrike" kern="1200" baseline="0">
                <a:solidFill>
                  <a:schemeClr val="tx1"/>
                </a:solidFill>
                <a:latin typeface="+mn-lt"/>
                <a:ea typeface="+mn-ea"/>
                <a:cs typeface="+mn-cs"/>
              </a:rPr>
              <a:t> </a:t>
            </a:r>
          </a:p>
          <a:p>
            <a:pPr marL="0" indent="0">
              <a:buNone/>
            </a:pPr>
            <a:r>
              <a:rPr lang="nb-NO" sz="800" b="0" i="0" u="none" strike="noStrike" kern="1200" baseline="0">
                <a:solidFill>
                  <a:schemeClr val="tx1"/>
                </a:solidFill>
                <a:latin typeface="+mn-lt"/>
                <a:ea typeface="+mn-ea"/>
                <a:cs typeface="+mn-cs"/>
              </a:rPr>
              <a:t>Testere bruker vanligvis en kombinasjon av testteknikker når de lager testtilfelle. De bruker prosessdrevne, regeldrevne og datadrevne teknikker for å sikre passende dekning av testobjektet. </a:t>
            </a:r>
            <a:endParaRPr lang="nb-NO"/>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98</a:t>
            </a:fld>
            <a:endParaRPr lang="en-GB" sz="1100"/>
          </a:p>
        </p:txBody>
      </p:sp>
    </p:spTree>
    <p:extLst>
      <p:ext uri="{BB962C8B-B14F-4D97-AF65-F5344CB8AC3E}">
        <p14:creationId xmlns:p14="http://schemas.microsoft.com/office/powerpoint/2010/main" val="23881081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kun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99</a:t>
            </a:fld>
            <a:endParaRPr lang="en-GB" sz="1100"/>
          </a:p>
        </p:txBody>
      </p:sp>
    </p:spTree>
    <p:extLst>
      <p:ext uri="{BB962C8B-B14F-4D97-AF65-F5344CB8AC3E}">
        <p14:creationId xmlns:p14="http://schemas.microsoft.com/office/powerpoint/2010/main" val="17146934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a:t>C</a:t>
            </a:r>
          </a:p>
          <a:p>
            <a:endParaRPr lang="nb-NO"/>
          </a:p>
        </p:txBody>
      </p:sp>
      <p:sp>
        <p:nvSpPr>
          <p:cNvPr id="4" name="Date Placeholder 3"/>
          <p:cNvSpPr>
            <a:spLocks noGrp="1"/>
          </p:cNvSpPr>
          <p:nvPr>
            <p:ph type="dt" idx="10"/>
          </p:nvPr>
        </p:nvSpPr>
        <p:spPr/>
        <p:txBody>
          <a:bodyPr/>
          <a:lstStyle/>
          <a:p>
            <a:fld id="{9EC23693-B98A-4378-912F-9C511BF45020}"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101</a:t>
            </a:fld>
            <a:endParaRPr lang="en-GB" sz="1100"/>
          </a:p>
        </p:txBody>
      </p:sp>
    </p:spTree>
    <p:extLst>
      <p:ext uri="{BB962C8B-B14F-4D97-AF65-F5344CB8AC3E}">
        <p14:creationId xmlns:p14="http://schemas.microsoft.com/office/powerpoint/2010/main" val="238083771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C</a:t>
            </a:r>
          </a:p>
        </p:txBody>
      </p:sp>
      <p:sp>
        <p:nvSpPr>
          <p:cNvPr id="4" name="Date Placeholder 3"/>
          <p:cNvSpPr>
            <a:spLocks noGrp="1"/>
          </p:cNvSpPr>
          <p:nvPr>
            <p:ph type="dt" idx="10"/>
          </p:nvPr>
        </p:nvSpPr>
        <p:spPr/>
        <p:txBody>
          <a:bodyPr/>
          <a:lstStyle/>
          <a:p>
            <a:fld id="{4A97984B-3A5A-45C4-B28E-E5A39BE45AD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102</a:t>
            </a:fld>
            <a:endParaRPr lang="en-GB" sz="1100"/>
          </a:p>
        </p:txBody>
      </p:sp>
    </p:spTree>
    <p:extLst>
      <p:ext uri="{BB962C8B-B14F-4D97-AF65-F5344CB8AC3E}">
        <p14:creationId xmlns:p14="http://schemas.microsoft.com/office/powerpoint/2010/main" val="16545527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0" i="0" baseline="0"/>
              <a:t>Hva vi tester er avhengig av kontekst og krav. Estimere tid, hva er viktigst å teste? Risikobasert testing.. </a:t>
            </a: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Bør ta hensyn til risikonivå, inkludert teknisk, sikkerhets- og forretningsrelatert risiko, og prosjektbegrensninger som tid og budsjett.  </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Testing bør gi tilstrekkelig info til involverte parter slik at de kan foreta informerte beslutninger om frigivelsen av programvaren eller utriklingstrinnet eller overlevering.</a:t>
            </a:r>
          </a:p>
          <a:p>
            <a:pPr marL="0" indent="0">
              <a:buNone/>
            </a:pPr>
            <a:endParaRPr lang="nb-NO"/>
          </a:p>
        </p:txBody>
      </p:sp>
      <p:sp>
        <p:nvSpPr>
          <p:cNvPr id="4" name="Date Placeholder 3"/>
          <p:cNvSpPr>
            <a:spLocks noGrp="1"/>
          </p:cNvSpPr>
          <p:nvPr>
            <p:ph type="dt" idx="10"/>
          </p:nvPr>
        </p:nvSpPr>
        <p:spPr/>
        <p:txBody>
          <a:bodyPr/>
          <a:lstStyle/>
          <a:p>
            <a:fld id="{EAC45765-ADF6-4C8F-9F4D-C91F03D815C9}"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a:t>
            </a:fld>
            <a:endParaRPr lang="en-GB" sz="1100"/>
          </a:p>
        </p:txBody>
      </p:sp>
    </p:spTree>
    <p:extLst>
      <p:ext uri="{BB962C8B-B14F-4D97-AF65-F5344CB8AC3E}">
        <p14:creationId xmlns:p14="http://schemas.microsoft.com/office/powerpoint/2010/main" val="32080464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A</a:t>
            </a:r>
          </a:p>
        </p:txBody>
      </p:sp>
      <p:sp>
        <p:nvSpPr>
          <p:cNvPr id="4" name="Date Placeholder 3"/>
          <p:cNvSpPr>
            <a:spLocks noGrp="1"/>
          </p:cNvSpPr>
          <p:nvPr>
            <p:ph type="dt" idx="10"/>
          </p:nvPr>
        </p:nvSpPr>
        <p:spPr/>
        <p:txBody>
          <a:bodyPr/>
          <a:lstStyle/>
          <a:p>
            <a:fld id="{FAADC2B2-E00C-4F14-AC35-52A26E9FFF75}"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103</a:t>
            </a:fld>
            <a:endParaRPr lang="en-GB" sz="1100"/>
          </a:p>
        </p:txBody>
      </p:sp>
    </p:spTree>
    <p:extLst>
      <p:ext uri="{BB962C8B-B14F-4D97-AF65-F5344CB8AC3E}">
        <p14:creationId xmlns:p14="http://schemas.microsoft.com/office/powerpoint/2010/main" val="10870893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A</a:t>
            </a:r>
          </a:p>
        </p:txBody>
      </p:sp>
      <p:sp>
        <p:nvSpPr>
          <p:cNvPr id="4" name="Date Placeholder 3"/>
          <p:cNvSpPr>
            <a:spLocks noGrp="1"/>
          </p:cNvSpPr>
          <p:nvPr>
            <p:ph type="dt" idx="10"/>
          </p:nvPr>
        </p:nvSpPr>
        <p:spPr/>
        <p:txBody>
          <a:bodyPr/>
          <a:lstStyle/>
          <a:p>
            <a:fld id="{397096EB-0B27-4072-9FA8-76F89AE39C7A}"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104</a:t>
            </a:fld>
            <a:endParaRPr lang="en-GB" sz="1100"/>
          </a:p>
        </p:txBody>
      </p:sp>
    </p:spTree>
    <p:extLst>
      <p:ext uri="{BB962C8B-B14F-4D97-AF65-F5344CB8AC3E}">
        <p14:creationId xmlns:p14="http://schemas.microsoft.com/office/powerpoint/2010/main" val="21614351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C</a:t>
            </a:r>
          </a:p>
        </p:txBody>
      </p:sp>
      <p:sp>
        <p:nvSpPr>
          <p:cNvPr id="4" name="Date Placeholder 3"/>
          <p:cNvSpPr>
            <a:spLocks noGrp="1"/>
          </p:cNvSpPr>
          <p:nvPr>
            <p:ph type="dt" idx="10"/>
          </p:nvPr>
        </p:nvSpPr>
        <p:spPr/>
        <p:txBody>
          <a:bodyPr/>
          <a:lstStyle/>
          <a:p>
            <a:fld id="{AFE4672B-81E9-4F2A-A0FE-FA2800FB8D6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105</a:t>
            </a:fld>
            <a:endParaRPr lang="en-GB" sz="1100"/>
          </a:p>
        </p:txBody>
      </p:sp>
    </p:spTree>
    <p:extLst>
      <p:ext uri="{BB962C8B-B14F-4D97-AF65-F5344CB8AC3E}">
        <p14:creationId xmlns:p14="http://schemas.microsoft.com/office/powerpoint/2010/main" val="141418616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C</a:t>
            </a:r>
          </a:p>
        </p:txBody>
      </p:sp>
      <p:sp>
        <p:nvSpPr>
          <p:cNvPr id="4" name="Date Placeholder 3"/>
          <p:cNvSpPr>
            <a:spLocks noGrp="1"/>
          </p:cNvSpPr>
          <p:nvPr>
            <p:ph type="dt" idx="10"/>
          </p:nvPr>
        </p:nvSpPr>
        <p:spPr/>
        <p:txBody>
          <a:bodyPr/>
          <a:lstStyle/>
          <a:p>
            <a:fld id="{92950F77-867F-424B-B895-C87AC97EA4BA}"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106</a:t>
            </a:fld>
            <a:endParaRPr lang="en-GB" sz="1100"/>
          </a:p>
        </p:txBody>
      </p:sp>
    </p:spTree>
    <p:extLst>
      <p:ext uri="{BB962C8B-B14F-4D97-AF65-F5344CB8AC3E}">
        <p14:creationId xmlns:p14="http://schemas.microsoft.com/office/powerpoint/2010/main" val="75016816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kern="1200">
                <a:solidFill>
                  <a:schemeClr val="tx1"/>
                </a:solidFill>
                <a:effectLst/>
                <a:latin typeface="+mn-lt"/>
                <a:ea typeface="+mn-ea"/>
                <a:cs typeface="+mn-cs"/>
              </a:rPr>
              <a:t>A</a:t>
            </a:r>
          </a:p>
          <a:p>
            <a:pPr marL="0" indent="0">
              <a:buNone/>
            </a:pPr>
            <a:endParaRPr lang="nb-NO" sz="800" kern="1200">
              <a:solidFill>
                <a:schemeClr val="tx1"/>
              </a:solidFill>
              <a:effectLst/>
              <a:latin typeface="+mn-lt"/>
              <a:ea typeface="+mn-ea"/>
              <a:cs typeface="+mn-cs"/>
            </a:endParaRPr>
          </a:p>
          <a:p>
            <a:endParaRPr lang="nb-NO"/>
          </a:p>
        </p:txBody>
      </p:sp>
      <p:sp>
        <p:nvSpPr>
          <p:cNvPr id="4" name="Date Placeholder 3"/>
          <p:cNvSpPr>
            <a:spLocks noGrp="1"/>
          </p:cNvSpPr>
          <p:nvPr>
            <p:ph type="dt" idx="10"/>
          </p:nvPr>
        </p:nvSpPr>
        <p:spPr/>
        <p:txBody>
          <a:bodyPr/>
          <a:lstStyle/>
          <a:p>
            <a:fld id="{D0BD87B2-4370-4FA0-9E92-05660F148A7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107</a:t>
            </a:fld>
            <a:endParaRPr lang="en-GB" sz="1100"/>
          </a:p>
        </p:txBody>
      </p:sp>
    </p:spTree>
    <p:extLst>
      <p:ext uri="{BB962C8B-B14F-4D97-AF65-F5344CB8AC3E}">
        <p14:creationId xmlns:p14="http://schemas.microsoft.com/office/powerpoint/2010/main" val="12335959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B</a:t>
            </a:r>
          </a:p>
        </p:txBody>
      </p:sp>
      <p:sp>
        <p:nvSpPr>
          <p:cNvPr id="4" name="Date Placeholder 3"/>
          <p:cNvSpPr>
            <a:spLocks noGrp="1"/>
          </p:cNvSpPr>
          <p:nvPr>
            <p:ph type="dt" idx="10"/>
          </p:nvPr>
        </p:nvSpPr>
        <p:spPr/>
        <p:txBody>
          <a:bodyPr/>
          <a:lstStyle/>
          <a:p>
            <a:fld id="{973A6AD0-9421-4441-B167-FDA250B8983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108</a:t>
            </a:fld>
            <a:endParaRPr lang="en-GB" sz="1100"/>
          </a:p>
        </p:txBody>
      </p:sp>
    </p:spTree>
    <p:extLst>
      <p:ext uri="{BB962C8B-B14F-4D97-AF65-F5344CB8AC3E}">
        <p14:creationId xmlns:p14="http://schemas.microsoft.com/office/powerpoint/2010/main" val="28240689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kern="1200">
                <a:solidFill>
                  <a:schemeClr val="tx1"/>
                </a:solidFill>
                <a:effectLst/>
                <a:latin typeface="+mn-lt"/>
                <a:ea typeface="+mn-ea"/>
                <a:cs typeface="+mn-cs"/>
              </a:rPr>
              <a:t>A</a:t>
            </a:r>
          </a:p>
        </p:txBody>
      </p:sp>
      <p:sp>
        <p:nvSpPr>
          <p:cNvPr id="4" name="Date Placeholder 3"/>
          <p:cNvSpPr>
            <a:spLocks noGrp="1"/>
          </p:cNvSpPr>
          <p:nvPr>
            <p:ph type="dt" idx="10"/>
          </p:nvPr>
        </p:nvSpPr>
        <p:spPr/>
        <p:txBody>
          <a:bodyPr/>
          <a:lstStyle/>
          <a:p>
            <a:fld id="{606FB388-9417-4181-B744-AA1B3F7D8076}"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109</a:t>
            </a:fld>
            <a:endParaRPr lang="en-GB" sz="1100"/>
          </a:p>
        </p:txBody>
      </p:sp>
    </p:spTree>
    <p:extLst>
      <p:ext uri="{BB962C8B-B14F-4D97-AF65-F5344CB8AC3E}">
        <p14:creationId xmlns:p14="http://schemas.microsoft.com/office/powerpoint/2010/main" val="103737584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p>
        </p:txBody>
      </p:sp>
      <p:sp>
        <p:nvSpPr>
          <p:cNvPr id="4" name="Date Placeholder 3"/>
          <p:cNvSpPr>
            <a:spLocks noGrp="1"/>
          </p:cNvSpPr>
          <p:nvPr>
            <p:ph type="dt" idx="10"/>
          </p:nvPr>
        </p:nvSpPr>
        <p:spPr/>
        <p:txBody>
          <a:bodyPr/>
          <a:lstStyle/>
          <a:p>
            <a:fld id="{DA7B95E9-8D26-45F8-9208-4D358908981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110</a:t>
            </a:fld>
            <a:endParaRPr lang="en-GB" sz="1100"/>
          </a:p>
        </p:txBody>
      </p:sp>
    </p:spTree>
    <p:extLst>
      <p:ext uri="{BB962C8B-B14F-4D97-AF65-F5344CB8AC3E}">
        <p14:creationId xmlns:p14="http://schemas.microsoft.com/office/powerpoint/2010/main" val="323492158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p>
        </p:txBody>
      </p:sp>
      <p:sp>
        <p:nvSpPr>
          <p:cNvPr id="4" name="Date Placeholder 3"/>
          <p:cNvSpPr>
            <a:spLocks noGrp="1"/>
          </p:cNvSpPr>
          <p:nvPr>
            <p:ph type="dt" idx="10"/>
          </p:nvPr>
        </p:nvSpPr>
        <p:spPr/>
        <p:txBody>
          <a:bodyPr/>
          <a:lstStyle/>
          <a:p>
            <a:fld id="{A7FDE0F2-356F-46AC-930A-6A8C6988227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111</a:t>
            </a:fld>
            <a:endParaRPr lang="en-GB" sz="1100"/>
          </a:p>
        </p:txBody>
      </p:sp>
    </p:spTree>
    <p:extLst>
      <p:ext uri="{BB962C8B-B14F-4D97-AF65-F5344CB8AC3E}">
        <p14:creationId xmlns:p14="http://schemas.microsoft.com/office/powerpoint/2010/main" val="208766875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r>
              <a:rPr lang="nb-NO" baseline="0"/>
              <a:t> (også ved ny definisjon av grensene er dette riktig svar) </a:t>
            </a:r>
            <a:endParaRPr lang="nb-NO"/>
          </a:p>
        </p:txBody>
      </p:sp>
      <p:sp>
        <p:nvSpPr>
          <p:cNvPr id="4" name="Date Placeholder 3"/>
          <p:cNvSpPr>
            <a:spLocks noGrp="1"/>
          </p:cNvSpPr>
          <p:nvPr>
            <p:ph type="dt" idx="10"/>
          </p:nvPr>
        </p:nvSpPr>
        <p:spPr/>
        <p:txBody>
          <a:bodyPr/>
          <a:lstStyle/>
          <a:p>
            <a:fld id="{B2054990-0349-4A41-96F2-17F7CE42F1F4}"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112</a:t>
            </a:fld>
            <a:endParaRPr lang="en-GB" sz="1100"/>
          </a:p>
        </p:txBody>
      </p:sp>
    </p:spTree>
    <p:extLst>
      <p:ext uri="{BB962C8B-B14F-4D97-AF65-F5344CB8AC3E}">
        <p14:creationId xmlns:p14="http://schemas.microsoft.com/office/powerpoint/2010/main" val="3765454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Testing</a:t>
            </a:r>
            <a:r>
              <a:rPr lang="nb-NO" baseline="0"/>
              <a:t> er en destruktiv prosess, og skjer som regel mot slutten av prosjektet da det er størst tidspress. Feil må derfor formidles konstruktivt, objektivt … </a:t>
            </a:r>
            <a:endParaRPr lang="nb-NO" sz="800" b="0" i="0" u="none" strike="noStrike" kern="1200" baseline="0">
              <a:solidFill>
                <a:schemeClr val="tx1"/>
              </a:solidFill>
              <a:latin typeface="+mn-lt"/>
              <a:ea typeface="+mn-ea"/>
              <a:cs typeface="+mn-cs"/>
            </a:endParaRP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Start med samarbeid, ikke konflikt – minn alle på at de har det samme hovedmålet (et system med bedre kvalitet) Kommuniser resultater på en nøytral, </a:t>
            </a:r>
            <a:r>
              <a:rPr lang="nb-NO" sz="800" b="0" i="0" u="none" strike="noStrike" kern="1200" baseline="0" err="1">
                <a:solidFill>
                  <a:schemeClr val="tx1"/>
                </a:solidFill>
                <a:latin typeface="+mn-lt"/>
                <a:ea typeface="+mn-ea"/>
                <a:cs typeface="+mn-cs"/>
              </a:rPr>
              <a:t>faktafokusert</a:t>
            </a:r>
            <a:r>
              <a:rPr lang="nb-NO" sz="800" b="0" i="0" u="none" strike="noStrike" kern="1200" baseline="0">
                <a:solidFill>
                  <a:schemeClr val="tx1"/>
                </a:solidFill>
                <a:latin typeface="+mn-lt"/>
                <a:ea typeface="+mn-ea"/>
                <a:cs typeface="+mn-cs"/>
              </a:rPr>
              <a:t> måte uten å kritisere de som har skapt produktet, skriv objektive og faktabaserte hendelsesrapporter og granskningsrapporter. </a:t>
            </a:r>
          </a:p>
          <a:p>
            <a:pPr marL="0" indent="0">
              <a:buNone/>
            </a:pPr>
            <a:endParaRPr lang="nb-NO" sz="800" b="0" i="0" u="none" strike="noStrike" kern="1200" baseline="0">
              <a:solidFill>
                <a:schemeClr val="tx1"/>
              </a:solidFill>
              <a:latin typeface="+mn-lt"/>
              <a:ea typeface="+mn-ea"/>
              <a:cs typeface="+mn-cs"/>
            </a:endParaRPr>
          </a:p>
          <a:p>
            <a:pPr marL="0" indent="0">
              <a:buNone/>
            </a:pPr>
            <a:endParaRPr lang="nb-NO" sz="800" b="0"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E6606B27-6212-4DC1-8FDF-B59F22C4FA1C}"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a:t>
            </a:fld>
            <a:endParaRPr lang="en-GB" sz="1100"/>
          </a:p>
        </p:txBody>
      </p:sp>
    </p:spTree>
    <p:extLst>
      <p:ext uri="{BB962C8B-B14F-4D97-AF65-F5344CB8AC3E}">
        <p14:creationId xmlns:p14="http://schemas.microsoft.com/office/powerpoint/2010/main" val="218744401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114</a:t>
            </a:fld>
            <a:endParaRPr lang="en-GB" sz="1100"/>
          </a:p>
        </p:txBody>
      </p:sp>
    </p:spTree>
    <p:extLst>
      <p:ext uri="{BB962C8B-B14F-4D97-AF65-F5344CB8AC3E}">
        <p14:creationId xmlns:p14="http://schemas.microsoft.com/office/powerpoint/2010/main" val="239543130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115</a:t>
            </a:fld>
            <a:endParaRPr lang="en-GB" sz="1100"/>
          </a:p>
        </p:txBody>
      </p:sp>
    </p:spTree>
    <p:extLst>
      <p:ext uri="{BB962C8B-B14F-4D97-AF65-F5344CB8AC3E}">
        <p14:creationId xmlns:p14="http://schemas.microsoft.com/office/powerpoint/2010/main" val="105054517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Kan også bruke testspesialister for spesifikke </a:t>
            </a:r>
            <a:r>
              <a:rPr lang="nb-NO" baseline="0" err="1"/>
              <a:t>testmål</a:t>
            </a:r>
            <a:r>
              <a:rPr lang="nb-NO" baseline="0"/>
              <a:t> som brukbarhetstestere, </a:t>
            </a:r>
            <a:r>
              <a:rPr lang="nb-NO" baseline="0" err="1"/>
              <a:t>sikkerhetstestere</a:t>
            </a:r>
            <a:r>
              <a:rPr lang="nb-NO" baseline="0"/>
              <a:t>.</a:t>
            </a:r>
          </a:p>
          <a:p>
            <a:pPr marL="0" indent="0">
              <a:buFontTx/>
              <a:buNone/>
            </a:pPr>
            <a:r>
              <a:rPr lang="nb-NO" baseline="0"/>
              <a:t>Trenger flere nivå for komplekse/sikkerhetskritiske prosjekt. </a:t>
            </a:r>
          </a:p>
          <a:p>
            <a:pPr marL="0" indent="0">
              <a:buFontTx/>
              <a:buNone/>
            </a:pPr>
            <a:r>
              <a:rPr lang="nb-NO" baseline="0"/>
              <a:t>Utviklere kan ha mangel på objektivitet.. (?)</a:t>
            </a:r>
          </a:p>
          <a:p>
            <a:pPr marL="0" indent="0">
              <a:buFontTx/>
              <a:buNone/>
            </a:pPr>
            <a:endParaRPr lang="nb-NO" baseline="0"/>
          </a:p>
          <a:p>
            <a:pPr marL="0" indent="0">
              <a:buFontTx/>
              <a:buNone/>
            </a:pPr>
            <a:r>
              <a:rPr lang="nb-NO" baseline="0"/>
              <a:t>Ulemper med uavhengige testere omfatter: </a:t>
            </a:r>
          </a:p>
          <a:p>
            <a:pPr marL="88900" indent="-88900">
              <a:buFontTx/>
              <a:buChar char="-"/>
            </a:pPr>
            <a:r>
              <a:rPr lang="nb-NO" baseline="0"/>
              <a:t>Isolasjon fra utviklingsgruppe</a:t>
            </a:r>
          </a:p>
          <a:p>
            <a:pPr marL="88900" indent="-88900">
              <a:buFontTx/>
              <a:buChar char="-"/>
            </a:pPr>
            <a:r>
              <a:rPr lang="nb-NO" baseline="0"/>
              <a:t>Kan anses som flaskehals og forsinkende</a:t>
            </a:r>
          </a:p>
          <a:p>
            <a:pPr marL="88900" indent="-88900">
              <a:buFontTx/>
              <a:buChar char="-"/>
            </a:pPr>
            <a:r>
              <a:rPr lang="nb-NO" baseline="0"/>
              <a:t>Utviklere kan miste ansvarsfølelse for kvaliteten</a:t>
            </a:r>
          </a:p>
          <a:p>
            <a:pPr marL="0" indent="0">
              <a:buFontTx/>
              <a:buNone/>
            </a:pPr>
            <a:endParaRPr lang="nb-NO"/>
          </a:p>
          <a:p>
            <a:pPr marL="0" indent="0">
              <a:buFontTx/>
              <a:buNone/>
            </a:pPr>
            <a:r>
              <a:rPr lang="nb-NO"/>
              <a:t>En</a:t>
            </a:r>
            <a:r>
              <a:rPr lang="nb-NO" baseline="0"/>
              <a:t> tester kan ha andre roller i prosjektet (eks. forretning, ledere </a:t>
            </a:r>
            <a:r>
              <a:rPr lang="nb-NO" baseline="0" err="1"/>
              <a:t>osv</a:t>
            </a:r>
            <a:r>
              <a:rPr lang="nb-NO" baseline="0"/>
              <a:t>)</a:t>
            </a:r>
          </a:p>
          <a:p>
            <a:pPr marL="0" indent="0">
              <a:buNone/>
            </a:pPr>
            <a:r>
              <a:rPr lang="nb-NO"/>
              <a:t> </a:t>
            </a:r>
          </a:p>
          <a:p>
            <a:endParaRPr lang="nb-NO"/>
          </a:p>
        </p:txBody>
      </p:sp>
      <p:sp>
        <p:nvSpPr>
          <p:cNvPr id="4" name="Date Placeholder 3"/>
          <p:cNvSpPr>
            <a:spLocks noGrp="1"/>
          </p:cNvSpPr>
          <p:nvPr>
            <p:ph type="dt" idx="10"/>
          </p:nvPr>
        </p:nvSpPr>
        <p:spPr/>
        <p:txBody>
          <a:bodyPr/>
          <a:lstStyle/>
          <a:p>
            <a:fld id="{D60A0718-7045-4FD9-8231-21AD048E14F8}"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116</a:t>
            </a:fld>
            <a:endParaRPr lang="en-GB" sz="1100"/>
          </a:p>
        </p:txBody>
      </p:sp>
    </p:spTree>
    <p:extLst>
      <p:ext uri="{BB962C8B-B14F-4D97-AF65-F5344CB8AC3E}">
        <p14:creationId xmlns:p14="http://schemas.microsoft.com/office/powerpoint/2010/main" val="33858072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cs typeface="Calibri"/>
              </a:rPr>
              <a:t>Venstre side er liten uavhengighet (tester egen kode, hverandres kode, tester i team), høyre side er stor uavhengighet (ekstern tester, testteam)</a:t>
            </a:r>
            <a:endParaRPr lang="nb-NO"/>
          </a:p>
          <a:p>
            <a:endParaRPr lang="nb-NO"/>
          </a:p>
          <a:p>
            <a:r>
              <a:rPr lang="nb-NO"/>
              <a:t>Benefits </a:t>
            </a:r>
            <a:r>
              <a:rPr lang="nb-NO" err="1"/>
              <a:t>of</a:t>
            </a:r>
            <a:r>
              <a:rPr lang="nb-NO"/>
              <a:t> </a:t>
            </a:r>
            <a:r>
              <a:rPr lang="nb-NO" err="1"/>
              <a:t>independence</a:t>
            </a:r>
            <a:r>
              <a:rPr lang="nb-NO"/>
              <a:t>:</a:t>
            </a:r>
          </a:p>
          <a:p>
            <a:pPr marL="228600" lvl="1" indent="-80645"/>
            <a:r>
              <a:rPr lang="nb-NO" err="1"/>
              <a:t>see</a:t>
            </a:r>
            <a:r>
              <a:rPr lang="nb-NO"/>
              <a:t> </a:t>
            </a:r>
            <a:r>
              <a:rPr lang="nb-NO" err="1"/>
              <a:t>other</a:t>
            </a:r>
            <a:r>
              <a:rPr lang="nb-NO"/>
              <a:t> and different </a:t>
            </a:r>
            <a:r>
              <a:rPr lang="nb-NO" err="1"/>
              <a:t>defects</a:t>
            </a:r>
            <a:r>
              <a:rPr lang="nb-NO"/>
              <a:t>, and </a:t>
            </a:r>
            <a:r>
              <a:rPr lang="nb-NO" err="1"/>
              <a:t>are</a:t>
            </a:r>
            <a:r>
              <a:rPr lang="nb-NO"/>
              <a:t> </a:t>
            </a:r>
            <a:r>
              <a:rPr lang="nb-NO" err="1"/>
              <a:t>unbiased</a:t>
            </a:r>
            <a:endParaRPr lang="nb-NO" err="1">
              <a:cs typeface="Calibri"/>
            </a:endParaRPr>
          </a:p>
          <a:p>
            <a:pPr marL="228600" lvl="1" indent="-80645"/>
            <a:r>
              <a:rPr lang="nb-NO" err="1"/>
              <a:t>can</a:t>
            </a:r>
            <a:r>
              <a:rPr lang="nb-NO"/>
              <a:t> </a:t>
            </a:r>
            <a:r>
              <a:rPr lang="nb-NO" err="1"/>
              <a:t>verify</a:t>
            </a:r>
            <a:r>
              <a:rPr lang="nb-NO"/>
              <a:t> </a:t>
            </a:r>
            <a:r>
              <a:rPr lang="nb-NO" err="1"/>
              <a:t>assumptions</a:t>
            </a:r>
            <a:r>
              <a:rPr lang="nb-NO"/>
              <a:t> </a:t>
            </a:r>
            <a:r>
              <a:rPr lang="nb-NO" err="1"/>
              <a:t>people</a:t>
            </a:r>
            <a:r>
              <a:rPr lang="nb-NO"/>
              <a:t> </a:t>
            </a:r>
            <a:r>
              <a:rPr lang="nb-NO" err="1"/>
              <a:t>made</a:t>
            </a:r>
            <a:r>
              <a:rPr lang="nb-NO"/>
              <a:t> during </a:t>
            </a:r>
            <a:r>
              <a:rPr lang="nb-NO" err="1"/>
              <a:t>specification</a:t>
            </a:r>
            <a:r>
              <a:rPr lang="nb-NO"/>
              <a:t> and </a:t>
            </a:r>
            <a:r>
              <a:rPr lang="nb-NO" err="1"/>
              <a:t>implementation</a:t>
            </a:r>
            <a:r>
              <a:rPr lang="nb-NO"/>
              <a:t> </a:t>
            </a:r>
            <a:r>
              <a:rPr lang="nb-NO" err="1"/>
              <a:t>of</a:t>
            </a:r>
            <a:r>
              <a:rPr lang="nb-NO"/>
              <a:t> </a:t>
            </a:r>
            <a:r>
              <a:rPr lang="nb-NO" err="1"/>
              <a:t>the</a:t>
            </a:r>
            <a:r>
              <a:rPr lang="nb-NO"/>
              <a:t> system</a:t>
            </a:r>
            <a:endParaRPr lang="nb-NO">
              <a:cs typeface="Calibri"/>
            </a:endParaRPr>
          </a:p>
          <a:p>
            <a:pPr lvl="1" indent="-80645"/>
            <a:r>
              <a:rPr lang="nb-NO"/>
              <a:t>Drawbacks:</a:t>
            </a:r>
            <a:endParaRPr lang="nb-NO">
              <a:cs typeface="Calibri"/>
            </a:endParaRPr>
          </a:p>
          <a:p>
            <a:pPr marL="228600" lvl="1" indent="-80645"/>
            <a:r>
              <a:rPr lang="nb-NO" err="1"/>
              <a:t>Isolation</a:t>
            </a:r>
            <a:r>
              <a:rPr lang="nb-NO"/>
              <a:t> from </a:t>
            </a:r>
            <a:r>
              <a:rPr lang="nb-NO" err="1"/>
              <a:t>development</a:t>
            </a:r>
            <a:r>
              <a:rPr lang="nb-NO"/>
              <a:t> team</a:t>
            </a:r>
            <a:endParaRPr lang="nb-NO">
              <a:cs typeface="Calibri"/>
            </a:endParaRPr>
          </a:p>
          <a:p>
            <a:pPr marL="228600" lvl="1" indent="-80645"/>
            <a:r>
              <a:rPr lang="nb-NO"/>
              <a:t>Developers lose </a:t>
            </a:r>
            <a:r>
              <a:rPr lang="nb-NO" err="1"/>
              <a:t>sense</a:t>
            </a:r>
            <a:r>
              <a:rPr lang="nb-NO"/>
              <a:t> </a:t>
            </a:r>
            <a:r>
              <a:rPr lang="nb-NO" err="1"/>
              <a:t>of</a:t>
            </a:r>
            <a:r>
              <a:rPr lang="nb-NO"/>
              <a:t> </a:t>
            </a:r>
            <a:r>
              <a:rPr lang="nb-NO" err="1"/>
              <a:t>responsibility</a:t>
            </a:r>
            <a:r>
              <a:rPr lang="nb-NO"/>
              <a:t> </a:t>
            </a:r>
            <a:r>
              <a:rPr lang="nb-NO" err="1"/>
              <a:t>of</a:t>
            </a:r>
            <a:r>
              <a:rPr lang="nb-NO"/>
              <a:t> </a:t>
            </a:r>
            <a:r>
              <a:rPr lang="nb-NO" err="1"/>
              <a:t>quality</a:t>
            </a:r>
            <a:endParaRPr lang="nb-NO" err="1">
              <a:cs typeface="Calibri"/>
            </a:endParaRPr>
          </a:p>
          <a:p>
            <a:pPr marL="228600" lvl="1" indent="-80645"/>
            <a:r>
              <a:rPr lang="nb-NO"/>
              <a:t>May be </a:t>
            </a:r>
            <a:r>
              <a:rPr lang="nb-NO" err="1"/>
              <a:t>seen</a:t>
            </a:r>
            <a:r>
              <a:rPr lang="nb-NO"/>
              <a:t> as </a:t>
            </a:r>
            <a:r>
              <a:rPr lang="nb-NO" err="1"/>
              <a:t>bottleneck</a:t>
            </a:r>
            <a:endParaRPr lang="nb-NO" err="1">
              <a:cs typeface="Calibri"/>
            </a:endParaRPr>
          </a:p>
          <a:p>
            <a:endParaRPr lang="nb-NO">
              <a:cs typeface="Calibri"/>
            </a:endParaRPr>
          </a:p>
        </p:txBody>
      </p:sp>
      <p:sp>
        <p:nvSpPr>
          <p:cNvPr id="4" name="Date Placeholder 3"/>
          <p:cNvSpPr>
            <a:spLocks noGrp="1"/>
          </p:cNvSpPr>
          <p:nvPr>
            <p:ph type="dt" idx="10"/>
          </p:nvPr>
        </p:nvSpPr>
        <p:spPr/>
        <p:txBody>
          <a:bodyPr/>
          <a:lstStyle/>
          <a:p>
            <a:fld id="{DC2DA6D2-5305-486C-95D3-68449F7BACF0}"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117</a:t>
            </a:fld>
            <a:endParaRPr lang="en-GB" sz="1100"/>
          </a:p>
        </p:txBody>
      </p:sp>
    </p:spTree>
    <p:extLst>
      <p:ext uri="{BB962C8B-B14F-4D97-AF65-F5344CB8AC3E}">
        <p14:creationId xmlns:p14="http://schemas.microsoft.com/office/powerpoint/2010/main" val="336757209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823E82DE-3CC4-4666-83DE-55EE5A5582EF}"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120</a:t>
            </a:fld>
            <a:endParaRPr lang="en-GB" sz="1100"/>
          </a:p>
        </p:txBody>
      </p:sp>
    </p:spTree>
    <p:extLst>
      <p:ext uri="{BB962C8B-B14F-4D97-AF65-F5344CB8AC3E}">
        <p14:creationId xmlns:p14="http://schemas.microsoft.com/office/powerpoint/2010/main" val="77674992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En organisasjons testpolitikk, testingens omfang, mål, risikoer, begrensninger, kritikalitet, testbarhet og tilgjengelighet til ressurser har innflytelse på dens testplanlegging. </a:t>
            </a:r>
            <a:endParaRPr lang="nb-NO" baseline="0"/>
          </a:p>
          <a:p>
            <a:pPr marL="0" indent="0">
              <a:buNone/>
            </a:pPr>
            <a:endParaRPr lang="nb-NO" baseline="0"/>
          </a:p>
          <a:p>
            <a:pPr marL="0" indent="0">
              <a:buNone/>
            </a:pPr>
            <a:r>
              <a:rPr lang="nb-NO" baseline="0"/>
              <a:t>Flere testplaner gjelder som regel større prosjekter, blir ofte slått sammen i små. </a:t>
            </a:r>
          </a:p>
          <a:p>
            <a:pPr marL="0" indent="0">
              <a:buNone/>
            </a:pPr>
            <a:r>
              <a:rPr lang="nb-NO" baseline="0"/>
              <a:t>Planleggingen er en kontinuerlig prosess og brukes løpende for å oppdatere risikobildet. </a:t>
            </a:r>
          </a:p>
          <a:p>
            <a:pPr marL="0" indent="0">
              <a:buNone/>
            </a:pPr>
            <a:endParaRPr lang="nb-NO" baseline="0"/>
          </a:p>
          <a:p>
            <a:pPr marL="0" indent="0">
              <a:buNone/>
            </a:pPr>
            <a:endParaRPr lang="nb-NO" baseline="0"/>
          </a:p>
          <a:p>
            <a:pPr marL="0" indent="0">
              <a:buNone/>
            </a:pPr>
            <a:endParaRPr lang="nb-NO" baseline="0"/>
          </a:p>
          <a:p>
            <a:pPr marL="0" indent="0">
              <a:buNone/>
            </a:pPr>
            <a:r>
              <a:rPr lang="nb-NO" baseline="0"/>
              <a:t>Testplanleggingsaktiviteter: </a:t>
            </a:r>
          </a:p>
          <a:p>
            <a:pPr marL="88900" indent="-88900"/>
            <a:r>
              <a:rPr lang="nb-NO" baseline="0"/>
              <a:t>Bestemme omfang og risiko, identifisere mål for test</a:t>
            </a:r>
          </a:p>
          <a:p>
            <a:pPr marL="88900" indent="-88900"/>
            <a:r>
              <a:rPr lang="nb-NO" baseline="0"/>
              <a:t>Definere total strategi, inkl. definisjon av testnivå, start- og sluttkriterier</a:t>
            </a:r>
          </a:p>
          <a:p>
            <a:pPr marL="260350" lvl="2" indent="-88900"/>
            <a:r>
              <a:rPr lang="nb-NO" baseline="0"/>
              <a:t>Eksempler på startkriterier: at testmiljø er klart og tilgjengelig, testverktøy, testbar kode tilgjengelig, </a:t>
            </a:r>
            <a:r>
              <a:rPr lang="nb-NO" baseline="0" err="1"/>
              <a:t>testdata</a:t>
            </a:r>
            <a:r>
              <a:rPr lang="nb-NO" baseline="0"/>
              <a:t> er tilgjengelig.</a:t>
            </a:r>
          </a:p>
          <a:p>
            <a:pPr marL="260350" lvl="2" indent="-88900"/>
            <a:r>
              <a:rPr lang="nb-NO" baseline="0"/>
              <a:t>Eksempler på sluttkriterier: grundighetsmål; som kodedekning, funksjonsdekning og risiko. Estimater av feiltetthet. Kostnad. Gjenværende risiko, som ikke rettede feil eller mangel på testdekning på visse områder. Tidsplaner som er basert på produksjonssettingsdato</a:t>
            </a:r>
          </a:p>
          <a:p>
            <a:pPr marL="88900" lvl="1" indent="0">
              <a:buNone/>
            </a:pPr>
            <a:endParaRPr lang="nb-NO" baseline="0"/>
          </a:p>
          <a:p>
            <a:pPr marL="88900" indent="-88900"/>
            <a:r>
              <a:rPr lang="nb-NO" baseline="0"/>
              <a:t>Beslutte hva en skal teste, hvilke roller som skal utføre</a:t>
            </a:r>
          </a:p>
          <a:p>
            <a:pPr marL="88900" indent="-88900"/>
            <a:r>
              <a:rPr lang="nb-NO" baseline="0"/>
              <a:t>Planlegge tidspunkt for </a:t>
            </a:r>
            <a:r>
              <a:rPr lang="nb-NO" baseline="0" err="1"/>
              <a:t>testanalyse</a:t>
            </a:r>
            <a:r>
              <a:rPr lang="nb-NO" baseline="0"/>
              <a:t>, designaktiviteter, implementering, utførelse, evaluering. Planlegge ressursbruk. </a:t>
            </a:r>
          </a:p>
          <a:p>
            <a:pPr marL="88900" indent="-88900"/>
            <a:r>
              <a:rPr lang="nb-NO" baseline="0"/>
              <a:t>Definere omfang for dokumentasjon</a:t>
            </a:r>
          </a:p>
          <a:p>
            <a:pPr marL="88900" indent="-88900"/>
            <a:r>
              <a:rPr lang="nb-NO" baseline="0"/>
              <a:t>Velge måledata for å følge opp testforberedelse og utførelse, feilretting og risiko</a:t>
            </a:r>
          </a:p>
          <a:p>
            <a:pPr marL="88900" indent="-88900"/>
            <a:r>
              <a:rPr lang="nb-NO" baseline="0"/>
              <a:t>Sette detaljnivå for testprosedyrer for å gi nok info til å understøtte reproduserbar testforberedelse og utføring. </a:t>
            </a:r>
          </a:p>
          <a:p>
            <a:pPr marL="0" indent="0">
              <a:buNone/>
            </a:pPr>
            <a:endParaRPr lang="nb-NO" baseline="0"/>
          </a:p>
          <a:p>
            <a:pPr marL="88900" indent="-88900"/>
            <a:endParaRPr lang="nb-NO" baseline="0"/>
          </a:p>
          <a:p>
            <a:pPr marL="0" indent="0">
              <a:buNone/>
            </a:pPr>
            <a:r>
              <a:rPr lang="nb-NO" baseline="0"/>
              <a:t>Testestimering: t</a:t>
            </a:r>
            <a:r>
              <a:rPr lang="nb-NO" sz="800" b="0" i="0" u="none" strike="noStrike" kern="1200" baseline="0">
                <a:solidFill>
                  <a:schemeClr val="tx1"/>
                </a:solidFill>
                <a:latin typeface="+mn-lt"/>
                <a:ea typeface="+mn-ea"/>
                <a:cs typeface="+mn-cs"/>
              </a:rPr>
              <a:t>o metoder for estimering av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er dekket i pensum: </a:t>
            </a:r>
          </a:p>
          <a:p>
            <a:r>
              <a:rPr lang="nb-NO" sz="800" b="0" i="0" u="none" strike="noStrike" kern="1200" baseline="0">
                <a:solidFill>
                  <a:schemeClr val="tx1"/>
                </a:solidFill>
                <a:latin typeface="+mn-lt"/>
                <a:ea typeface="+mn-ea"/>
                <a:cs typeface="+mn-cs"/>
              </a:rPr>
              <a:t>Basert på måledata: Å estimere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på grunnlag av måledata fra tidligere eller liknende prosjekter eller basert på typiske verdier, </a:t>
            </a:r>
          </a:p>
          <a:p>
            <a:r>
              <a:rPr lang="nb-NO" sz="800" b="0" i="0" u="none" strike="noStrike" kern="1200" baseline="0">
                <a:solidFill>
                  <a:schemeClr val="tx1"/>
                </a:solidFill>
                <a:latin typeface="+mn-lt"/>
                <a:ea typeface="+mn-ea"/>
                <a:cs typeface="+mn-cs"/>
              </a:rPr>
              <a:t>Ekspertbasert: Å estimere oppgavene ved at den som skal ha ansvaret for oppgavene eller eksperter estimerer.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Når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er estimert kan en identifisere ressurser og lage en tidsplan. </a:t>
            </a:r>
            <a:r>
              <a:rPr lang="nb-NO" sz="800" b="0" i="0" u="none" strike="noStrike" kern="1200" baseline="0" err="1">
                <a:solidFill>
                  <a:schemeClr val="tx1"/>
                </a:solidFill>
                <a:latin typeface="+mn-lt"/>
                <a:ea typeface="+mn-ea"/>
                <a:cs typeface="+mn-cs"/>
              </a:rPr>
              <a:t>Testarbeidets</a:t>
            </a:r>
            <a:r>
              <a:rPr lang="nb-NO" sz="800" b="0" i="0" u="none" strike="noStrike" kern="1200" baseline="0">
                <a:solidFill>
                  <a:schemeClr val="tx1"/>
                </a:solidFill>
                <a:latin typeface="+mn-lt"/>
                <a:ea typeface="+mn-ea"/>
                <a:cs typeface="+mn-cs"/>
              </a:rPr>
              <a:t> omfang kan avhenge av en rekke faktorer, inklusive: </a:t>
            </a:r>
          </a:p>
          <a:p>
            <a:r>
              <a:rPr lang="nb-NO" sz="800" b="0" i="0" u="none" strike="noStrike" kern="1200" baseline="0">
                <a:solidFill>
                  <a:schemeClr val="tx1"/>
                </a:solidFill>
                <a:latin typeface="+mn-lt"/>
                <a:ea typeface="+mn-ea"/>
                <a:cs typeface="+mn-cs"/>
              </a:rPr>
              <a:t>Produktegenskaper: Kvaliteten til spesifikasjonen og annen informasjon som brukes for testmodellene (dvs. testgrunnlaget), produktets størrelse, problemområdets kompleksitet, kravene til pålitelighet og sikkerhet, og krav til dokumentasjon. </a:t>
            </a:r>
          </a:p>
          <a:p>
            <a:r>
              <a:rPr lang="nb-NO" sz="800" b="0" i="0" u="none" strike="noStrike" kern="1200" baseline="0">
                <a:solidFill>
                  <a:schemeClr val="tx1"/>
                </a:solidFill>
                <a:latin typeface="+mn-lt"/>
                <a:ea typeface="+mn-ea"/>
                <a:cs typeface="+mn-cs"/>
              </a:rPr>
              <a:t>Utviklingsprosessens egenskaper: Organisasjonens stabilitet, verktøy som blir brukt, testprosessen, medarbeidernes ferdigheter, og tidspress. </a:t>
            </a:r>
          </a:p>
          <a:p>
            <a:r>
              <a:rPr lang="nb-NO" sz="800" b="0" i="0" u="none" strike="noStrike" kern="1200" baseline="0">
                <a:solidFill>
                  <a:schemeClr val="tx1"/>
                </a:solidFill>
                <a:latin typeface="+mn-lt"/>
                <a:ea typeface="+mn-ea"/>
                <a:cs typeface="+mn-cs"/>
              </a:rPr>
              <a:t>Testresultatet: Antall feil og omfang av gjentatt arbeid som kreves. </a:t>
            </a:r>
          </a:p>
          <a:p>
            <a:pPr marL="0" indent="0">
              <a:buNone/>
            </a:pPr>
            <a:endParaRPr lang="nb-NO" baseline="0"/>
          </a:p>
          <a:p>
            <a:pPr marL="0" indent="0">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121</a:t>
            </a:fld>
            <a:endParaRPr lang="en-GB" sz="1100"/>
          </a:p>
        </p:txBody>
      </p:sp>
    </p:spTree>
    <p:extLst>
      <p:ext uri="{BB962C8B-B14F-4D97-AF65-F5344CB8AC3E}">
        <p14:creationId xmlns:p14="http://schemas.microsoft.com/office/powerpoint/2010/main" val="317175631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Testmetoden blir definert og detaljert i testplanene og testdesign. Typisk inneholder den beslutningene som er tatt på grunnlag av prosjektets mål og risikobedømmelse. Den er utgangspunkt for å planlegge testprosessen, for å velge teknikker for testdesign og testtyper som skal brukes og for å definere start- og sluttkriterier.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Metoden som velges avhenger av sammenhengen og en kan ta hensyn til risiko, farer og sikkerhet, tilgjengelige ressurser og evner, teknologi, systemets natur (for eksempel spesielt bygget eller standardsystem),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lover og forskrifter.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Typiske metoder omfatter følgende metoder: </a:t>
            </a:r>
          </a:p>
          <a:p>
            <a:r>
              <a:rPr lang="nb-NO" sz="800" b="0" i="0" u="none" strike="noStrike" kern="1200" baseline="0">
                <a:solidFill>
                  <a:schemeClr val="tx1"/>
                </a:solidFill>
                <a:latin typeface="+mn-lt"/>
                <a:ea typeface="+mn-ea"/>
                <a:cs typeface="+mn-cs"/>
              </a:rPr>
              <a:t>Analytiske metoder, som risikobasert testing der testing blir rettet mot områdene med størst risiko. </a:t>
            </a:r>
          </a:p>
          <a:p>
            <a:r>
              <a:rPr lang="nb-NO" sz="800" b="0" i="0" u="none" strike="noStrike" kern="1200" baseline="0">
                <a:solidFill>
                  <a:schemeClr val="tx1"/>
                </a:solidFill>
                <a:latin typeface="+mn-lt"/>
                <a:ea typeface="+mn-ea"/>
                <a:cs typeface="+mn-cs"/>
              </a:rPr>
              <a:t>Modellbaserte metoder, som for eksempel tilfeldig stikkprøvetesting ved bruk av statistisk informasjon om feilrater (som pålitelighetsmodeller) eller bruk (som bruksprofiler). </a:t>
            </a:r>
          </a:p>
          <a:p>
            <a:r>
              <a:rPr lang="nb-NO" sz="800" b="0" i="0" u="none" strike="noStrike" kern="1200" baseline="0">
                <a:solidFill>
                  <a:schemeClr val="tx1"/>
                </a:solidFill>
                <a:latin typeface="+mn-lt"/>
                <a:ea typeface="+mn-ea"/>
                <a:cs typeface="+mn-cs"/>
              </a:rPr>
              <a:t>Metodiske metoder, som feilbasert (inkludert feilgjetting og angrep basert på feil),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sjekklistebasert og kvalitetsegenskapsbasert. </a:t>
            </a:r>
          </a:p>
          <a:p>
            <a:r>
              <a:rPr lang="nb-NO" sz="800" b="0" i="0" u="none" strike="noStrike" kern="1200" baseline="0">
                <a:solidFill>
                  <a:schemeClr val="tx1"/>
                </a:solidFill>
                <a:latin typeface="+mn-lt"/>
                <a:ea typeface="+mn-ea"/>
                <a:cs typeface="+mn-cs"/>
              </a:rPr>
              <a:t>Prosess- eller standardkonforme metoder, som de som er spesifisert i bransjestandarder. </a:t>
            </a:r>
          </a:p>
          <a:p>
            <a:r>
              <a:rPr lang="nb-NO" sz="800" b="0" i="0" u="none" strike="noStrike" kern="1200" baseline="0">
                <a:solidFill>
                  <a:schemeClr val="tx1"/>
                </a:solidFill>
                <a:latin typeface="+mn-lt"/>
                <a:ea typeface="+mn-ea"/>
                <a:cs typeface="+mn-cs"/>
              </a:rPr>
              <a:t>Dynamiske eller heuristiske metoder, som eksplorativ testing (</a:t>
            </a:r>
            <a:r>
              <a:rPr lang="nb-NO" sz="800" b="0" i="0" u="none" strike="noStrike" kern="1200" baseline="0" err="1">
                <a:solidFill>
                  <a:schemeClr val="tx1"/>
                </a:solidFill>
                <a:latin typeface="+mn-lt"/>
                <a:ea typeface="+mn-ea"/>
                <a:cs typeface="+mn-cs"/>
              </a:rPr>
              <a:t>uforskende</a:t>
            </a:r>
            <a:r>
              <a:rPr lang="nb-NO" sz="800" b="0" i="0" u="none" strike="noStrike" kern="1200" baseline="0">
                <a:solidFill>
                  <a:schemeClr val="tx1"/>
                </a:solidFill>
                <a:latin typeface="+mn-lt"/>
                <a:ea typeface="+mn-ea"/>
                <a:cs typeface="+mn-cs"/>
              </a:rPr>
              <a:t> testing) eller ulike agile metoder der testing er mer reaktiv til hendelser enn planlagt på forhånd, og der utføring og evaluering skjer samtidig. </a:t>
            </a:r>
          </a:p>
          <a:p>
            <a:r>
              <a:rPr lang="nb-NO" sz="800" b="0" i="0" u="none" strike="noStrike" kern="1200" baseline="0">
                <a:solidFill>
                  <a:schemeClr val="tx1"/>
                </a:solidFill>
                <a:latin typeface="+mn-lt"/>
                <a:ea typeface="+mn-ea"/>
                <a:cs typeface="+mn-cs"/>
              </a:rPr>
              <a:t>Konsultative metoder, som slike der testdekning er fortrinnsvis drevet av råd og veiledning fra teknologiske eksperter og/eller forretningseksperter utenfor testgruppen. </a:t>
            </a:r>
          </a:p>
          <a:p>
            <a:r>
              <a:rPr lang="nb-NO" sz="800" b="0" i="0" u="none" strike="noStrike" kern="1200" baseline="0">
                <a:solidFill>
                  <a:schemeClr val="tx1"/>
                </a:solidFill>
                <a:latin typeface="+mn-lt"/>
                <a:ea typeface="+mn-ea"/>
                <a:cs typeface="+mn-cs"/>
              </a:rPr>
              <a:t>Regresjonsbekjempende metoder, som de som omfatter gjenbruk av eksisterende </a:t>
            </a:r>
            <a:r>
              <a:rPr lang="nb-NO" sz="800" b="0" i="0" u="none" strike="noStrike" kern="1200" baseline="0" err="1">
                <a:solidFill>
                  <a:schemeClr val="tx1"/>
                </a:solidFill>
                <a:latin typeface="+mn-lt"/>
                <a:ea typeface="+mn-ea"/>
                <a:cs typeface="+mn-cs"/>
              </a:rPr>
              <a:t>testmateriale</a:t>
            </a:r>
            <a:r>
              <a:rPr lang="nb-NO" sz="800" b="0" i="0" u="none" strike="noStrike" kern="1200" baseline="0">
                <a:solidFill>
                  <a:schemeClr val="tx1"/>
                </a:solidFill>
                <a:latin typeface="+mn-lt"/>
                <a:ea typeface="+mn-ea"/>
                <a:cs typeface="+mn-cs"/>
              </a:rPr>
              <a:t>, omfattende automatisering av funksjonelle regresjonstester, og standard testsuiter.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Ulike metoder kan kombineres, for eksempel, en risikobasert dynamisk metode. </a:t>
            </a:r>
            <a:endParaRPr lang="nb-NO"/>
          </a:p>
        </p:txBody>
      </p:sp>
      <p:sp>
        <p:nvSpPr>
          <p:cNvPr id="4" name="Date Placeholder 3"/>
          <p:cNvSpPr>
            <a:spLocks noGrp="1"/>
          </p:cNvSpPr>
          <p:nvPr>
            <p:ph type="dt" idx="10"/>
          </p:nvPr>
        </p:nvSpPr>
        <p:spPr/>
        <p:txBody>
          <a:bodyPr/>
          <a:lstStyle/>
          <a:p>
            <a:fld id="{6226DA2F-0040-4365-A3ED-C26799F6B9EC}"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122</a:t>
            </a:fld>
            <a:endParaRPr lang="en-GB" sz="1100"/>
          </a:p>
        </p:txBody>
      </p:sp>
    </p:spTree>
    <p:extLst>
      <p:ext uri="{BB962C8B-B14F-4D97-AF65-F5344CB8AC3E}">
        <p14:creationId xmlns:p14="http://schemas.microsoft.com/office/powerpoint/2010/main" val="32771349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Oppfølging</a:t>
            </a:r>
            <a:r>
              <a:rPr lang="nb-NO" baseline="0"/>
              <a:t> av testfremdrift: Å gi feedback, holde stakeholders oppdatert så de kan ta sine avgjørelser, vise hvordan vi ligger an i forhold til tid, budsjett og exit </a:t>
            </a:r>
            <a:r>
              <a:rPr lang="nb-NO" baseline="0" err="1"/>
              <a:t>criteria</a:t>
            </a:r>
            <a:r>
              <a:rPr lang="nb-NO" baseline="0"/>
              <a:t>. </a:t>
            </a:r>
          </a:p>
          <a:p>
            <a:pPr marL="0" indent="0">
              <a:buFontTx/>
              <a:buNone/>
            </a:pPr>
            <a:r>
              <a:rPr lang="nb-NO" baseline="0"/>
              <a:t>	</a:t>
            </a:r>
          </a:p>
          <a:p>
            <a:pPr marL="0" indent="0">
              <a:buFontTx/>
              <a:buNone/>
            </a:pPr>
            <a:r>
              <a:rPr lang="nb-NO" baseline="0"/>
              <a:t>Testrapportering: Analysert informasjon og måledata for å støtte anbefalinger og </a:t>
            </a:r>
            <a:r>
              <a:rPr lang="nb-NO" baseline="0" err="1"/>
              <a:t>besultninger</a:t>
            </a:r>
            <a:r>
              <a:rPr lang="nb-NO" baseline="0"/>
              <a:t> – antall feil som gjenstår, eksisterende risiko. Måledata bør samles for å bedømme: om testmålene til testnivået var passende, om tilnærmingen til testen var passende, effektiviteten av testingen</a:t>
            </a:r>
          </a:p>
          <a:p>
            <a:pPr marL="0" indent="0">
              <a:buFontTx/>
              <a:buNone/>
            </a:pPr>
            <a:r>
              <a:rPr lang="nb-NO" baseline="0"/>
              <a:t>Analyse og forklaring så alle stakeholders forstår. En oppsummering på hvor vi er nå, analysere </a:t>
            </a:r>
            <a:r>
              <a:rPr lang="nb-NO" baseline="0" err="1"/>
              <a:t>metrics</a:t>
            </a:r>
            <a:r>
              <a:rPr lang="nb-NO" baseline="0"/>
              <a:t> som er valgt og gjøre anbefaling på hva man gjør videre. </a:t>
            </a:r>
          </a:p>
          <a:p>
            <a:pPr marL="0" indent="0">
              <a:buFontTx/>
              <a:buNone/>
            </a:pPr>
            <a:r>
              <a:rPr lang="nb-NO" baseline="0"/>
              <a:t>Rapport har også egen mal i IEE 829</a:t>
            </a:r>
          </a:p>
          <a:p>
            <a:pPr marL="0" indent="0">
              <a:buFontTx/>
              <a:buNone/>
            </a:pPr>
            <a:endParaRPr lang="nb-NO" baseline="0"/>
          </a:p>
          <a:p>
            <a:pPr marL="0" indent="0">
              <a:buFontTx/>
              <a:buNone/>
            </a:pPr>
            <a:r>
              <a:rPr lang="nb-NO" baseline="0"/>
              <a:t>Teststyring: Beslutning eller endring gjort på grunnlag av måledata. Eksempler på handlinger: ta beslutninger, omprioritere tester, endre tidsplanen, kreve at feilrettinger resettes før de blir akseptert i et bygg osv.</a:t>
            </a:r>
          </a:p>
          <a:p>
            <a:pPr marL="0" indent="0">
              <a:buFontTx/>
              <a:buNone/>
            </a:pPr>
            <a:endParaRPr lang="nb-NO"/>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123</a:t>
            </a:fld>
            <a:endParaRPr lang="en-GB" sz="1100"/>
          </a:p>
        </p:txBody>
      </p:sp>
    </p:spTree>
    <p:extLst>
      <p:ext uri="{BB962C8B-B14F-4D97-AF65-F5344CB8AC3E}">
        <p14:creationId xmlns:p14="http://schemas.microsoft.com/office/powerpoint/2010/main" val="414885891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Etablere og vedlikeholde integriteten til</a:t>
            </a:r>
            <a:r>
              <a:rPr lang="nb-NO" baseline="0"/>
              <a:t> komponentene, data og dokumentasjon. I test betyr dette: </a:t>
            </a:r>
          </a:p>
          <a:p>
            <a:pPr marL="0" indent="0">
              <a:buNone/>
            </a:pPr>
            <a:r>
              <a:rPr lang="nb-NO" baseline="0"/>
              <a:t>Alle deler av </a:t>
            </a:r>
            <a:r>
              <a:rPr lang="nb-NO" baseline="0" err="1"/>
              <a:t>testmateriale</a:t>
            </a:r>
            <a:r>
              <a:rPr lang="nb-NO" baseline="0"/>
              <a:t> er underlagt versjonskontroll, informasjon om hvordan testobjektene hører sammen slik at sporbarhet opprettholdes</a:t>
            </a:r>
          </a:p>
          <a:p>
            <a:pPr marL="0" indent="0">
              <a:buNone/>
            </a:pPr>
            <a:r>
              <a:rPr lang="nb-NO" baseline="0"/>
              <a:t>Identifiserte dokumenter er identifisert i testdokumentasjonen. </a:t>
            </a:r>
          </a:p>
          <a:p>
            <a:pPr marL="0" indent="0">
              <a:buNone/>
            </a:pPr>
            <a:r>
              <a:rPr lang="nb-NO" baseline="0"/>
              <a:t>For testeren hjelper konfigurasjonsstyring å identifisere og reprodusere hva som er testet, </a:t>
            </a:r>
            <a:r>
              <a:rPr lang="nb-NO" baseline="0" err="1"/>
              <a:t>testdokumenter</a:t>
            </a:r>
            <a:r>
              <a:rPr lang="nb-NO" baseline="0"/>
              <a:t>, tester og testrammer. </a:t>
            </a:r>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124</a:t>
            </a:fld>
            <a:endParaRPr lang="en-GB" sz="1100"/>
          </a:p>
        </p:txBody>
      </p:sp>
    </p:spTree>
    <p:extLst>
      <p:ext uri="{BB962C8B-B14F-4D97-AF65-F5344CB8AC3E}">
        <p14:creationId xmlns:p14="http://schemas.microsoft.com/office/powerpoint/2010/main" val="374341891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u="sng" baseline="0"/>
              <a:t>Prosjektrisiko</a:t>
            </a:r>
          </a:p>
          <a:p>
            <a:pPr marL="0" indent="0">
              <a:buNone/>
            </a:pPr>
            <a:r>
              <a:rPr lang="nb-NO" baseline="0"/>
              <a:t>Organisatoriske faktorer: (</a:t>
            </a:r>
            <a:r>
              <a:rPr lang="nb-NO" baseline="0" err="1"/>
              <a:t>supplier</a:t>
            </a:r>
            <a:r>
              <a:rPr lang="nb-NO" baseline="0"/>
              <a:t> </a:t>
            </a:r>
            <a:r>
              <a:rPr lang="nb-NO" baseline="0" err="1"/>
              <a:t>issues</a:t>
            </a:r>
            <a:r>
              <a:rPr lang="nb-NO" baseline="0"/>
              <a:t>, </a:t>
            </a:r>
            <a:r>
              <a:rPr lang="nb-NO" baseline="0" err="1"/>
              <a:t>organisasjonelle</a:t>
            </a:r>
            <a:r>
              <a:rPr lang="nb-NO" baseline="0"/>
              <a:t> faktorer, tekniske </a:t>
            </a:r>
            <a:r>
              <a:rPr lang="nb-NO" baseline="0" err="1"/>
              <a:t>issues</a:t>
            </a:r>
            <a:r>
              <a:rPr lang="nb-NO" baseline="0"/>
              <a:t>) </a:t>
            </a:r>
          </a:p>
          <a:p>
            <a:pPr marL="88900" indent="-88900">
              <a:buFontTx/>
              <a:buChar char="-"/>
            </a:pPr>
            <a:r>
              <a:rPr lang="nb-NO" baseline="0"/>
              <a:t>Knapphet på kunnskap, opplæring, personale..</a:t>
            </a:r>
          </a:p>
          <a:p>
            <a:pPr marL="88900" indent="-88900">
              <a:buFontTx/>
              <a:buChar char="-"/>
            </a:pPr>
            <a:r>
              <a:rPr lang="nb-NO" baseline="0"/>
              <a:t>Politiske problemer: oppfølging av info </a:t>
            </a:r>
            <a:r>
              <a:rPr lang="nb-NO" baseline="0" err="1"/>
              <a:t>etc</a:t>
            </a:r>
            <a:endParaRPr lang="nb-NO" baseline="0"/>
          </a:p>
          <a:p>
            <a:pPr marL="88900" indent="-88900">
              <a:buFontTx/>
              <a:buChar char="-"/>
            </a:pPr>
            <a:r>
              <a:rPr lang="nb-NO" baseline="0"/>
              <a:t>Dårlig holdning til test</a:t>
            </a:r>
          </a:p>
          <a:p>
            <a:pPr marL="0" indent="0">
              <a:buFontTx/>
              <a:buNone/>
            </a:pPr>
            <a:r>
              <a:rPr lang="nb-NO" baseline="0"/>
              <a:t>Disse risikoene er identifisert som del av testplanlegging, </a:t>
            </a:r>
            <a:r>
              <a:rPr lang="nb-NO" baseline="0" err="1"/>
              <a:t>recorded</a:t>
            </a:r>
            <a:r>
              <a:rPr lang="nb-NO" baseline="0"/>
              <a:t> i riskregisteret, </a:t>
            </a:r>
            <a:r>
              <a:rPr lang="nb-NO" baseline="0" err="1"/>
              <a:t>addressert</a:t>
            </a:r>
            <a:r>
              <a:rPr lang="nb-NO" baseline="0"/>
              <a:t> av prosjekt </a:t>
            </a:r>
            <a:r>
              <a:rPr lang="nb-NO" baseline="0" err="1"/>
              <a:t>actions</a:t>
            </a:r>
            <a:r>
              <a:rPr lang="nb-NO" baseline="0"/>
              <a:t>.</a:t>
            </a:r>
          </a:p>
          <a:p>
            <a:pPr marL="88900" indent="-88900">
              <a:buFontTx/>
              <a:buChar char="-"/>
            </a:pPr>
            <a:endParaRPr lang="nb-NO" baseline="0"/>
          </a:p>
          <a:p>
            <a:pPr marL="0" indent="0">
              <a:buFontTx/>
              <a:buNone/>
            </a:pPr>
            <a:r>
              <a:rPr lang="nb-NO" baseline="0"/>
              <a:t>Tekniske faktorer:</a:t>
            </a:r>
          </a:p>
          <a:p>
            <a:pPr marL="88900" indent="-88900">
              <a:buFontTx/>
              <a:buChar char="-"/>
            </a:pPr>
            <a:r>
              <a:rPr lang="nb-NO" baseline="0"/>
              <a:t>Problemer med å definere riktige krav</a:t>
            </a:r>
          </a:p>
          <a:p>
            <a:pPr marL="88900" indent="-88900">
              <a:buFontTx/>
              <a:buChar char="-"/>
            </a:pPr>
            <a:r>
              <a:rPr lang="nb-NO" baseline="0"/>
              <a:t>Hvorvidt kravene kan oppfylles under gitte omstendigheter og restriksjoner</a:t>
            </a:r>
          </a:p>
          <a:p>
            <a:pPr marL="88900" indent="-88900">
              <a:buFontTx/>
              <a:buChar char="-"/>
            </a:pPr>
            <a:r>
              <a:rPr lang="nb-NO" baseline="0"/>
              <a:t>Testomgivelser ikke ferdig tidlig nok</a:t>
            </a:r>
          </a:p>
          <a:p>
            <a:pPr marL="88900" indent="-88900">
              <a:buFontTx/>
              <a:buChar char="-"/>
            </a:pPr>
            <a:r>
              <a:rPr lang="nb-NO" baseline="0"/>
              <a:t>Kvalitet på design, kode, </a:t>
            </a:r>
            <a:r>
              <a:rPr lang="nb-NO" baseline="0" err="1"/>
              <a:t>testdata</a:t>
            </a:r>
            <a:r>
              <a:rPr lang="nb-NO" baseline="0"/>
              <a:t> og testtilfeller</a:t>
            </a:r>
          </a:p>
          <a:p>
            <a:pPr marL="88900" indent="-88900">
              <a:buFontTx/>
              <a:buChar char="-"/>
            </a:pPr>
            <a:endParaRPr lang="nb-NO" baseline="0"/>
          </a:p>
          <a:p>
            <a:pPr marL="0" indent="0">
              <a:buFontTx/>
              <a:buNone/>
            </a:pPr>
            <a:r>
              <a:rPr lang="nb-NO" baseline="0"/>
              <a:t>Leverandørfaktorer: </a:t>
            </a:r>
          </a:p>
          <a:p>
            <a:pPr marL="88900" indent="-88900">
              <a:buFontTx/>
              <a:buChar char="-"/>
            </a:pPr>
            <a:r>
              <a:rPr lang="nb-NO" baseline="0"/>
              <a:t>Problemer hos underleverandør eller kontrakter. </a:t>
            </a:r>
          </a:p>
          <a:p>
            <a:pPr marL="88900" indent="-88900">
              <a:buFontTx/>
              <a:buChar char="-"/>
            </a:pPr>
            <a:endParaRPr lang="nb-NO" baseline="0"/>
          </a:p>
          <a:p>
            <a:pPr marL="0" indent="0">
              <a:buFontTx/>
              <a:buNone/>
            </a:pPr>
            <a:r>
              <a:rPr lang="nb-NO" b="1" u="sng" baseline="0"/>
              <a:t>Produktrisiko</a:t>
            </a:r>
          </a:p>
          <a:p>
            <a:pPr marL="0" marR="0" lvl="0" indent="0" algn="l" defTabSz="626913" rtl="0" eaLnBrk="1" fontAlgn="auto" latinLnBrk="0" hangingPunct="1">
              <a:lnSpc>
                <a:spcPct val="100000"/>
              </a:lnSpc>
              <a:spcBef>
                <a:spcPts val="0"/>
              </a:spcBef>
              <a:spcAft>
                <a:spcPts val="0"/>
              </a:spcAft>
              <a:buClr>
                <a:schemeClr val="accent1"/>
              </a:buClr>
              <a:buSzTx/>
              <a:buFontTx/>
              <a:buNone/>
              <a:tabLst/>
              <a:defRPr/>
            </a:pPr>
            <a:r>
              <a:rPr lang="nb-NO" baseline="0" err="1"/>
              <a:t>Otensielle</a:t>
            </a:r>
            <a:r>
              <a:rPr lang="nb-NO" baseline="0"/>
              <a:t> områder som kan feile i systemet – risiko til produktk</a:t>
            </a:r>
            <a:r>
              <a:rPr lang="nb-NO" b="1" baseline="0"/>
              <a:t>valiteten</a:t>
            </a:r>
            <a:r>
              <a:rPr lang="nb-NO" baseline="0"/>
              <a:t>. Produktrisiko er risiko for prosjektet suksess. Testing som risikostyring gir tilbakemelding på den resterende risikoen ved å måle effekten av at kritiske feil fjernes og av alternative planer som er brukt. </a:t>
            </a:r>
          </a:p>
          <a:p>
            <a:pPr marL="0" indent="0">
              <a:buFontTx/>
              <a:buNone/>
            </a:pPr>
            <a:endParaRPr lang="nb-NO" baseline="0"/>
          </a:p>
          <a:p>
            <a:pPr marL="0" indent="0">
              <a:buFontTx/>
              <a:buNone/>
            </a:pPr>
            <a:endParaRPr lang="nb-NO" baseline="0"/>
          </a:p>
          <a:p>
            <a:pPr marL="0" indent="0">
              <a:buFontTx/>
              <a:buNone/>
            </a:pPr>
            <a:r>
              <a:rPr lang="nb-NO" baseline="0"/>
              <a:t>Eks: </a:t>
            </a:r>
          </a:p>
          <a:p>
            <a:pPr marL="88900" indent="-88900">
              <a:buFontTx/>
              <a:buChar char="-"/>
            </a:pPr>
            <a:r>
              <a:rPr lang="nb-NO" baseline="0"/>
              <a:t>Feilbefengt programvare</a:t>
            </a:r>
          </a:p>
          <a:p>
            <a:pPr marL="88900" indent="-88900">
              <a:buFontTx/>
              <a:buChar char="-"/>
            </a:pPr>
            <a:r>
              <a:rPr lang="nb-NO" baseline="0"/>
              <a:t>Mulighet for forvolde skade på person/bedrift</a:t>
            </a:r>
          </a:p>
          <a:p>
            <a:pPr marL="88900" indent="-88900">
              <a:buFontTx/>
              <a:buChar char="-"/>
            </a:pPr>
            <a:r>
              <a:rPr lang="nb-NO" baseline="0"/>
              <a:t>Dårlige programvareegenskaper – funksjonalitet, pålitelighet, brukbarhet, ytelse</a:t>
            </a:r>
          </a:p>
          <a:p>
            <a:pPr marL="88900" indent="-88900">
              <a:buFontTx/>
              <a:buChar char="-"/>
            </a:pPr>
            <a:r>
              <a:rPr lang="nb-NO" baseline="0" err="1"/>
              <a:t>Dårlgig</a:t>
            </a:r>
            <a:r>
              <a:rPr lang="nb-NO" baseline="0"/>
              <a:t> dataintegritet/kvalitet (datamigrering, konvertering, transport, avvik fra standarder)</a:t>
            </a:r>
          </a:p>
          <a:p>
            <a:pPr marL="88900" indent="-88900">
              <a:buFontTx/>
              <a:buChar char="-"/>
            </a:pPr>
            <a:r>
              <a:rPr lang="nb-NO" baseline="0"/>
              <a:t>Programvare som ikke utfører ønsket funksjon</a:t>
            </a:r>
          </a:p>
          <a:p>
            <a:pPr marL="0" indent="0">
              <a:buFontTx/>
              <a:buNone/>
            </a:pPr>
            <a:endParaRPr lang="nb-NO" baseline="0"/>
          </a:p>
          <a:p>
            <a:pPr marL="0" indent="0">
              <a:buFontTx/>
              <a:buNone/>
            </a:pPr>
            <a:r>
              <a:rPr lang="nb-NO" baseline="0"/>
              <a:t>Risiko blir brukt for å beslutte hvor en skal starte testingen, og hvor man skal intensivere test. Testing brukes til å redusere risiko for at en negativ hendelse </a:t>
            </a:r>
            <a:r>
              <a:rPr lang="nb-NO" baseline="0" err="1"/>
              <a:t>eskjer</a:t>
            </a:r>
            <a:r>
              <a:rPr lang="nb-NO" baseline="0"/>
              <a:t>, eller redusere effekten av en slik hendelse.</a:t>
            </a:r>
          </a:p>
          <a:p>
            <a:pPr marL="0" indent="0">
              <a:buFontTx/>
              <a:buNone/>
            </a:pPr>
            <a:endParaRPr lang="nb-NO" baseline="0"/>
          </a:p>
          <a:p>
            <a:pPr marL="0" indent="0">
              <a:buFontTx/>
              <a:buNone/>
            </a:pPr>
            <a:r>
              <a:rPr lang="nb-NO" baseline="0"/>
              <a:t>Risikobasert tilnærming: redusere nivå av produktrisiko. Identifikasjon av prodrisiko for å lede planlegging, styring… utføring av test. </a:t>
            </a:r>
          </a:p>
          <a:p>
            <a:pPr marL="88900" indent="-88900">
              <a:buFontTx/>
              <a:buChar char="-"/>
            </a:pPr>
            <a:r>
              <a:rPr lang="nb-NO" baseline="0"/>
              <a:t>Bestemme testteknikkene</a:t>
            </a:r>
          </a:p>
          <a:p>
            <a:pPr marL="88900" indent="-88900">
              <a:buFontTx/>
              <a:buChar char="-"/>
            </a:pPr>
            <a:r>
              <a:rPr lang="nb-NO" baseline="0"/>
              <a:t>Hvor mye test som skal utføres</a:t>
            </a:r>
          </a:p>
          <a:p>
            <a:pPr marL="88900" indent="-88900">
              <a:buFontTx/>
              <a:buChar char="-"/>
            </a:pPr>
            <a:r>
              <a:rPr lang="nb-NO" baseline="0"/>
              <a:t>Prioritere testing for å finne kritiske feil tidlig</a:t>
            </a:r>
          </a:p>
          <a:p>
            <a:pPr marL="88900" indent="-88900">
              <a:buFontTx/>
              <a:buChar char="-"/>
            </a:pPr>
            <a:r>
              <a:rPr lang="nb-NO" baseline="0"/>
              <a:t>Bestemme om aktiviteter som ikke er en del av testing kan brukes til å redusere risiko (eks sørge for opplæring til uerfarne utviklere)</a:t>
            </a:r>
          </a:p>
          <a:p>
            <a:pPr marL="88900" indent="-88900">
              <a:buFontTx/>
              <a:buChar char="-"/>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16/04/2018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125</a:t>
            </a:fld>
            <a:endParaRPr lang="en-GB" sz="1100"/>
          </a:p>
        </p:txBody>
      </p:sp>
    </p:spTree>
    <p:extLst>
      <p:ext uri="{BB962C8B-B14F-4D97-AF65-F5344CB8AC3E}">
        <p14:creationId xmlns:p14="http://schemas.microsoft.com/office/powerpoint/2010/main" val="15179251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pic>
        <p:nvPicPr>
          <p:cNvPr id="22" name="Image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5345038" y="6165850"/>
            <a:ext cx="3672408" cy="698500"/>
          </a:xfrm>
          <a:prstGeom prst="rect">
            <a:avLst/>
          </a:prstGeom>
        </p:spPr>
      </p:pic>
      <p:sp>
        <p:nvSpPr>
          <p:cNvPr id="2" name="Titre 1"/>
          <p:cNvSpPr>
            <a:spLocks noGrp="1"/>
          </p:cNvSpPr>
          <p:nvPr>
            <p:ph type="ctrTitle" hasCustomPrompt="1"/>
          </p:nvPr>
        </p:nvSpPr>
        <p:spPr bwMode="gray">
          <a:xfrm>
            <a:off x="551884" y="4210986"/>
            <a:ext cx="6451431" cy="430867"/>
          </a:xfrm>
        </p:spPr>
        <p:txBody>
          <a:bodyPr wrap="square" anchor="b">
            <a:spAutoFit/>
          </a:bodyPr>
          <a:lstStyle>
            <a:lvl1pPr algn="l">
              <a:defRPr sz="2400" cap="none" baseline="0">
                <a:solidFill>
                  <a:schemeClr val="tx1"/>
                </a:solidFill>
              </a:defRPr>
            </a:lvl1pPr>
          </a:lstStyle>
          <a:p>
            <a:r>
              <a:rPr lang="en-GB" noProof="0" err="1"/>
              <a:t>Tittel</a:t>
            </a:r>
            <a:r>
              <a:rPr lang="en-GB" noProof="0"/>
              <a:t> </a:t>
            </a:r>
            <a:r>
              <a:rPr lang="en-GB" noProof="0" err="1"/>
              <a:t>på</a:t>
            </a:r>
            <a:r>
              <a:rPr lang="en-GB" noProof="0"/>
              <a:t> </a:t>
            </a:r>
            <a:r>
              <a:rPr lang="en-GB" noProof="0" err="1"/>
              <a:t>presentasjonen</a:t>
            </a:r>
            <a:endParaRPr lang="fr-FR"/>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err="1"/>
              <a:t>Undertekst</a:t>
            </a:r>
            <a:endParaRPr lang="en-GB" noProof="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userDrawn="1"/>
        </p:nvSpPr>
        <p:spPr>
          <a:xfrm>
            <a:off x="438666" y="6400987"/>
            <a:ext cx="2698800" cy="276999"/>
          </a:xfrm>
          <a:prstGeom prst="rect">
            <a:avLst/>
          </a:prstGeom>
          <a:noFill/>
        </p:spPr>
        <p:txBody>
          <a:bodyPr wrap="square" rtlCol="0">
            <a:spAutoFit/>
          </a:bodyPr>
          <a:lstStyle/>
          <a:p>
            <a:r>
              <a:rPr lang="fr-FR" sz="1200" err="1">
                <a:solidFill>
                  <a:schemeClr val="accent1"/>
                </a:solidFill>
              </a:rPr>
              <a:t>Delivering</a:t>
            </a:r>
            <a:r>
              <a:rPr lang="fr-FR" sz="1200">
                <a:solidFill>
                  <a:schemeClr val="accent1"/>
                </a:solidFill>
              </a:rPr>
              <a:t> Transformation. Together.</a:t>
            </a:r>
          </a:p>
        </p:txBody>
      </p:sp>
    </p:spTree>
    <p:extLst>
      <p:ext uri="{BB962C8B-B14F-4D97-AF65-F5344CB8AC3E}">
        <p14:creationId xmlns:p14="http://schemas.microsoft.com/office/powerpoint/2010/main" val="97159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4" name="Rectangle 3"/>
          <p:cNvSpPr/>
          <p:nvPr userDrawn="1"/>
        </p:nvSpPr>
        <p:spPr bwMode="gray">
          <a:xfrm>
            <a:off x="0" y="1474788"/>
            <a:ext cx="3019301"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2012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12" name="Rectangle 11"/>
          <p:cNvSpPr/>
          <p:nvPr userDrawn="1"/>
        </p:nvSpPr>
        <p:spPr bwMode="gray">
          <a:xfrm>
            <a:off x="3057154"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3" name="Rectangle 12"/>
          <p:cNvSpPr/>
          <p:nvPr userDrawn="1"/>
        </p:nvSpPr>
        <p:spPr bwMode="gray">
          <a:xfrm>
            <a:off x="6119008"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4" name="Espace réservé du contenu 2"/>
          <p:cNvSpPr>
            <a:spLocks noGrp="1"/>
          </p:cNvSpPr>
          <p:nvPr>
            <p:ph idx="13" hasCustomPrompt="1"/>
          </p:nvPr>
        </p:nvSpPr>
        <p:spPr bwMode="gray">
          <a:xfrm>
            <a:off x="3313956"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
        <p:nvSpPr>
          <p:cNvPr id="15" name="Espace réservé du contenu 2"/>
          <p:cNvSpPr>
            <a:spLocks noGrp="1"/>
          </p:cNvSpPr>
          <p:nvPr>
            <p:ph idx="14" hasCustomPrompt="1"/>
          </p:nvPr>
        </p:nvSpPr>
        <p:spPr bwMode="gray">
          <a:xfrm>
            <a:off x="636686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Tree>
    <p:extLst>
      <p:ext uri="{BB962C8B-B14F-4D97-AF65-F5344CB8AC3E}">
        <p14:creationId xmlns:p14="http://schemas.microsoft.com/office/powerpoint/2010/main" val="147005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lvl1pPr>
          </a:lstStyle>
          <a:p>
            <a:r>
              <a:rPr lang="en-GB" noProof="0" err="1"/>
              <a:t>Tittel</a:t>
            </a:r>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332976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bwMode="gray"/>
        <p:txBody>
          <a:bodyPr/>
          <a:lstStyle/>
          <a:p>
            <a:endParaRPr lang="fr-FR"/>
          </a:p>
        </p:txBody>
      </p:sp>
      <p:sp>
        <p:nvSpPr>
          <p:cNvPr id="4" name="Espace réservé du numéro de diapositive 3"/>
          <p:cNvSpPr>
            <a:spLocks noGrp="1"/>
          </p:cNvSpPr>
          <p:nvPr>
            <p:ph type="sldNum" sz="quarter" idx="12"/>
          </p:nvPr>
        </p:nvSpPr>
        <p:spPr bwMode="gray"/>
        <p:txBody>
          <a:bodyPr/>
          <a:lstStyle/>
          <a:p>
            <a:fld id="{AF43E6FD-AB27-4108-A2FC-346BB5F75E3F}" type="slidenum">
              <a:rPr lang="fr-FR" smtClean="0"/>
              <a:pPr/>
              <a:t>‹#›</a:t>
            </a:fld>
            <a:endParaRPr lang="fr-FR"/>
          </a:p>
        </p:txBody>
      </p:sp>
      <p:cxnSp>
        <p:nvCxnSpPr>
          <p:cNvPr id="12" name="Connecteur droit 11"/>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61908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9" name="ZoneTexte 8"/>
          <p:cNvSpPr txBox="1"/>
          <p:nvPr userDrawn="1"/>
        </p:nvSpPr>
        <p:spPr bwMode="gray">
          <a:xfrm>
            <a:off x="461432" y="776615"/>
            <a:ext cx="2382376" cy="523220"/>
          </a:xfrm>
          <a:prstGeom prst="rect">
            <a:avLst/>
          </a:prstGeom>
          <a:noFill/>
        </p:spPr>
        <p:txBody>
          <a:bodyPr wrap="square" rtlCol="0">
            <a:spAutoFit/>
          </a:bodyPr>
          <a:lstStyle/>
          <a:p>
            <a:r>
              <a:rPr lang="it-IT" sz="2800" b="0">
                <a:solidFill>
                  <a:schemeClr val="bg1"/>
                </a:solidFill>
                <a:latin typeface="+mn-lt"/>
              </a:rPr>
              <a:t>KONTAKTER</a:t>
            </a:r>
          </a:p>
        </p:txBody>
      </p:sp>
    </p:spTree>
    <p:extLst>
      <p:ext uri="{BB962C8B-B14F-4D97-AF65-F5344CB8AC3E}">
        <p14:creationId xmlns:p14="http://schemas.microsoft.com/office/powerpoint/2010/main" val="1135590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283094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Espace réservé du texte 8"/>
          <p:cNvSpPr>
            <a:spLocks noGrp="1"/>
          </p:cNvSpPr>
          <p:nvPr>
            <p:ph type="body" sz="quarter" idx="13" hasCustomPrompt="1"/>
          </p:nvPr>
        </p:nvSpPr>
        <p:spPr bwMode="gray">
          <a:xfrm>
            <a:off x="539749" y="2492895"/>
            <a:ext cx="8232775" cy="3672955"/>
          </a:xfrm>
          <a:prstGeom prst="rect">
            <a:avLst/>
          </a:prstGeom>
        </p:spPr>
        <p:txBody>
          <a:bodyPr/>
          <a:lstStyle>
            <a:lvl1pPr marL="277200" indent="-313200">
              <a:spcBef>
                <a:spcPts val="800"/>
              </a:spcBef>
              <a:buClr>
                <a:schemeClr val="tx1"/>
              </a:buClr>
              <a:buFont typeface="Wingdings" charset="2"/>
              <a:buAutoNum type="arabicPlain"/>
              <a:defRPr sz="2400" b="0"/>
            </a:lvl1pPr>
            <a:lvl2pPr marL="0" indent="0">
              <a:spcBef>
                <a:spcPts val="800"/>
              </a:spcBef>
              <a:buFont typeface="Arial" panose="020B0604020202020204" pitchFamily="34" charset="0"/>
              <a:buNone/>
              <a:defRPr sz="1600" b="0" baseline="0"/>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nb-NO"/>
              <a:t>Kapittel tittel</a:t>
            </a:r>
          </a:p>
          <a:p>
            <a:r>
              <a:rPr lang="nb-NO"/>
              <a:t>Kapittel tittel</a:t>
            </a:r>
          </a:p>
          <a:p>
            <a:r>
              <a:rPr lang="nb-NO"/>
              <a:t>Kapittel tittel</a:t>
            </a: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3" name="Plassholder for tekst 2"/>
          <p:cNvSpPr>
            <a:spLocks noGrp="1"/>
          </p:cNvSpPr>
          <p:nvPr>
            <p:ph type="body" sz="quarter" idx="14" hasCustomPrompt="1"/>
          </p:nvPr>
        </p:nvSpPr>
        <p:spPr>
          <a:xfrm>
            <a:off x="539552" y="836390"/>
            <a:ext cx="2374900" cy="360362"/>
          </a:xfrm>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AGENDA</a:t>
            </a:r>
          </a:p>
        </p:txBody>
      </p:sp>
    </p:spTree>
    <p:extLst>
      <p:ext uri="{BB962C8B-B14F-4D97-AF65-F5344CB8AC3E}">
        <p14:creationId xmlns:p14="http://schemas.microsoft.com/office/powerpoint/2010/main" val="25530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3" name="Espace réservé pour une image  2"/>
          <p:cNvSpPr>
            <a:spLocks noGrp="1"/>
          </p:cNvSpPr>
          <p:nvPr>
            <p:ph type="pic" sz="quarter" idx="15" hasCustomPrompt="1"/>
          </p:nvPr>
        </p:nvSpPr>
        <p:spPr bwMode="gray">
          <a:xfrm>
            <a:off x="-5490" y="-2539"/>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r>
              <a:rPr lang="en-GB" err="1"/>
              <a:t>Klikk</a:t>
            </a:r>
            <a:r>
              <a:rPr lang="en-GB"/>
              <a:t> </a:t>
            </a:r>
            <a:r>
              <a:rPr lang="en-GB" err="1"/>
              <a:t>på</a:t>
            </a:r>
            <a:r>
              <a:rPr lang="en-GB"/>
              <a:t> </a:t>
            </a:r>
            <a:r>
              <a:rPr lang="en-GB" err="1"/>
              <a:t>ikonet</a:t>
            </a:r>
            <a:r>
              <a:rPr lang="en-GB"/>
              <a:t> for å </a:t>
            </a:r>
            <a:r>
              <a:rPr lang="en-GB" err="1"/>
              <a:t>sette</a:t>
            </a:r>
            <a:r>
              <a:rPr lang="en-GB"/>
              <a:t> inn et </a:t>
            </a:r>
            <a:r>
              <a:rPr lang="en-GB" err="1"/>
              <a:t>bilde</a:t>
            </a:r>
            <a:endParaRPr lang="en-GB"/>
          </a:p>
          <a:p>
            <a:endParaRPr lang="fr-FR"/>
          </a:p>
        </p:txBody>
      </p:sp>
      <p:sp>
        <p:nvSpPr>
          <p:cNvPr id="16" name="Espace réservé du pied de page 15"/>
          <p:cNvSpPr>
            <a:spLocks noGrp="1"/>
          </p:cNvSpPr>
          <p:nvPr>
            <p:ph type="ftr" sz="quarter" idx="13"/>
          </p:nvPr>
        </p:nvSpPr>
        <p:spPr bwMode="gray"/>
        <p:txBody>
          <a:bodyPr/>
          <a:lstStyle/>
          <a:p>
            <a:endParaRPr lang="fr-FR"/>
          </a:p>
        </p:txBody>
      </p:sp>
      <p:sp>
        <p:nvSpPr>
          <p:cNvPr id="17" name="Espace réservé du numéro de diapositive 16"/>
          <p:cNvSpPr>
            <a:spLocks noGrp="1"/>
          </p:cNvSpPr>
          <p:nvPr>
            <p:ph type="sldNum" sz="quarter" idx="14"/>
          </p:nvPr>
        </p:nvSpPr>
        <p:spPr bwMode="gray"/>
        <p:txBody>
          <a:bodyPr/>
          <a:lstStyle/>
          <a:p>
            <a:fld id="{AF43E6FD-AB27-4108-A2FC-346BB5F75E3F}" type="slidenum">
              <a:rPr lang="fr-FR" smtClean="0"/>
              <a:pPr/>
              <a:t>‹#›</a:t>
            </a:fld>
            <a:endParaRPr lang="fr-FR"/>
          </a:p>
        </p:txBody>
      </p:sp>
      <p:cxnSp>
        <p:nvCxnSpPr>
          <p:cNvPr id="18" name="Connecteur droit 17"/>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14" name="Groupe 13"/>
          <p:cNvGrpSpPr/>
          <p:nvPr userDrawn="1"/>
        </p:nvGrpSpPr>
        <p:grpSpPr bwMode="gray">
          <a:xfrm>
            <a:off x="0" y="1735560"/>
            <a:ext cx="9145587" cy="1773238"/>
            <a:chOff x="0" y="1958231"/>
            <a:chExt cx="9145587" cy="1773238"/>
          </a:xfrm>
          <a:solidFill>
            <a:schemeClr val="tx2">
              <a:lumMod val="10000"/>
              <a:lumOff val="90000"/>
            </a:schemeClr>
          </a:solidFill>
        </p:grpSpPr>
        <p:sp>
          <p:nvSpPr>
            <p:cNvPr id="19"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Titre 1"/>
          <p:cNvSpPr>
            <a:spLocks noGrp="1"/>
          </p:cNvSpPr>
          <p:nvPr>
            <p:ph type="ctrTitle" hasCustomPrompt="1"/>
          </p:nvPr>
        </p:nvSpPr>
        <p:spPr bwMode="gray">
          <a:xfrm>
            <a:off x="551884" y="4212403"/>
            <a:ext cx="6451431" cy="430867"/>
          </a:xfrm>
        </p:spPr>
        <p:txBody>
          <a:bodyPr wrap="square" anchor="b">
            <a:spAutoFit/>
          </a:bodyPr>
          <a:lstStyle>
            <a:lvl1pPr algn="l">
              <a:defRPr sz="2400" cap="none" baseline="0">
                <a:solidFill>
                  <a:schemeClr val="tx1"/>
                </a:solidFill>
              </a:defRPr>
            </a:lvl1pPr>
          </a:lstStyle>
          <a:p>
            <a:r>
              <a:rPr lang="en-GB" noProof="0" err="1"/>
              <a:t>Tittel</a:t>
            </a:r>
            <a:r>
              <a:rPr lang="en-GB" noProof="0"/>
              <a:t> </a:t>
            </a:r>
            <a:r>
              <a:rPr lang="en-GB" noProof="0" err="1"/>
              <a:t>presentasjon</a:t>
            </a:r>
            <a:endParaRPr lang="fr-FR"/>
          </a:p>
        </p:txBody>
      </p:sp>
      <p:sp>
        <p:nvSpPr>
          <p:cNvPr id="25" name="Sous-titre 2"/>
          <p:cNvSpPr>
            <a:spLocks noGrp="1"/>
          </p:cNvSpPr>
          <p:nvPr>
            <p:ph type="subTitle" idx="1" hasCustomPrompt="1"/>
          </p:nvPr>
        </p:nvSpPr>
        <p:spPr bwMode="gray">
          <a:xfrm>
            <a:off x="546100" y="4654553"/>
            <a:ext cx="6457215" cy="307777"/>
          </a:xfrm>
          <a:prstGeom prst="rect">
            <a:avLst/>
          </a:prstGeom>
        </p:spPr>
        <p:txBody>
          <a:bodyPr wrap="square" tIns="0" bIns="0">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err="1"/>
              <a:t>Undertittel</a:t>
            </a:r>
            <a:endParaRPr lang="en-GB" noProof="0"/>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2948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2" name="Espace réservé du contenu 11"/>
          <p:cNvSpPr>
            <a:spLocks noGrp="1"/>
          </p:cNvSpPr>
          <p:nvPr>
            <p:ph sz="quarter" idx="13" hasCustomPrompt="1"/>
          </p:nvPr>
        </p:nvSpPr>
        <p:spPr bwMode="gray">
          <a:xfrm>
            <a:off x="515938" y="1484313"/>
            <a:ext cx="8088312" cy="4681537"/>
          </a:xfrm>
        </p:spPr>
        <p:txBody>
          <a:bodyPr/>
          <a:lstStyle>
            <a:lvl1pPr>
              <a:defRPr baseline="0"/>
            </a:lvl1pPr>
            <a:lvl2pPr>
              <a:defRPr baseline="0"/>
            </a:lvl2pPr>
            <a:lvl3pPr>
              <a:defRPr/>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2</a:t>
            </a:r>
          </a:p>
          <a:p>
            <a:pPr lvl="2"/>
            <a:r>
              <a:rPr lang="en-GB" noProof="0" err="1"/>
              <a:t>Tekst</a:t>
            </a:r>
            <a:r>
              <a:rPr lang="en-GB" noProof="0"/>
              <a:t> </a:t>
            </a:r>
            <a:r>
              <a:rPr lang="en-GB" noProof="0" err="1"/>
              <a:t>nivå</a:t>
            </a:r>
            <a:r>
              <a:rPr lang="en-GB" noProof="0"/>
              <a:t> 3</a:t>
            </a:r>
          </a:p>
        </p:txBody>
      </p:sp>
      <p:sp>
        <p:nvSpPr>
          <p:cNvPr id="15"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a:p>
        </p:txBody>
      </p:sp>
      <p:sp>
        <p:nvSpPr>
          <p:cNvPr id="16"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1147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8088511" cy="4681537"/>
          </a:xfrm>
          <a:prstGeom prst="rect">
            <a:avLst/>
          </a:prstGeom>
        </p:spPr>
        <p:txBody>
          <a:bodyPr/>
          <a:lstStyle>
            <a:lvl1pPr>
              <a:defRPr/>
            </a:lvl1pPr>
            <a:lvl2pPr>
              <a:defRPr/>
            </a:lvl2pPr>
            <a:lvl3pPr>
              <a:defRPr/>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a:xfrm>
            <a:off x="544439" y="316180"/>
            <a:ext cx="8045374" cy="332546"/>
          </a:xfrm>
        </p:spPr>
        <p:txBody>
          <a:bodyPr anchor="ct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4" name="Espace réservé du texte 3"/>
          <p:cNvSpPr>
            <a:spLocks noGrp="1"/>
          </p:cNvSpPr>
          <p:nvPr>
            <p:ph type="body" sz="quarter" idx="13" hasCustomPrompt="1"/>
          </p:nvPr>
        </p:nvSpPr>
        <p:spPr bwMode="gray">
          <a:xfrm>
            <a:off x="544439" y="656624"/>
            <a:ext cx="8045450" cy="269875"/>
          </a:xfrm>
          <a:prstGeom prst="rect">
            <a:avLst/>
          </a:prstGeom>
        </p:spPr>
        <p:txBody>
          <a:bodyPr vert="horz" lIns="0" tIns="45710" rIns="0" bIns="45710" rtlCol="0" anchor="ctr">
            <a:noAutofit/>
          </a:bodyPr>
          <a:lstStyle>
            <a:lvl1pPr marL="0" indent="0">
              <a:lnSpc>
                <a:spcPct val="90000"/>
              </a:lnSpc>
              <a:spcBef>
                <a:spcPct val="0"/>
              </a:spcBef>
              <a:buFont typeface="Arial" panose="020B0604020202020204" pitchFamily="34" charset="0"/>
              <a:buNone/>
              <a:defRPr lang="fr-FR" sz="1800" cap="none"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marL="0" lvl="0">
              <a:lnSpc>
                <a:spcPct val="90000"/>
              </a:lnSpc>
              <a:spcBef>
                <a:spcPct val="0"/>
              </a:spcBef>
            </a:pPr>
            <a:r>
              <a:rPr lang="en-GB" noProof="0" err="1"/>
              <a:t>Undertittel</a:t>
            </a:r>
            <a:endParaRPr lang="en-GB" noProof="0"/>
          </a:p>
        </p:txBody>
      </p:sp>
    </p:spTree>
    <p:extLst>
      <p:ext uri="{BB962C8B-B14F-4D97-AF65-F5344CB8AC3E}">
        <p14:creationId xmlns:p14="http://schemas.microsoft.com/office/powerpoint/2010/main" val="400975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hasCustomPrompt="1"/>
          </p:nvPr>
        </p:nvSpPr>
        <p:spPr bwMode="gray">
          <a:xfrm>
            <a:off x="4716016" y="1484313"/>
            <a:ext cx="3888234" cy="4679062"/>
          </a:xfrm>
          <a:prstGeom prst="rect">
            <a:avLst/>
          </a:prstGeom>
        </p:spPr>
        <p:txBody>
          <a:bodyPr/>
          <a:lstStyle>
            <a:lvl1pPr>
              <a:defRPr sz="2000"/>
            </a:lvl1pPr>
            <a:lvl2pPr>
              <a:defRPr sz="1800"/>
            </a:lvl2pPr>
            <a:lvl3pPr>
              <a:defRPr sz="1600"/>
            </a:lvl3pPr>
            <a:lvl4pPr>
              <a:defRPr sz="1600"/>
            </a:lvl4pPr>
            <a:lvl5pPr>
              <a:defRPr sz="16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3" name="Espace réservé du contenu 2"/>
          <p:cNvSpPr>
            <a:spLocks noGrp="1"/>
          </p:cNvSpPr>
          <p:nvPr>
            <p:ph idx="1" hasCustomPrompt="1"/>
          </p:nvPr>
        </p:nvSpPr>
        <p:spPr bwMode="gray">
          <a:xfrm>
            <a:off x="515939" y="1484313"/>
            <a:ext cx="3912046" cy="4678588"/>
          </a:xfrm>
          <a:prstGeom prst="rect">
            <a:avLst/>
          </a:prstGeom>
        </p:spPr>
        <p:txBody>
          <a:bodyPr/>
          <a:lstStyle>
            <a:lvl1pPr>
              <a:defRPr sz="2000" baseline="0"/>
            </a:lvl1pPr>
            <a:lvl2pPr>
              <a:defRPr sz="1800"/>
            </a:lvl2pPr>
            <a:lvl3pPr>
              <a:defRPr sz="1600"/>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5808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4056063" cy="4681537"/>
          </a:xfrm>
          <a:prstGeom prst="rect">
            <a:avLst/>
          </a:prstGeom>
        </p:spPr>
        <p:txBody>
          <a:bodyPr/>
          <a:lstStyle>
            <a:lvl1pPr>
              <a:defRPr sz="2000"/>
            </a:lvl1pPr>
            <a:lvl2pPr>
              <a:defRPr sz="1800"/>
            </a:lvl2pPr>
            <a:lvl3pPr>
              <a:defRPr sz="1600"/>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4" name="Espace réservé pour une image  3"/>
          <p:cNvSpPr>
            <a:spLocks noGrp="1"/>
          </p:cNvSpPr>
          <p:nvPr>
            <p:ph type="pic" sz="quarter" idx="13" hasCustomPrompt="1"/>
          </p:nvPr>
        </p:nvSpPr>
        <p:spPr bwMode="gray">
          <a:xfrm>
            <a:off x="4788024" y="1474788"/>
            <a:ext cx="4355975" cy="4691063"/>
          </a:xfrm>
          <a:prstGeom prst="rect">
            <a:avLst/>
          </a:prstGeom>
        </p:spPr>
        <p:txBody>
          <a:bodyPr/>
          <a:lstStyle>
            <a:lvl1pPr>
              <a:defRPr baseline="0"/>
            </a:lvl1pPr>
          </a:lstStyle>
          <a:p>
            <a:r>
              <a:rPr lang="en-GB" err="1"/>
              <a:t>Klikk</a:t>
            </a:r>
            <a:r>
              <a:rPr lang="en-GB"/>
              <a:t> </a:t>
            </a:r>
            <a:r>
              <a:rPr lang="en-GB" err="1"/>
              <a:t>på</a:t>
            </a:r>
            <a:r>
              <a:rPr lang="en-GB"/>
              <a:t> </a:t>
            </a:r>
            <a:r>
              <a:rPr lang="en-GB" err="1"/>
              <a:t>ikonet</a:t>
            </a:r>
            <a:r>
              <a:rPr lang="en-GB"/>
              <a:t> for å </a:t>
            </a:r>
            <a:r>
              <a:rPr lang="en-GB" err="1"/>
              <a:t>sette</a:t>
            </a:r>
            <a:r>
              <a:rPr lang="en-GB"/>
              <a:t> inn et </a:t>
            </a:r>
            <a:r>
              <a:rPr lang="en-GB" err="1"/>
              <a:t>bilde</a:t>
            </a:r>
            <a:endParaRPr lang="en-GB"/>
          </a:p>
        </p:txBody>
      </p:sp>
    </p:spTree>
    <p:extLst>
      <p:ext uri="{BB962C8B-B14F-4D97-AF65-F5344CB8AC3E}">
        <p14:creationId xmlns:p14="http://schemas.microsoft.com/office/powerpoint/2010/main" val="114923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4" name="Rectangle 3"/>
          <p:cNvSpPr/>
          <p:nvPr userDrawn="1"/>
        </p:nvSpPr>
        <p:spPr bwMode="gray">
          <a:xfrm>
            <a:off x="0" y="1474788"/>
            <a:ext cx="4556345"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584698" y="1474788"/>
            <a:ext cx="4559301"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9" name="Rectangle 18"/>
          <p:cNvSpPr/>
          <p:nvPr userDrawn="1"/>
        </p:nvSpPr>
        <p:spPr bwMode="gray">
          <a:xfrm>
            <a:off x="0" y="3824288"/>
            <a:ext cx="4556345"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584698" y="3824288"/>
            <a:ext cx="4559301"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15938" y="147478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21" name="Espace réservé du contenu 2"/>
          <p:cNvSpPr>
            <a:spLocks noGrp="1"/>
          </p:cNvSpPr>
          <p:nvPr>
            <p:ph idx="13" hasCustomPrompt="1"/>
          </p:nvPr>
        </p:nvSpPr>
        <p:spPr bwMode="gray">
          <a:xfrm>
            <a:off x="4706951" y="1474788"/>
            <a:ext cx="4017130" cy="2314575"/>
          </a:xfrm>
          <a:prstGeom prst="rect">
            <a:avLst/>
          </a:prstGeom>
          <a:noFill/>
          <a:ln w="38100">
            <a:noFill/>
          </a:ln>
        </p:spPr>
        <p:txBody>
          <a:bodyPr lIns="0" rIns="0"/>
          <a:lstStyle>
            <a:lvl1pPr>
              <a:defRPr sz="1800"/>
            </a:lvl1pPr>
            <a:lvl2pPr>
              <a:defRPr sz="1600" baseline="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22" name="Espace réservé du contenu 2"/>
          <p:cNvSpPr>
            <a:spLocks noGrp="1"/>
          </p:cNvSpPr>
          <p:nvPr>
            <p:ph idx="14" hasCustomPrompt="1"/>
          </p:nvPr>
        </p:nvSpPr>
        <p:spPr bwMode="gray">
          <a:xfrm>
            <a:off x="4706951" y="384460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23" name="Espace réservé du contenu 2"/>
          <p:cNvSpPr>
            <a:spLocks noGrp="1"/>
          </p:cNvSpPr>
          <p:nvPr>
            <p:ph idx="15" hasCustomPrompt="1"/>
          </p:nvPr>
        </p:nvSpPr>
        <p:spPr bwMode="gray">
          <a:xfrm>
            <a:off x="515938" y="384460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Tree>
    <p:extLst>
      <p:ext uri="{BB962C8B-B14F-4D97-AF65-F5344CB8AC3E}">
        <p14:creationId xmlns:p14="http://schemas.microsoft.com/office/powerpoint/2010/main" val="267262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4" name="Rectangle 3"/>
          <p:cNvSpPr/>
          <p:nvPr userDrawn="1"/>
        </p:nvSpPr>
        <p:spPr bwMode="gray">
          <a:xfrm>
            <a:off x="1" y="1474788"/>
            <a:ext cx="4891138"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932040" y="1474788"/>
            <a:ext cx="4211960"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932040" y="3824288"/>
            <a:ext cx="4211960"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1" y="1474788"/>
            <a:ext cx="4891138" cy="4691062"/>
          </a:xfrm>
          <a:prstGeom prst="rect">
            <a:avLst/>
          </a:prstGeom>
          <a:noFill/>
          <a:ln w="38100">
            <a:noFill/>
          </a:ln>
        </p:spPr>
        <p:txBody>
          <a:bodyPr lIns="504000" rIns="108000"/>
          <a:lstStyle>
            <a:lvl1pPr>
              <a:defRPr sz="2000"/>
            </a:lvl1pPr>
            <a:lvl2pPr>
              <a:defRPr sz="1600" baseline="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21" name="Espace réservé du contenu 2"/>
          <p:cNvSpPr>
            <a:spLocks noGrp="1"/>
          </p:cNvSpPr>
          <p:nvPr>
            <p:ph idx="13" hasCustomPrompt="1"/>
          </p:nvPr>
        </p:nvSpPr>
        <p:spPr bwMode="gray">
          <a:xfrm>
            <a:off x="5206300" y="1474788"/>
            <a:ext cx="3663440" cy="2314575"/>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
        <p:nvSpPr>
          <p:cNvPr id="22" name="Espace réservé du contenu 2"/>
          <p:cNvSpPr>
            <a:spLocks noGrp="1"/>
          </p:cNvSpPr>
          <p:nvPr>
            <p:ph idx="14" hasCustomPrompt="1"/>
          </p:nvPr>
        </p:nvSpPr>
        <p:spPr bwMode="gray">
          <a:xfrm>
            <a:off x="5206300" y="3844608"/>
            <a:ext cx="3663440" cy="2314575"/>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Tree>
    <p:extLst>
      <p:ext uri="{BB962C8B-B14F-4D97-AF65-F5344CB8AC3E}">
        <p14:creationId xmlns:p14="http://schemas.microsoft.com/office/powerpoint/2010/main" val="58467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439" y="190697"/>
            <a:ext cx="8045374" cy="790031"/>
          </a:xfrm>
          <a:prstGeom prst="rect">
            <a:avLst/>
          </a:prstGeom>
        </p:spPr>
        <p:txBody>
          <a:bodyPr vert="horz" lIns="0" tIns="45710" rIns="0" bIns="45710" rtlCol="0" anchor="b">
            <a:noAutofit/>
          </a:bodyPr>
          <a:lstStyle/>
          <a:p>
            <a:r>
              <a:rPr lang="en-GB" noProof="0" err="1"/>
              <a:t>Tittel</a:t>
            </a:r>
            <a:endParaRPr lang="fr-FR"/>
          </a:p>
        </p:txBody>
      </p:sp>
      <p:cxnSp>
        <p:nvCxnSpPr>
          <p:cNvPr id="11" name="Connecteur droit 10"/>
          <p:cNvCxnSpPr/>
          <p:nvPr/>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1054174"/>
            <a:ext cx="641823"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space réservé du texte 6"/>
          <p:cNvSpPr>
            <a:spLocks noGrp="1"/>
          </p:cNvSpPr>
          <p:nvPr>
            <p:ph type="body" idx="1"/>
          </p:nvPr>
        </p:nvSpPr>
        <p:spPr bwMode="gray">
          <a:xfrm>
            <a:off x="515938" y="1484314"/>
            <a:ext cx="8088312" cy="4681536"/>
          </a:xfrm>
          <a:prstGeom prst="rect">
            <a:avLst/>
          </a:prstGeom>
        </p:spPr>
        <p:txBody>
          <a:bodyPr vert="horz" lIns="0" tIns="0" rIns="0" bIns="0" rtlCol="0">
            <a:normAutofit/>
          </a:body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endParaRPr lang="en-GB" noProof="0"/>
          </a:p>
        </p:txBody>
      </p:sp>
      <p:pic>
        <p:nvPicPr>
          <p:cNvPr id="15" name="Image 14"/>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
        <p:nvSpPr>
          <p:cNvPr id="18"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a:p>
        </p:txBody>
      </p:sp>
      <p:sp>
        <p:nvSpPr>
          <p:cNvPr id="10"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83806932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dt="0"/>
  <p:txStyles>
    <p:title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71463" indent="-271463" algn="l" defTabSz="914199" rtl="0" eaLnBrk="1" latinLnBrk="0" hangingPunct="1">
        <a:spcBef>
          <a:spcPts val="1800"/>
        </a:spcBef>
        <a:buClr>
          <a:srgbClr val="CF022B"/>
        </a:buClr>
        <a:buSzPct val="90000"/>
        <a:buFontTx/>
        <a:buBlip>
          <a:blip r:embed="rId17"/>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10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comments" Target="../comments/comment28.xml"/></Relationships>
</file>

<file path=ppt/slides/_rels/slide116.xml.rels><?xml version="1.0" encoding="UTF-8" standalone="yes"?>
<Relationships xmlns="http://schemas.openxmlformats.org/package/2006/relationships"><Relationship Id="rId8" Type="http://schemas.openxmlformats.org/officeDocument/2006/relationships/comments" Target="../comments/comment29.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jpeg"/><Relationship Id="rId4" Type="http://schemas.openxmlformats.org/officeDocument/2006/relationships/image" Target="../media/image22.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5.xml"/><Relationship Id="rId1" Type="http://schemas.openxmlformats.org/officeDocument/2006/relationships/slideLayout" Target="../slideLayouts/slideLayout4.xml"/><Relationship Id="rId4" Type="http://schemas.openxmlformats.org/officeDocument/2006/relationships/comments" Target="../comments/comment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8.xml"/><Relationship Id="rId5" Type="http://schemas.openxmlformats.org/officeDocument/2006/relationships/comments" Target="../comments/comment6.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6.xml"/><Relationship Id="rId1" Type="http://schemas.openxmlformats.org/officeDocument/2006/relationships/slideLayout" Target="../slideLayouts/slideLayout4.xml"/><Relationship Id="rId4" Type="http://schemas.openxmlformats.org/officeDocument/2006/relationships/comments" Target="../comments/comment3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8" Type="http://schemas.openxmlformats.org/officeDocument/2006/relationships/diagramData" Target="../diagrams/data3.xml"/><Relationship Id="rId13" Type="http://schemas.openxmlformats.org/officeDocument/2006/relationships/diagramData" Target="../diagrams/data4.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17" Type="http://schemas.microsoft.com/office/2007/relationships/diagramDrawing" Target="../diagrams/drawing4.xml"/><Relationship Id="rId2" Type="http://schemas.openxmlformats.org/officeDocument/2006/relationships/notesSlide" Target="../notesSlides/notesSlide110.xml"/><Relationship Id="rId16" Type="http://schemas.openxmlformats.org/officeDocument/2006/relationships/diagramColors" Target="../diagrams/colors4.xml"/><Relationship Id="rId1" Type="http://schemas.openxmlformats.org/officeDocument/2006/relationships/slideLayout" Target="../slideLayouts/slideLayout4.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5" Type="http://schemas.openxmlformats.org/officeDocument/2006/relationships/diagramQuickStyle" Target="../diagrams/quickStyle4.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 Id="rId1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comments" Target="../comments/comment10.xml"/></Relationships>
</file>

<file path=ppt/slides/_rels/slide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comments" Target="../comments/comment11.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comments" Target="../comments/commen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comments" Target="../comments/comment15.xml"/><Relationship Id="rId4" Type="http://schemas.openxmlformats.org/officeDocument/2006/relationships/image" Target="../media/image42.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comments" Target="../comments/comment16.xml"/><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comments" Target="../comments/comment18.xml"/></Relationships>
</file>

<file path=ppt/slides/_rels/slide5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comments" Target="../comments/comment1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comments" Target="../comments/comment20.xml"/><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comments" Target="../comments/comment21.xml"/><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comments" Target="../comments/comment2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4.xml"/><Relationship Id="rId4" Type="http://schemas.openxmlformats.org/officeDocument/2006/relationships/comments" Target="../comments/comment23.xml"/></Relationships>
</file>

<file path=ppt/slides/_rels/slide7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9.xml"/><Relationship Id="rId1" Type="http://schemas.openxmlformats.org/officeDocument/2006/relationships/slideLayout" Target="../slideLayouts/slideLayout4.xml"/><Relationship Id="rId6" Type="http://schemas.openxmlformats.org/officeDocument/2006/relationships/comments" Target="../comments/comment24.xml"/><Relationship Id="rId5" Type="http://schemas.openxmlformats.org/officeDocument/2006/relationships/image" Target="../media/image51.png"/><Relationship Id="rId4" Type="http://schemas.openxmlformats.org/officeDocument/2006/relationships/image" Target="../media/image50.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3.xml"/><Relationship Id="rId1" Type="http://schemas.openxmlformats.org/officeDocument/2006/relationships/slideLayout" Target="../slideLayouts/slideLayout4.xml"/><Relationship Id="rId4" Type="http://schemas.openxmlformats.org/officeDocument/2006/relationships/comments" Target="../comments/comment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comments" Target="../comments/comment26.xml"/></Relationships>
</file>

<file path=ppt/slides/_rels/slide9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9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comments" Target="../comments/comment27.xml"/><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551884" y="4106342"/>
            <a:ext cx="8196580" cy="535511"/>
          </a:xfrm>
        </p:spPr>
        <p:txBody>
          <a:bodyPr/>
          <a:lstStyle/>
          <a:p>
            <a:r>
              <a:rPr lang="nb-NO" sz="3200">
                <a:latin typeface="+mn-lt"/>
              </a:rPr>
              <a:t>Eksamenskurs ISTQB Foundation 16. April 2018</a:t>
            </a:r>
            <a:endParaRPr lang="nb-NO" sz="3200" noProof="0">
              <a:latin typeface="+mn-lt"/>
            </a:endParaRPr>
          </a:p>
        </p:txBody>
      </p:sp>
      <p:sp>
        <p:nvSpPr>
          <p:cNvPr id="4" name="Subtitle 3"/>
          <p:cNvSpPr>
            <a:spLocks noGrp="1"/>
          </p:cNvSpPr>
          <p:nvPr>
            <p:ph type="subTitle" idx="1"/>
          </p:nvPr>
        </p:nvSpPr>
        <p:spPr/>
        <p:txBody>
          <a:bodyPr/>
          <a:lstStyle/>
          <a:p>
            <a:r>
              <a:rPr lang="nb-NO" i="1">
                <a:solidFill>
                  <a:srgbClr val="FFC000"/>
                </a:solidFill>
              </a:rPr>
              <a:t>Dette må du kunne for å stå på eksamen!</a:t>
            </a:r>
          </a:p>
        </p:txBody>
      </p:sp>
    </p:spTree>
    <p:extLst>
      <p:ext uri="{BB962C8B-B14F-4D97-AF65-F5344CB8AC3E}">
        <p14:creationId xmlns:p14="http://schemas.microsoft.com/office/powerpoint/2010/main" val="304972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Testingens psykologi</a:t>
            </a:r>
          </a:p>
        </p:txBody>
      </p:sp>
      <p:sp>
        <p:nvSpPr>
          <p:cNvPr id="3" name="Content Placeholder 2"/>
          <p:cNvSpPr>
            <a:spLocks noGrp="1"/>
          </p:cNvSpPr>
          <p:nvPr>
            <p:ph sz="quarter" idx="13"/>
          </p:nvPr>
        </p:nvSpPr>
        <p:spPr/>
        <p:txBody>
          <a:bodyPr/>
          <a:lstStyle/>
          <a:p>
            <a:pPr>
              <a:buFont typeface="Arial" panose="020B0604020202020204" pitchFamily="34" charset="0"/>
              <a:buChar char="•"/>
            </a:pPr>
            <a:r>
              <a:rPr lang="nb-NO"/>
              <a:t>Tester og utvikler – forskjellig innfallsvinkel? </a:t>
            </a:r>
          </a:p>
          <a:p>
            <a:pPr lvl="1"/>
            <a:r>
              <a:rPr lang="nb-NO"/>
              <a:t>Utvikleren har brukt mye tid – utvikling en konstruksjonsaktivitet</a:t>
            </a:r>
          </a:p>
          <a:p>
            <a:pPr lvl="1"/>
            <a:r>
              <a:rPr lang="nb-NO"/>
              <a:t>«Modulen er full av </a:t>
            </a:r>
            <a:r>
              <a:rPr lang="nb-NO" err="1"/>
              <a:t>bugs</a:t>
            </a:r>
            <a:r>
              <a:rPr lang="nb-NO"/>
              <a:t>» != «du er dårlig på jobben din»</a:t>
            </a:r>
          </a:p>
          <a:p>
            <a:pPr lvl="1"/>
            <a:r>
              <a:rPr lang="nb-NO"/>
              <a:t>«Testerne jobber bare mot oss»</a:t>
            </a:r>
          </a:p>
          <a:p>
            <a:pPr marL="473075" lvl="1" indent="0">
              <a:buNone/>
            </a:pPr>
            <a:endParaRPr lang="nb-NO"/>
          </a:p>
          <a:p>
            <a:r>
              <a:rPr lang="nb-NO"/>
              <a:t>Psykologiske faktorer som har innflytelse på testsuksess</a:t>
            </a:r>
          </a:p>
          <a:p>
            <a:pPr lvl="1"/>
            <a:r>
              <a:rPr lang="nb-NO"/>
              <a:t>Hvordan ville du gått fram når du formidler feil til utviklingsteamet?</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a:t>
            </a:fld>
            <a:endParaRPr lang="nb-NO"/>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4281966"/>
            <a:ext cx="3048000" cy="2162175"/>
          </a:xfrm>
          <a:prstGeom prst="rect">
            <a:avLst/>
          </a:prstGeom>
        </p:spPr>
      </p:pic>
    </p:spTree>
    <p:extLst>
      <p:ext uri="{BB962C8B-B14F-4D97-AF65-F5344CB8AC3E}">
        <p14:creationId xmlns:p14="http://schemas.microsoft.com/office/powerpoint/2010/main" val="15691965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100</a:t>
            </a:fld>
            <a:endParaRPr lang="fr-FR"/>
          </a:p>
        </p:txBody>
      </p:sp>
      <p:sp>
        <p:nvSpPr>
          <p:cNvPr id="5" name="Text Placeholder 4"/>
          <p:cNvSpPr>
            <a:spLocks noGrp="1"/>
          </p:cNvSpPr>
          <p:nvPr>
            <p:ph type="body" sz="quarter" idx="14"/>
          </p:nvPr>
        </p:nvSpPr>
        <p:spPr>
          <a:xfrm>
            <a:off x="539552" y="476672"/>
            <a:ext cx="8280920" cy="720080"/>
          </a:xfrm>
        </p:spPr>
        <p:txBody>
          <a:bodyPr>
            <a:normAutofit/>
          </a:bodyPr>
          <a:lstStyle/>
          <a:p>
            <a:pPr algn="ctr"/>
            <a:r>
              <a:rPr lang="nb-NO"/>
              <a:t>Gruppeoppgaver til kapittel 4</a:t>
            </a:r>
          </a:p>
        </p:txBody>
      </p:sp>
      <p:pic>
        <p:nvPicPr>
          <p:cNvPr id="9" name="Picture 8"/>
          <p:cNvPicPr>
            <a:picLocks noChangeAspect="1"/>
          </p:cNvPicPr>
          <p:nvPr/>
        </p:nvPicPr>
        <p:blipFill>
          <a:blip r:embed="rId2"/>
          <a:stretch>
            <a:fillRect/>
          </a:stretch>
        </p:blipFill>
        <p:spPr>
          <a:xfrm>
            <a:off x="1174440" y="2780928"/>
            <a:ext cx="7011144" cy="3184228"/>
          </a:xfrm>
          <a:prstGeom prst="rect">
            <a:avLst/>
          </a:prstGeom>
        </p:spPr>
      </p:pic>
    </p:spTree>
    <p:extLst>
      <p:ext uri="{BB962C8B-B14F-4D97-AF65-F5344CB8AC3E}">
        <p14:creationId xmlns:p14="http://schemas.microsoft.com/office/powerpoint/2010/main" val="3548251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Grenseverdier</a:t>
            </a:r>
          </a:p>
        </p:txBody>
      </p:sp>
      <p:sp>
        <p:nvSpPr>
          <p:cNvPr id="3" name="Content Placeholder 2"/>
          <p:cNvSpPr>
            <a:spLocks noGrp="1"/>
          </p:cNvSpPr>
          <p:nvPr>
            <p:ph sz="quarter" idx="13"/>
          </p:nvPr>
        </p:nvSpPr>
        <p:spPr/>
        <p:txBody>
          <a:bodyPr/>
          <a:lstStyle/>
          <a:p>
            <a:r>
              <a:rPr lang="nb-NO"/>
              <a:t>Prisen på nedlastning av filer kommer an på tiden det tar å laste ned. For mindre enn 2 minutter koster det 1NOK, filer som tar mer enn 2 og til og med 5 koster 2 NOK og nedlastningstid på lenger enn 5 minutter koster 3NOK. </a:t>
            </a:r>
          </a:p>
          <a:p>
            <a:r>
              <a:rPr lang="nb-NO"/>
              <a:t>Basert på grenseverdier, hvilke tider bør bli testet? </a:t>
            </a:r>
          </a:p>
          <a:p>
            <a:pPr marL="0" indent="0">
              <a:buNone/>
            </a:pPr>
            <a:r>
              <a:rPr lang="nb-NO"/>
              <a:t>	a) 2:00, 2:01, 5:00, 5:01</a:t>
            </a:r>
            <a:br>
              <a:rPr lang="nb-NO"/>
            </a:br>
            <a:r>
              <a:rPr lang="nb-NO"/>
              <a:t>	b) 1:59, 2:00, 4:59, 5:00</a:t>
            </a:r>
            <a:br>
              <a:rPr lang="nb-NO"/>
            </a:br>
            <a:r>
              <a:rPr lang="nb-NO"/>
              <a:t>	c) 1:59, 2:00, 5:00, 5:01</a:t>
            </a:r>
            <a:br>
              <a:rPr lang="nb-NO"/>
            </a:br>
            <a:r>
              <a:rPr lang="nb-NO"/>
              <a:t>	d) 2:00, 2:01, 4:59, 5:00</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101</a:t>
            </a:fld>
            <a:endParaRPr lang="nb-NO"/>
          </a:p>
        </p:txBody>
      </p:sp>
    </p:spTree>
    <p:extLst>
      <p:ext uri="{BB962C8B-B14F-4D97-AF65-F5344CB8AC3E}">
        <p14:creationId xmlns:p14="http://schemas.microsoft.com/office/powerpoint/2010/main" val="41808887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Grenseverdier</a:t>
            </a:r>
          </a:p>
        </p:txBody>
      </p:sp>
      <p:sp>
        <p:nvSpPr>
          <p:cNvPr id="3" name="Content Placeholder 2"/>
          <p:cNvSpPr>
            <a:spLocks noGrp="1"/>
          </p:cNvSpPr>
          <p:nvPr>
            <p:ph sz="quarter" idx="13"/>
          </p:nvPr>
        </p:nvSpPr>
        <p:spPr/>
        <p:txBody>
          <a:bodyPr/>
          <a:lstStyle/>
          <a:p>
            <a:r>
              <a:rPr lang="nb-NO"/>
              <a:t>En klubb gir bare de som er mellom 18 og 30 adgang. Når man bruker 3 grenseverdier, hvilke grenseverdier bør være med?  </a:t>
            </a:r>
          </a:p>
          <a:p>
            <a:pPr marL="0" indent="0">
              <a:buNone/>
            </a:pPr>
            <a:r>
              <a:rPr lang="nb-NO"/>
              <a:t>	a) 18, 19, 20, 28, 29, 30</a:t>
            </a:r>
            <a:br>
              <a:rPr lang="nb-NO"/>
            </a:br>
            <a:r>
              <a:rPr lang="nb-NO"/>
              <a:t>	b) 16, 17, 18, 30, 31, 32</a:t>
            </a:r>
            <a:br>
              <a:rPr lang="nb-NO"/>
            </a:br>
            <a:r>
              <a:rPr lang="nb-NO"/>
              <a:t>	c) 17, 18, 19, 29, 30, 31</a:t>
            </a:r>
            <a:br>
              <a:rPr lang="nb-NO"/>
            </a:br>
            <a:r>
              <a:rPr lang="nb-NO"/>
              <a:t>	d) 18, 19, 21, 29, 30, 35</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102</a:t>
            </a:fld>
            <a:endParaRPr lang="nb-NO"/>
          </a:p>
        </p:txBody>
      </p:sp>
    </p:spTree>
    <p:extLst>
      <p:ext uri="{BB962C8B-B14F-4D97-AF65-F5344CB8AC3E}">
        <p14:creationId xmlns:p14="http://schemas.microsoft.com/office/powerpoint/2010/main" val="68975069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Hva er IKKE RIKTIG for ekvivalensklasseinndeling?</a:t>
            </a:r>
          </a:p>
        </p:txBody>
      </p:sp>
      <p:sp>
        <p:nvSpPr>
          <p:cNvPr id="3" name="Content Placeholder 2"/>
          <p:cNvSpPr>
            <a:spLocks noGrp="1"/>
          </p:cNvSpPr>
          <p:nvPr>
            <p:ph sz="quarter" idx="13"/>
          </p:nvPr>
        </p:nvSpPr>
        <p:spPr/>
        <p:txBody>
          <a:bodyPr>
            <a:normAutofit/>
          </a:bodyPr>
          <a:lstStyle/>
          <a:p>
            <a:pPr marL="0" indent="0">
              <a:buNone/>
            </a:pPr>
            <a:r>
              <a:rPr lang="nb-NO"/>
              <a:t>a) Alle ugyldige data for en input er alltid del av samme ekvivalensklasse.</a:t>
            </a:r>
          </a:p>
          <a:p>
            <a:pPr marL="0" indent="0">
              <a:buNone/>
            </a:pPr>
            <a:r>
              <a:rPr lang="nb-NO"/>
              <a:t>b) Inputdata blir delt i grupper der en forventer at data i en gruppe oppfører seg på </a:t>
            </a:r>
            <a:r>
              <a:rPr lang="nb-NO" u="sng"/>
              <a:t>lik</a:t>
            </a:r>
            <a:r>
              <a:rPr lang="nb-NO"/>
              <a:t> måte.</a:t>
            </a:r>
          </a:p>
          <a:p>
            <a:pPr marL="0" indent="0">
              <a:buNone/>
            </a:pPr>
            <a:r>
              <a:rPr lang="nb-NO"/>
              <a:t>c) Ekvivalensklasseinndeling som teknikk kan brukes for å sikre seg at både input og output blir dekket med sin datavariasjon.</a:t>
            </a:r>
          </a:p>
          <a:p>
            <a:pPr marL="0" indent="0">
              <a:buNone/>
            </a:pPr>
            <a:r>
              <a:rPr lang="nb-NO"/>
              <a:t>d) Ekvivalensklasser kan finnes både for gyldige og for ugyldige data</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103</a:t>
            </a:fld>
            <a:endParaRPr lang="nb-NO"/>
          </a:p>
        </p:txBody>
      </p:sp>
    </p:spTree>
    <p:extLst>
      <p:ext uri="{BB962C8B-B14F-4D97-AF65-F5344CB8AC3E}">
        <p14:creationId xmlns:p14="http://schemas.microsoft.com/office/powerpoint/2010/main" val="281323894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programkode: </a:t>
            </a:r>
          </a:p>
        </p:txBody>
      </p:sp>
      <p:sp>
        <p:nvSpPr>
          <p:cNvPr id="3" name="Content Placeholder 2"/>
          <p:cNvSpPr>
            <a:spLocks noGrp="1"/>
          </p:cNvSpPr>
          <p:nvPr>
            <p:ph sz="quarter" idx="13"/>
          </p:nvPr>
        </p:nvSpPr>
        <p:spPr>
          <a:xfrm>
            <a:off x="494953" y="1484784"/>
            <a:ext cx="8088312" cy="4681537"/>
          </a:xfrm>
        </p:spPr>
        <p:txBody>
          <a:bodyPr>
            <a:normAutofit fontScale="92500" lnSpcReduction="10000"/>
          </a:bodyPr>
          <a:lstStyle/>
          <a:p>
            <a:pPr marL="0" indent="0">
              <a:buNone/>
            </a:pPr>
            <a:r>
              <a:rPr lang="en-US" sz="1700" i="1"/>
              <a:t>If (a = 1 AND b &lt; 100)</a:t>
            </a:r>
          </a:p>
          <a:p>
            <a:pPr marL="0" indent="0">
              <a:buNone/>
            </a:pPr>
            <a:r>
              <a:rPr lang="en-US" sz="1700" i="1"/>
              <a:t>         then ...</a:t>
            </a:r>
          </a:p>
          <a:p>
            <a:pPr marL="0" indent="0">
              <a:buNone/>
            </a:pPr>
            <a:r>
              <a:rPr lang="en-US" sz="1700" i="1"/>
              <a:t>end if</a:t>
            </a:r>
          </a:p>
          <a:p>
            <a:pPr marL="0" indent="0">
              <a:buNone/>
            </a:pPr>
            <a:r>
              <a:rPr lang="nb-NO" b="1"/>
              <a:t>Hvilket av de følgende utsagn </a:t>
            </a:r>
            <a:r>
              <a:rPr lang="nb-NO" b="1" u="sng"/>
              <a:t>er FEIL når en krever 100%</a:t>
            </a:r>
            <a:r>
              <a:rPr lang="nb-NO" b="1"/>
              <a:t> av hvert nevnte dekningskriterium?</a:t>
            </a:r>
          </a:p>
          <a:p>
            <a:pPr marL="0" indent="0">
              <a:buNone/>
            </a:pPr>
            <a:r>
              <a:rPr lang="nb-NO"/>
              <a:t>a) For å få programinstruksjonsdekning (statement </a:t>
            </a:r>
            <a:r>
              <a:rPr lang="nb-NO" err="1"/>
              <a:t>coverage</a:t>
            </a:r>
            <a:r>
              <a:rPr lang="nb-NO"/>
              <a:t>) trenger en 2 testtilfelle.</a:t>
            </a:r>
          </a:p>
          <a:p>
            <a:pPr marL="0" indent="0">
              <a:buNone/>
            </a:pPr>
            <a:r>
              <a:rPr lang="nb-NO"/>
              <a:t>b) For å få beslutningsdekning (</a:t>
            </a:r>
            <a:r>
              <a:rPr lang="nb-NO" err="1"/>
              <a:t>decision</a:t>
            </a:r>
            <a:r>
              <a:rPr lang="nb-NO"/>
              <a:t> </a:t>
            </a:r>
            <a:r>
              <a:rPr lang="nb-NO" err="1"/>
              <a:t>coverage</a:t>
            </a:r>
            <a:r>
              <a:rPr lang="nb-NO"/>
              <a:t>) trenger en 2 testtilfelle.</a:t>
            </a:r>
          </a:p>
          <a:p>
            <a:pPr marL="0" indent="0">
              <a:buNone/>
            </a:pPr>
            <a:r>
              <a:rPr lang="nb-NO"/>
              <a:t>c) For å få programinstruksjonsdekning (statement </a:t>
            </a:r>
            <a:r>
              <a:rPr lang="nb-NO" err="1"/>
              <a:t>coverage</a:t>
            </a:r>
            <a:r>
              <a:rPr lang="nb-NO"/>
              <a:t>) trenger en 1 testtilfelle.</a:t>
            </a:r>
          </a:p>
          <a:p>
            <a:pPr marL="0" indent="0">
              <a:buNone/>
            </a:pPr>
            <a:r>
              <a:rPr lang="nb-NO"/>
              <a:t>d) For å få programinstruksjonsdekning (statement </a:t>
            </a:r>
            <a:r>
              <a:rPr lang="nb-NO" err="1"/>
              <a:t>coverage</a:t>
            </a:r>
            <a:r>
              <a:rPr lang="nb-NO"/>
              <a:t>) trenger en 1 testtilfelle, og for beslutningsdekning (</a:t>
            </a:r>
            <a:r>
              <a:rPr lang="nb-NO" err="1"/>
              <a:t>decision</a:t>
            </a:r>
            <a:r>
              <a:rPr lang="nb-NO"/>
              <a:t> </a:t>
            </a:r>
            <a:r>
              <a:rPr lang="nb-NO" err="1"/>
              <a:t>coverage</a:t>
            </a:r>
            <a:r>
              <a:rPr lang="nb-NO"/>
              <a:t>) trenger en 2 testtilfelle</a:t>
            </a:r>
          </a:p>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104</a:t>
            </a:fld>
            <a:endParaRPr lang="nb-NO"/>
          </a:p>
        </p:txBody>
      </p:sp>
    </p:spTree>
    <p:extLst>
      <p:ext uri="{BB962C8B-B14F-4D97-AF65-F5344CB8AC3E}">
        <p14:creationId xmlns:p14="http://schemas.microsoft.com/office/powerpoint/2010/main" val="4994560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pseudokode:</a:t>
            </a:r>
          </a:p>
        </p:txBody>
      </p:sp>
      <p:sp>
        <p:nvSpPr>
          <p:cNvPr id="3" name="Content Placeholder 2"/>
          <p:cNvSpPr>
            <a:spLocks noGrp="1"/>
          </p:cNvSpPr>
          <p:nvPr>
            <p:ph sz="quarter" idx="13"/>
          </p:nvPr>
        </p:nvSpPr>
        <p:spPr/>
        <p:txBody>
          <a:bodyPr/>
          <a:lstStyle/>
          <a:p>
            <a:pPr marL="0" indent="0">
              <a:buNone/>
            </a:pPr>
            <a:r>
              <a:rPr lang="en-US" sz="1600" i="1"/>
              <a:t>Integer a;</a:t>
            </a:r>
          </a:p>
          <a:p>
            <a:pPr marL="0" indent="0">
              <a:buNone/>
            </a:pPr>
            <a:r>
              <a:rPr lang="en-US" sz="1600" i="1"/>
              <a:t>	If (a &gt; 1 AND a &lt; 50)</a:t>
            </a:r>
          </a:p>
          <a:p>
            <a:pPr marL="0" indent="0">
              <a:buNone/>
            </a:pPr>
            <a:r>
              <a:rPr lang="en-US" sz="1600" i="1"/>
              <a:t>          Then ...</a:t>
            </a:r>
          </a:p>
          <a:p>
            <a:pPr marL="0" indent="0">
              <a:buNone/>
            </a:pPr>
            <a:r>
              <a:rPr lang="en-US" sz="1600" i="1"/>
              <a:t>End if</a:t>
            </a:r>
          </a:p>
          <a:p>
            <a:pPr marL="0" indent="0">
              <a:buNone/>
            </a:pPr>
            <a:r>
              <a:rPr lang="nb-NO" sz="1600" b="1"/>
              <a:t>Hvilket sett av testverdier er et resultat av en riktig utført grenseverdianalyse?</a:t>
            </a:r>
            <a:endParaRPr lang="en-US" sz="1600" b="1" i="1"/>
          </a:p>
          <a:p>
            <a:pPr marL="0" indent="0">
              <a:buNone/>
            </a:pPr>
            <a:r>
              <a:rPr lang="pt-BR"/>
              <a:t>a) 0, 1, 2, 50, 51</a:t>
            </a:r>
          </a:p>
          <a:p>
            <a:pPr marL="0" indent="0">
              <a:buNone/>
            </a:pPr>
            <a:r>
              <a:rPr lang="pt-BR"/>
              <a:t>b) -1, 0, 1, 49, 50, 51</a:t>
            </a:r>
          </a:p>
          <a:p>
            <a:pPr marL="0" indent="0">
              <a:buNone/>
            </a:pPr>
            <a:r>
              <a:rPr lang="pt-BR"/>
              <a:t>c) 1, 2, 49, 50</a:t>
            </a:r>
          </a:p>
          <a:p>
            <a:pPr marL="0" indent="0">
              <a:buNone/>
            </a:pPr>
            <a:r>
              <a:rPr lang="pt-BR"/>
              <a:t>d) -32767, -1, 0, 1, 49, 50, 51, +32767</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105</a:t>
            </a:fld>
            <a:endParaRPr lang="nb-NO"/>
          </a:p>
        </p:txBody>
      </p:sp>
    </p:spTree>
    <p:extLst>
      <p:ext uri="{BB962C8B-B14F-4D97-AF65-F5344CB8AC3E}">
        <p14:creationId xmlns:p14="http://schemas.microsoft.com/office/powerpoint/2010/main" val="28211805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Hvilke verdier for å teste input til et felt for personnavn er et typisk resultat av feilgjetting? </a:t>
            </a:r>
          </a:p>
        </p:txBody>
      </p:sp>
      <p:sp>
        <p:nvSpPr>
          <p:cNvPr id="3" name="Content Placeholder 2"/>
          <p:cNvSpPr>
            <a:spLocks noGrp="1"/>
          </p:cNvSpPr>
          <p:nvPr>
            <p:ph sz="quarter" idx="13"/>
          </p:nvPr>
        </p:nvSpPr>
        <p:spPr/>
        <p:txBody>
          <a:bodyPr>
            <a:normAutofit/>
          </a:bodyPr>
          <a:lstStyle/>
          <a:p>
            <a:pPr marL="0" indent="0">
              <a:buNone/>
            </a:pPr>
            <a:r>
              <a:rPr lang="nb-NO"/>
              <a:t>a) «Anna», «Åse»</a:t>
            </a:r>
          </a:p>
          <a:p>
            <a:pPr marL="0" indent="0">
              <a:buNone/>
            </a:pPr>
            <a:r>
              <a:rPr lang="nb-NO"/>
              <a:t>b) «George W. Bush», «Osama Bin Laden», «007»</a:t>
            </a:r>
          </a:p>
          <a:p>
            <a:pPr marL="0" indent="0">
              <a:buNone/>
            </a:pPr>
            <a:r>
              <a:rPr lang="nb-NO"/>
              <a:t>c) ingen verdi gitt, «Mona Åse </a:t>
            </a:r>
            <a:r>
              <a:rPr lang="nb-NO" err="1"/>
              <a:t>Stöckheim-Ænesdal</a:t>
            </a:r>
            <a:r>
              <a:rPr lang="nb-NO"/>
              <a:t>», et navn som er svært langt</a:t>
            </a:r>
          </a:p>
          <a:p>
            <a:pPr marL="0" indent="0">
              <a:buNone/>
            </a:pPr>
            <a:r>
              <a:rPr lang="nb-NO"/>
              <a:t>d) «Jon D. Olsen», et navn som er svært langt</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106</a:t>
            </a:fld>
            <a:endParaRPr lang="nb-NO"/>
          </a:p>
        </p:txBody>
      </p:sp>
    </p:spTree>
    <p:extLst>
      <p:ext uri="{BB962C8B-B14F-4D97-AF65-F5344CB8AC3E}">
        <p14:creationId xmlns:p14="http://schemas.microsoft.com/office/powerpoint/2010/main" val="24807918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1150071"/>
          </a:xfrm>
        </p:spPr>
        <p:txBody>
          <a:bodyPr/>
          <a:lstStyle/>
          <a:p>
            <a:r>
              <a:rPr lang="nb-NO"/>
              <a:t>Et felt på en skjerm </a:t>
            </a:r>
            <a:r>
              <a:rPr lang="nb-NO" u="sng"/>
              <a:t>skal</a:t>
            </a:r>
            <a:r>
              <a:rPr lang="nb-NO"/>
              <a:t> fylles inn med et positivt heltall opp til to sifre langt. Hvilket resultat er en riktig utført ekvivalensklasseinndeling?</a:t>
            </a:r>
          </a:p>
        </p:txBody>
      </p:sp>
      <p:sp>
        <p:nvSpPr>
          <p:cNvPr id="3" name="Content Placeholder 2"/>
          <p:cNvSpPr>
            <a:spLocks noGrp="1"/>
          </p:cNvSpPr>
          <p:nvPr>
            <p:ph sz="quarter" idx="13"/>
          </p:nvPr>
        </p:nvSpPr>
        <p:spPr/>
        <p:txBody>
          <a:bodyPr>
            <a:normAutofit/>
          </a:bodyPr>
          <a:lstStyle/>
          <a:p>
            <a:pPr>
              <a:buFont typeface="Arial" panose="020B0604020202020204" pitchFamily="34" charset="0"/>
              <a:buChar char="•"/>
            </a:pPr>
            <a:r>
              <a:rPr lang="nb-NO"/>
              <a:t>a) </a:t>
            </a:r>
            <a:r>
              <a:rPr lang="nb-NO" b="1"/>
              <a:t>Ugyldige klasser </a:t>
            </a:r>
            <a:r>
              <a:rPr lang="nb-NO"/>
              <a:t>= ikke verdi gitt / ikke heltall / null eller negativt tall / over 99. </a:t>
            </a:r>
            <a:r>
              <a:rPr lang="nb-NO" b="1"/>
              <a:t>Gyldige klasser</a:t>
            </a:r>
            <a:r>
              <a:rPr lang="nb-NO"/>
              <a:t> = verdi gitt / heltall / verdi fra og med 1 til og med 99.</a:t>
            </a:r>
          </a:p>
          <a:p>
            <a:pPr>
              <a:buFont typeface="Arial" panose="020B0604020202020204" pitchFamily="34" charset="0"/>
              <a:buChar char="•"/>
            </a:pPr>
            <a:r>
              <a:rPr lang="nb-NO"/>
              <a:t>b) </a:t>
            </a:r>
            <a:r>
              <a:rPr lang="nb-NO" b="1"/>
              <a:t>Ugyldige klasser </a:t>
            </a:r>
            <a:r>
              <a:rPr lang="nb-NO"/>
              <a:t>= kommatall / ikke tall / ledende nuller / ledende pluss / null eller negativt tall / over 99. </a:t>
            </a:r>
            <a:r>
              <a:rPr lang="nb-NO" b="1"/>
              <a:t>Gyldige klasser </a:t>
            </a:r>
            <a:r>
              <a:rPr lang="nb-NO"/>
              <a:t>= verdi gitt / heltall / verdi fra og med 1 til og med 99.</a:t>
            </a:r>
          </a:p>
          <a:p>
            <a:pPr>
              <a:buFont typeface="Arial" panose="020B0604020202020204" pitchFamily="34" charset="0"/>
              <a:buChar char="•"/>
            </a:pPr>
            <a:r>
              <a:rPr lang="nb-NO"/>
              <a:t>c) </a:t>
            </a:r>
            <a:r>
              <a:rPr lang="nb-NO" b="1"/>
              <a:t>Ugyldige klasser </a:t>
            </a:r>
            <a:r>
              <a:rPr lang="nb-NO"/>
              <a:t>= ingen verdi gitt / kommatall / null eller negativt tall / over 99. </a:t>
            </a:r>
            <a:r>
              <a:rPr lang="nb-NO" b="1"/>
              <a:t>Gyldige klasser </a:t>
            </a:r>
            <a:r>
              <a:rPr lang="nb-NO"/>
              <a:t>= verdi gitt / heltall / verdi fra og med 1 til og med 99.</a:t>
            </a:r>
          </a:p>
          <a:p>
            <a:pPr>
              <a:buFont typeface="Arial" panose="020B0604020202020204" pitchFamily="34" charset="0"/>
              <a:buChar char="•"/>
            </a:pPr>
            <a:r>
              <a:rPr lang="nb-NO"/>
              <a:t>d) </a:t>
            </a:r>
            <a:r>
              <a:rPr lang="nb-NO" b="1"/>
              <a:t>Ugyldige klasser </a:t>
            </a:r>
            <a:r>
              <a:rPr lang="nb-NO"/>
              <a:t>= kommatall / ikke tall / ledende nuller / ledende pluss / null eller negativt tall / over 100. </a:t>
            </a:r>
            <a:r>
              <a:rPr lang="nb-NO" b="1"/>
              <a:t>Gyldige klasser </a:t>
            </a:r>
            <a:r>
              <a:rPr lang="nb-NO"/>
              <a:t>= verdi gitt / heltall / verdi fra og med 2 til og med 99.</a:t>
            </a:r>
          </a:p>
          <a:p>
            <a:pPr marL="0" indent="0">
              <a:buNone/>
            </a:pPr>
            <a:endParaRPr lang="nb-NO"/>
          </a:p>
          <a:p>
            <a:pPr marL="0" indent="0">
              <a:buNone/>
            </a:pPr>
            <a:endParaRPr lang="nb-NO"/>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107</a:t>
            </a:fld>
            <a:endParaRPr lang="nb-NO"/>
          </a:p>
        </p:txBody>
      </p:sp>
    </p:spTree>
    <p:extLst>
      <p:ext uri="{BB962C8B-B14F-4D97-AF65-F5344CB8AC3E}">
        <p14:creationId xmlns:p14="http://schemas.microsoft.com/office/powerpoint/2010/main" val="320438943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476672"/>
            <a:ext cx="8045374" cy="1152128"/>
          </a:xfrm>
        </p:spPr>
        <p:txBody>
          <a:bodyPr/>
          <a:lstStyle/>
          <a:p>
            <a:r>
              <a:rPr lang="nb-NO" sz="2000"/>
              <a:t>Et felt på en skjerm skal fylles inn med en tekst på opp til 10 tegns lengde. Hvilket resultat er en gyldig ekvivalensklasseinndeling?</a:t>
            </a:r>
            <a:br>
              <a:rPr lang="nb-NO"/>
            </a:br>
            <a:endParaRPr lang="nb-NO"/>
          </a:p>
        </p:txBody>
      </p:sp>
      <p:sp>
        <p:nvSpPr>
          <p:cNvPr id="3" name="Content Placeholder 2"/>
          <p:cNvSpPr>
            <a:spLocks noGrp="1"/>
          </p:cNvSpPr>
          <p:nvPr>
            <p:ph sz="quarter" idx="13"/>
          </p:nvPr>
        </p:nvSpPr>
        <p:spPr/>
        <p:txBody>
          <a:bodyPr>
            <a:normAutofit/>
          </a:bodyPr>
          <a:lstStyle/>
          <a:p>
            <a:pPr marL="457200" indent="-457200">
              <a:buAutoNum type="alphaLcParenR"/>
            </a:pPr>
            <a:r>
              <a:rPr lang="nb-NO" b="1"/>
              <a:t>Ugyldige klasser</a:t>
            </a:r>
            <a:r>
              <a:rPr lang="nb-NO"/>
              <a:t> = ikke gitt verdi / lengre enn 11 posisjoner. </a:t>
            </a:r>
            <a:r>
              <a:rPr lang="nb-NO" b="1"/>
              <a:t>Gyldige klasser </a:t>
            </a:r>
            <a:r>
              <a:rPr lang="nb-NO"/>
              <a:t>= verdi gitt / lengde mellom 1 og 10 tegn.</a:t>
            </a:r>
          </a:p>
          <a:p>
            <a:pPr marL="457200" indent="-457200">
              <a:buFont typeface="+mj-lt"/>
              <a:buAutoNum type="alphaLcParenR"/>
            </a:pPr>
            <a:r>
              <a:rPr lang="nb-NO" b="1"/>
              <a:t>Ugyldige klasser </a:t>
            </a:r>
            <a:r>
              <a:rPr lang="nb-NO"/>
              <a:t>= ikke gitt verdi / lengre enn 10 posisjoner. </a:t>
            </a:r>
            <a:r>
              <a:rPr lang="nb-NO" b="1"/>
              <a:t>Gyldige klasser </a:t>
            </a:r>
            <a:r>
              <a:rPr lang="nb-NO"/>
              <a:t>= verdi gitt / lengde mellom 1 og 10 tegn.</a:t>
            </a:r>
          </a:p>
          <a:p>
            <a:pPr marL="457200" indent="-457200">
              <a:buFont typeface="+mj-lt"/>
              <a:buAutoNum type="alphaLcParenR"/>
            </a:pPr>
            <a:r>
              <a:rPr lang="nb-NO" b="1"/>
              <a:t>Ugyldige klasser </a:t>
            </a:r>
            <a:r>
              <a:rPr lang="nb-NO"/>
              <a:t>= ikke gitt verdi / andre tegn enn a til z / lengre enn 10 posisjoner. </a:t>
            </a:r>
            <a:r>
              <a:rPr lang="nb-NO" b="1"/>
              <a:t>Gyldige klasser </a:t>
            </a:r>
            <a:r>
              <a:rPr lang="nb-NO"/>
              <a:t>= verdi gitt / lengde mellom 1 og 10 tegn / bare bokstaver fra a til z.</a:t>
            </a:r>
          </a:p>
          <a:p>
            <a:pPr marL="457200" indent="-457200">
              <a:buFont typeface="+mj-lt"/>
              <a:buAutoNum type="alphaLcParenR"/>
            </a:pPr>
            <a:r>
              <a:rPr lang="nb-NO" b="1"/>
              <a:t>Ugyldige klasser</a:t>
            </a:r>
            <a:r>
              <a:rPr lang="nb-NO"/>
              <a:t> = ikke gitt verdi / lengre enn 10 posisjoner. </a:t>
            </a:r>
            <a:r>
              <a:rPr lang="nb-NO" b="1"/>
              <a:t>Gyldige klasser </a:t>
            </a:r>
            <a:r>
              <a:rPr lang="nb-NO"/>
              <a:t>= verdi gitt / en klasse for hver av lengdene fra og med 1 til og med 10</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108</a:t>
            </a:fld>
            <a:endParaRPr lang="nb-NO"/>
          </a:p>
        </p:txBody>
      </p:sp>
    </p:spTree>
    <p:extLst>
      <p:ext uri="{BB962C8B-B14F-4D97-AF65-F5344CB8AC3E}">
        <p14:creationId xmlns:p14="http://schemas.microsoft.com/office/powerpoint/2010/main" val="366495202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programkode: </a:t>
            </a:r>
          </a:p>
        </p:txBody>
      </p:sp>
      <p:sp>
        <p:nvSpPr>
          <p:cNvPr id="3" name="Content Placeholder 2"/>
          <p:cNvSpPr>
            <a:spLocks noGrp="1"/>
          </p:cNvSpPr>
          <p:nvPr>
            <p:ph sz="quarter" idx="13"/>
          </p:nvPr>
        </p:nvSpPr>
        <p:spPr/>
        <p:txBody>
          <a:bodyPr>
            <a:normAutofit fontScale="92500" lnSpcReduction="10000"/>
          </a:bodyPr>
          <a:lstStyle/>
          <a:p>
            <a:r>
              <a:rPr lang="nb-NO" sz="1800" i="1"/>
              <a:t>INFO: END FOR er en løkke. Alt i mellom de to stikkord utføres like mange ganger som det er elementer i tabellen som du som tester lar programmet lese).</a:t>
            </a:r>
          </a:p>
          <a:p>
            <a:pPr marL="444500" lvl="1" indent="0">
              <a:spcBef>
                <a:spcPts val="0"/>
              </a:spcBef>
              <a:buNone/>
            </a:pPr>
            <a:r>
              <a:rPr lang="en-US" sz="1200" b="1"/>
              <a:t>BEGIN</a:t>
            </a:r>
          </a:p>
          <a:p>
            <a:pPr marL="444500" lvl="1" indent="0">
              <a:spcBef>
                <a:spcPts val="0"/>
              </a:spcBef>
              <a:buNone/>
            </a:pPr>
            <a:r>
              <a:rPr lang="en-US" sz="1200" b="1"/>
              <a:t>	INDEX := 0;</a:t>
            </a:r>
          </a:p>
          <a:p>
            <a:pPr marL="444500" lvl="1" indent="0">
              <a:spcBef>
                <a:spcPts val="0"/>
              </a:spcBef>
              <a:buNone/>
            </a:pPr>
            <a:r>
              <a:rPr lang="en-US" sz="1200" b="1"/>
              <a:t>FOR ALL ELEMENTS IN THE TABLE BELOW DO THIS:</a:t>
            </a:r>
          </a:p>
          <a:p>
            <a:pPr marL="444500" lvl="1" indent="0">
              <a:spcBef>
                <a:spcPts val="0"/>
              </a:spcBef>
              <a:buNone/>
            </a:pPr>
            <a:r>
              <a:rPr lang="en-US" sz="1200" b="1"/>
              <a:t>	INCREMENT THE INDEX ”INDEX” BY 1;</a:t>
            </a:r>
          </a:p>
          <a:p>
            <a:pPr marL="444500" lvl="1" indent="0">
              <a:spcBef>
                <a:spcPts val="0"/>
              </a:spcBef>
              <a:buNone/>
            </a:pPr>
            <a:r>
              <a:rPr lang="en-US" sz="1200" b="1"/>
              <a:t>		IF (AMOUNT (TABLE(INDEX)) &gt; 0)</a:t>
            </a:r>
          </a:p>
          <a:p>
            <a:pPr marL="444500" lvl="1" indent="0">
              <a:spcBef>
                <a:spcPts val="0"/>
              </a:spcBef>
              <a:buNone/>
            </a:pPr>
            <a:r>
              <a:rPr lang="en-US" sz="1200" b="1"/>
              <a:t>	THEN PAY</a:t>
            </a:r>
          </a:p>
          <a:p>
            <a:pPr marL="444500" lvl="1" indent="0">
              <a:spcBef>
                <a:spcPts val="0"/>
              </a:spcBef>
              <a:buNone/>
            </a:pPr>
            <a:r>
              <a:rPr lang="en-US" sz="1200" b="1"/>
              <a:t>      END IF;</a:t>
            </a:r>
          </a:p>
          <a:p>
            <a:pPr marL="444500" lvl="1" indent="0">
              <a:spcBef>
                <a:spcPts val="0"/>
              </a:spcBef>
              <a:buNone/>
            </a:pPr>
            <a:r>
              <a:rPr lang="en-US" sz="1200" b="1"/>
              <a:t>END FOR;</a:t>
            </a:r>
          </a:p>
          <a:p>
            <a:pPr marL="444500" lvl="1" indent="0">
              <a:spcBef>
                <a:spcPts val="0"/>
              </a:spcBef>
              <a:buNone/>
            </a:pPr>
            <a:r>
              <a:rPr lang="en-US" sz="1200" b="1"/>
              <a:t>END</a:t>
            </a:r>
          </a:p>
          <a:p>
            <a:pPr marL="0" indent="0">
              <a:buNone/>
            </a:pPr>
            <a:r>
              <a:rPr lang="nb-NO"/>
              <a:t>Hvor mange ganger må en minst starte dette programmet for 100% programinstruksjonsdekning (statement </a:t>
            </a:r>
            <a:r>
              <a:rPr lang="nb-NO" err="1"/>
              <a:t>coverage</a:t>
            </a:r>
            <a:r>
              <a:rPr lang="nb-NO"/>
              <a:t>)?</a:t>
            </a:r>
          </a:p>
          <a:p>
            <a:pPr marL="0" indent="0">
              <a:buNone/>
            </a:pPr>
            <a:r>
              <a:rPr lang="nb-NO"/>
              <a:t>a) 1</a:t>
            </a:r>
          </a:p>
          <a:p>
            <a:pPr marL="0" indent="0">
              <a:buNone/>
            </a:pPr>
            <a:r>
              <a:rPr lang="nb-NO"/>
              <a:t>b) 2</a:t>
            </a:r>
          </a:p>
          <a:p>
            <a:pPr marL="0" indent="0">
              <a:buNone/>
            </a:pPr>
            <a:r>
              <a:rPr lang="nb-NO"/>
              <a:t>c) 4</a:t>
            </a:r>
          </a:p>
          <a:p>
            <a:pPr marL="0" indent="0">
              <a:buNone/>
            </a:pPr>
            <a:r>
              <a:rPr lang="nb-NO"/>
              <a:t>d) mange</a:t>
            </a:r>
          </a:p>
          <a:p>
            <a:pPr marL="0" indent="0">
              <a:buNone/>
            </a:pPr>
            <a:endParaRPr lang="nb-NO" i="1"/>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109</a:t>
            </a:fld>
            <a:endParaRPr lang="nb-NO"/>
          </a:p>
        </p:txBody>
      </p:sp>
    </p:spTree>
    <p:extLst>
      <p:ext uri="{BB962C8B-B14F-4D97-AF65-F5344CB8AC3E}">
        <p14:creationId xmlns:p14="http://schemas.microsoft.com/office/powerpoint/2010/main" val="23894285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0" y="5233678"/>
            <a:ext cx="9144000" cy="1624322"/>
          </a:xfrm>
          <a:prstGeom prst="rect">
            <a:avLst/>
          </a:prstGeom>
          <a:solidFill>
            <a:srgbClr val="2DA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026" y="396480"/>
            <a:ext cx="3146332" cy="2359749"/>
          </a:xfrm>
          <a:prstGeom prst="rect">
            <a:avLst/>
          </a:prstGeom>
        </p:spPr>
      </p:pic>
      <p:sp>
        <p:nvSpPr>
          <p:cNvPr id="18" name="Cloud 17"/>
          <p:cNvSpPr/>
          <p:nvPr/>
        </p:nvSpPr>
        <p:spPr>
          <a:xfrm>
            <a:off x="4226728" y="2181777"/>
            <a:ext cx="1169876" cy="714865"/>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Lightning Bolt 18"/>
          <p:cNvSpPr/>
          <p:nvPr/>
        </p:nvSpPr>
        <p:spPr>
          <a:xfrm>
            <a:off x="3565605" y="575916"/>
            <a:ext cx="509666" cy="601173"/>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6" name="Group 35"/>
          <p:cNvGrpSpPr/>
          <p:nvPr/>
        </p:nvGrpSpPr>
        <p:grpSpPr>
          <a:xfrm>
            <a:off x="3452532" y="1750301"/>
            <a:ext cx="734986" cy="464370"/>
            <a:chOff x="3452532" y="1750301"/>
            <a:chExt cx="734986" cy="46437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52532" y="1835713"/>
              <a:ext cx="226145" cy="22655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604932" y="1988113"/>
              <a:ext cx="226145" cy="22655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961373" y="1929620"/>
              <a:ext cx="226145" cy="22655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09832" y="1750301"/>
              <a:ext cx="226145" cy="226558"/>
            </a:xfrm>
            <a:prstGeom prst="rect">
              <a:avLst/>
            </a:prstGeom>
          </p:spPr>
        </p:pic>
      </p:grpSp>
      <p:sp>
        <p:nvSpPr>
          <p:cNvPr id="2" name="Title 1"/>
          <p:cNvSpPr>
            <a:spLocks noGrp="1"/>
          </p:cNvSpPr>
          <p:nvPr>
            <p:ph type="title"/>
          </p:nvPr>
        </p:nvSpPr>
        <p:spPr/>
        <p:txBody>
          <a:bodyPr/>
          <a:lstStyle/>
          <a:p>
            <a:r>
              <a:rPr lang="nb-NO"/>
              <a:t>De 7 testprinsippene</a:t>
            </a:r>
          </a:p>
        </p:txBody>
      </p:sp>
      <p:sp>
        <p:nvSpPr>
          <p:cNvPr id="4" name="Footer Placeholder 3"/>
          <p:cNvSpPr>
            <a:spLocks noGrp="1"/>
          </p:cNvSpPr>
          <p:nvPr>
            <p:ph type="ftr" sz="quarter" idx="3"/>
          </p:nvPr>
        </p:nvSpPr>
        <p:spPr/>
        <p:txBody>
          <a:bodyPr/>
          <a:lstStyle/>
          <a:p>
            <a:endParaRPr lang="nb-NO"/>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3577">
            <a:off x="486329" y="2254880"/>
            <a:ext cx="3792882" cy="2131239"/>
          </a:xfrm>
          <a:prstGeom prst="rect">
            <a:avLst/>
          </a:prstGeom>
        </p:spPr>
      </p:pic>
      <p:pic>
        <p:nvPicPr>
          <p:cNvPr id="6" name="Content Placeholder 5"/>
          <p:cNvPicPr>
            <a:picLocks noGrp="1" noChangeAspect="1"/>
          </p:cNvPicPr>
          <p:nvPr>
            <p:ph sz="quarter" idx="13"/>
          </p:nvPr>
        </p:nvPicPr>
        <p:blipFill>
          <a:blip r:embed="rId6">
            <a:extLst>
              <a:ext uri="{28A0092B-C50C-407E-A947-70E740481C1C}">
                <a14:useLocalDpi xmlns:a14="http://schemas.microsoft.com/office/drawing/2010/main" val="0"/>
              </a:ext>
            </a:extLst>
          </a:blip>
          <a:stretch>
            <a:fillRect/>
          </a:stretch>
        </p:blipFill>
        <p:spPr>
          <a:xfrm>
            <a:off x="539552" y="2639363"/>
            <a:ext cx="3676246" cy="3813973"/>
          </a:xfrm>
        </p:spPr>
      </p:pic>
      <p:sp>
        <p:nvSpPr>
          <p:cNvPr id="5" name="Slide Number Placeholder 4"/>
          <p:cNvSpPr>
            <a:spLocks noGrp="1"/>
          </p:cNvSpPr>
          <p:nvPr>
            <p:ph type="sldNum" sz="quarter" idx="4"/>
          </p:nvPr>
        </p:nvSpPr>
        <p:spPr/>
        <p:txBody>
          <a:bodyPr/>
          <a:lstStyle/>
          <a:p>
            <a:fld id="{5279AF0B-2D84-CD41-8CAF-017061CB9833}" type="slidenum">
              <a:rPr lang="nb-NO" smtClean="0"/>
              <a:pPr/>
              <a:t>11</a:t>
            </a:fld>
            <a:endParaRPr lang="nb-NO"/>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9" y="2614541"/>
            <a:ext cx="1014304" cy="1014304"/>
          </a:xfrm>
          <a:prstGeom prst="rect">
            <a:avLst/>
          </a:prstGeom>
        </p:spPr>
      </p:pic>
      <p:cxnSp>
        <p:nvCxnSpPr>
          <p:cNvPr id="11" name="Straight Arrow Connector 10"/>
          <p:cNvCxnSpPr/>
          <p:nvPr/>
        </p:nvCxnSpPr>
        <p:spPr>
          <a:xfrm>
            <a:off x="539552" y="3501008"/>
            <a:ext cx="1447800" cy="20882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1" y="1200208"/>
            <a:ext cx="971879" cy="971879"/>
          </a:xfrm>
          <a:prstGeom prst="rect">
            <a:avLst/>
          </a:prstGeom>
        </p:spPr>
      </p:pic>
      <p:sp>
        <p:nvSpPr>
          <p:cNvPr id="13" name="TextBox 12"/>
          <p:cNvSpPr txBox="1"/>
          <p:nvPr/>
        </p:nvSpPr>
        <p:spPr>
          <a:xfrm>
            <a:off x="429859" y="2042899"/>
            <a:ext cx="1557493" cy="246221"/>
          </a:xfrm>
          <a:prstGeom prst="rect">
            <a:avLst/>
          </a:prstGeom>
          <a:noFill/>
        </p:spPr>
        <p:txBody>
          <a:bodyPr wrap="square" rtlCol="0">
            <a:spAutoFit/>
          </a:bodyPr>
          <a:lstStyle/>
          <a:p>
            <a:r>
              <a:rPr lang="nb-NO" sz="1000" u="sng"/>
              <a:t>Byggeplaner</a:t>
            </a:r>
          </a:p>
        </p:txBody>
      </p:sp>
      <p:cxnSp>
        <p:nvCxnSpPr>
          <p:cNvPr id="17" name="Straight Arrow Connector 16"/>
          <p:cNvCxnSpPr/>
          <p:nvPr/>
        </p:nvCxnSpPr>
        <p:spPr>
          <a:xfrm flipH="1">
            <a:off x="3100948" y="2470228"/>
            <a:ext cx="789042" cy="27634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918800">
            <a:off x="3159138" y="2564517"/>
            <a:ext cx="2789362" cy="4211936"/>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8805" y="3252127"/>
            <a:ext cx="1507516" cy="1204337"/>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174" y="4076043"/>
            <a:ext cx="3439952" cy="1433314"/>
          </a:xfrm>
          <a:prstGeom prst="rect">
            <a:avLst/>
          </a:prstGeom>
        </p:spPr>
      </p:pic>
      <p:grpSp>
        <p:nvGrpSpPr>
          <p:cNvPr id="35" name="Group 34"/>
          <p:cNvGrpSpPr/>
          <p:nvPr/>
        </p:nvGrpSpPr>
        <p:grpSpPr>
          <a:xfrm>
            <a:off x="7120286" y="5035799"/>
            <a:ext cx="2499726" cy="2145452"/>
            <a:chOff x="6853868" y="1576354"/>
            <a:chExt cx="2499726" cy="2145452"/>
          </a:xfrm>
        </p:grpSpPr>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868" y="1576354"/>
              <a:ext cx="1961651" cy="1470394"/>
            </a:xfrm>
            <a:prstGeom prst="rect">
              <a:avLst/>
            </a:prstGeom>
          </p:spPr>
        </p:pic>
        <p:sp>
          <p:nvSpPr>
            <p:cNvPr id="33" name="TextBox 32"/>
            <p:cNvSpPr txBox="1"/>
            <p:nvPr/>
          </p:nvSpPr>
          <p:spPr>
            <a:xfrm rot="1101033">
              <a:off x="7949946" y="1859758"/>
              <a:ext cx="1403648" cy="1862048"/>
            </a:xfrm>
            <a:prstGeom prst="rect">
              <a:avLst/>
            </a:prstGeom>
            <a:noFill/>
            <a:ln>
              <a:noFill/>
            </a:ln>
          </p:spPr>
          <p:txBody>
            <a:bodyPr wrap="square" rtlCol="0">
              <a:spAutoFit/>
            </a:bodyPr>
            <a:lstStyle/>
            <a:p>
              <a:r>
                <a:rPr lang="nb-NO" sz="11500" b="1">
                  <a:solidFill>
                    <a:srgbClr val="FFC000"/>
                  </a:solidFill>
                </a:rPr>
                <a:t>?</a:t>
              </a:r>
              <a:endParaRPr lang="nb-NO" sz="2400" b="1">
                <a:solidFill>
                  <a:srgbClr val="FFC000"/>
                </a:solidFill>
              </a:endParaRPr>
            </a:p>
          </p:txBody>
        </p:sp>
      </p:grpSp>
    </p:spTree>
    <p:extLst>
      <p:ext uri="{BB962C8B-B14F-4D97-AF65-F5344CB8AC3E}">
        <p14:creationId xmlns:p14="http://schemas.microsoft.com/office/powerpoint/2010/main" val="34642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nb-NO"/>
            </a:br>
            <a:br>
              <a:rPr lang="nb-NO"/>
            </a:br>
            <a:r>
              <a:rPr lang="nb-NO"/>
              <a:t>Hvor mange ganger må en starte programmet minst for 100% stidekning (</a:t>
            </a:r>
            <a:r>
              <a:rPr lang="nb-NO" err="1"/>
              <a:t>path</a:t>
            </a:r>
            <a:r>
              <a:rPr lang="nb-NO"/>
              <a:t> </a:t>
            </a:r>
            <a:r>
              <a:rPr lang="nb-NO" err="1"/>
              <a:t>coverage</a:t>
            </a:r>
            <a:r>
              <a:rPr lang="nb-NO"/>
              <a:t>)?</a:t>
            </a:r>
          </a:p>
        </p:txBody>
      </p:sp>
      <p:sp>
        <p:nvSpPr>
          <p:cNvPr id="3" name="Content Placeholder 2"/>
          <p:cNvSpPr>
            <a:spLocks noGrp="1"/>
          </p:cNvSpPr>
          <p:nvPr>
            <p:ph sz="quarter" idx="13"/>
          </p:nvPr>
        </p:nvSpPr>
        <p:spPr/>
        <p:txBody>
          <a:bodyPr>
            <a:normAutofit fontScale="92500" lnSpcReduction="10000"/>
          </a:bodyPr>
          <a:lstStyle/>
          <a:p>
            <a:r>
              <a:rPr lang="nb-NO" i="1">
                <a:solidFill>
                  <a:schemeClr val="bg1">
                    <a:lumMod val="50000"/>
                  </a:schemeClr>
                </a:solidFill>
              </a:rPr>
              <a:t>Samme program som i forrige oppgave:</a:t>
            </a:r>
          </a:p>
          <a:p>
            <a:pPr marL="444500" lvl="1" indent="0">
              <a:spcBef>
                <a:spcPts val="0"/>
              </a:spcBef>
              <a:buNone/>
            </a:pPr>
            <a:r>
              <a:rPr lang="en-US" sz="1200" b="1"/>
              <a:t>BEGIN</a:t>
            </a:r>
          </a:p>
          <a:p>
            <a:pPr marL="444500" lvl="1" indent="0">
              <a:spcBef>
                <a:spcPts val="0"/>
              </a:spcBef>
              <a:buNone/>
            </a:pPr>
            <a:r>
              <a:rPr lang="en-US" sz="1200" b="1"/>
              <a:t>	INDEX := 0;</a:t>
            </a:r>
          </a:p>
          <a:p>
            <a:pPr marL="444500" lvl="1" indent="0">
              <a:spcBef>
                <a:spcPts val="0"/>
              </a:spcBef>
              <a:buNone/>
            </a:pPr>
            <a:r>
              <a:rPr lang="en-US" sz="1200" b="1"/>
              <a:t>FOR ALL ELEMENTS IN THE TABLE BELOW DO THIS:</a:t>
            </a:r>
          </a:p>
          <a:p>
            <a:pPr marL="444500" lvl="1" indent="0">
              <a:spcBef>
                <a:spcPts val="0"/>
              </a:spcBef>
              <a:buNone/>
            </a:pPr>
            <a:r>
              <a:rPr lang="en-US" sz="1200" b="1"/>
              <a:t>	INCREMENT THE INDEX ”INDEX” BY 1;</a:t>
            </a:r>
          </a:p>
          <a:p>
            <a:pPr marL="444500" lvl="1" indent="0">
              <a:spcBef>
                <a:spcPts val="0"/>
              </a:spcBef>
              <a:buNone/>
            </a:pPr>
            <a:r>
              <a:rPr lang="en-US" sz="1200" b="1"/>
              <a:t>		IF (AMOUNT (TABLE(INDEX)) &gt; 0)</a:t>
            </a:r>
          </a:p>
          <a:p>
            <a:pPr marL="444500" lvl="1" indent="0">
              <a:spcBef>
                <a:spcPts val="0"/>
              </a:spcBef>
              <a:buNone/>
            </a:pPr>
            <a:r>
              <a:rPr lang="en-US" sz="1200" b="1"/>
              <a:t>	THEN PAY</a:t>
            </a:r>
          </a:p>
          <a:p>
            <a:pPr marL="444500" lvl="1" indent="0">
              <a:spcBef>
                <a:spcPts val="0"/>
              </a:spcBef>
              <a:buNone/>
            </a:pPr>
            <a:r>
              <a:rPr lang="en-US" sz="1200" b="1"/>
              <a:t>      END IF;</a:t>
            </a:r>
          </a:p>
          <a:p>
            <a:pPr marL="444500" lvl="1" indent="0">
              <a:spcBef>
                <a:spcPts val="0"/>
              </a:spcBef>
              <a:buNone/>
            </a:pPr>
            <a:r>
              <a:rPr lang="en-US" sz="1200" b="1"/>
              <a:t>END FOR;</a:t>
            </a:r>
          </a:p>
          <a:p>
            <a:pPr marL="444500" lvl="1" indent="0">
              <a:spcBef>
                <a:spcPts val="0"/>
              </a:spcBef>
              <a:buNone/>
            </a:pPr>
            <a:r>
              <a:rPr lang="en-US" sz="1200" b="1"/>
              <a:t>END</a:t>
            </a:r>
          </a:p>
          <a:p>
            <a:pPr marL="0" indent="0">
              <a:buNone/>
            </a:pPr>
            <a:r>
              <a:rPr lang="da-DK"/>
              <a:t>a) 1</a:t>
            </a:r>
          </a:p>
          <a:p>
            <a:pPr marL="0" indent="0">
              <a:buNone/>
            </a:pPr>
            <a:r>
              <a:rPr lang="da-DK"/>
              <a:t>b) 2</a:t>
            </a:r>
          </a:p>
          <a:p>
            <a:pPr marL="0" indent="0">
              <a:buNone/>
            </a:pPr>
            <a:r>
              <a:rPr lang="da-DK"/>
              <a:t>c) 4</a:t>
            </a:r>
          </a:p>
          <a:p>
            <a:pPr marL="0" indent="0">
              <a:buNone/>
            </a:pPr>
            <a:r>
              <a:rPr lang="da-DK"/>
              <a:t>d) Mange</a:t>
            </a:r>
          </a:p>
          <a:p>
            <a:pPr marL="0" indent="0">
              <a:buNone/>
            </a:pPr>
            <a:endParaRPr lang="nb-NO"/>
          </a:p>
          <a:p>
            <a:pPr marL="0" indent="0">
              <a:buNone/>
            </a:pPr>
            <a:r>
              <a:rPr lang="nb-NO"/>
              <a: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110</a:t>
            </a:fld>
            <a:endParaRPr lang="nb-NO"/>
          </a:p>
        </p:txBody>
      </p:sp>
    </p:spTree>
    <p:extLst>
      <p:ext uri="{BB962C8B-B14F-4D97-AF65-F5344CB8AC3E}">
        <p14:creationId xmlns:p14="http://schemas.microsoft.com/office/powerpoint/2010/main" val="322941401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følgende programkode: </a:t>
            </a:r>
          </a:p>
        </p:txBody>
      </p:sp>
      <p:sp>
        <p:nvSpPr>
          <p:cNvPr id="3" name="Content Placeholder 2"/>
          <p:cNvSpPr>
            <a:spLocks noGrp="1"/>
          </p:cNvSpPr>
          <p:nvPr>
            <p:ph sz="quarter" idx="13"/>
          </p:nvPr>
        </p:nvSpPr>
        <p:spPr>
          <a:xfrm>
            <a:off x="495697" y="1401911"/>
            <a:ext cx="8088312" cy="4681537"/>
          </a:xfrm>
        </p:spPr>
        <p:txBody>
          <a:bodyPr/>
          <a:lstStyle/>
          <a:p>
            <a:pPr marL="0" indent="0">
              <a:spcBef>
                <a:spcPts val="0"/>
              </a:spcBef>
              <a:buNone/>
            </a:pPr>
            <a:r>
              <a:rPr lang="en-US" sz="1600" b="1"/>
              <a:t>IF (A &gt; B)</a:t>
            </a:r>
          </a:p>
          <a:p>
            <a:pPr marL="0" indent="0">
              <a:spcBef>
                <a:spcPts val="0"/>
              </a:spcBef>
              <a:buNone/>
            </a:pPr>
            <a:r>
              <a:rPr lang="en-US" sz="1600" b="1"/>
              <a:t>      THEN DO X;</a:t>
            </a:r>
          </a:p>
          <a:p>
            <a:pPr marL="0" indent="0">
              <a:spcBef>
                <a:spcPts val="0"/>
              </a:spcBef>
              <a:buNone/>
            </a:pPr>
            <a:r>
              <a:rPr lang="en-US" sz="1600" b="1"/>
              <a:t>END IF</a:t>
            </a:r>
          </a:p>
          <a:p>
            <a:pPr marL="0" indent="0">
              <a:spcBef>
                <a:spcPts val="0"/>
              </a:spcBef>
              <a:buNone/>
            </a:pPr>
            <a:r>
              <a:rPr lang="en-US" sz="1600" b="1"/>
              <a:t>IF (C IS True)</a:t>
            </a:r>
          </a:p>
          <a:p>
            <a:pPr marL="0" indent="0">
              <a:spcBef>
                <a:spcPts val="0"/>
              </a:spcBef>
              <a:buNone/>
            </a:pPr>
            <a:r>
              <a:rPr lang="en-US" sz="1600" b="1"/>
              <a:t>      THEN DO Y;</a:t>
            </a:r>
          </a:p>
          <a:p>
            <a:pPr marL="0" indent="0">
              <a:spcBef>
                <a:spcPts val="0"/>
              </a:spcBef>
              <a:buNone/>
            </a:pPr>
            <a:r>
              <a:rPr lang="en-US" sz="1600" b="1"/>
              <a:t>END IF</a:t>
            </a:r>
          </a:p>
          <a:p>
            <a:pPr marL="0" indent="0">
              <a:buNone/>
            </a:pPr>
            <a:r>
              <a:rPr lang="nb-NO"/>
              <a:t>Hvor mange testtilfelle behøver en minst for 100% av følgende testdekninger?</a:t>
            </a:r>
          </a:p>
          <a:p>
            <a:pPr marL="0" indent="0">
              <a:buNone/>
            </a:pPr>
            <a:r>
              <a:rPr lang="nb-NO"/>
              <a:t>a) Programinstruksjonsdekning: 1, forgreningsdekning: 1</a:t>
            </a:r>
          </a:p>
          <a:p>
            <a:pPr marL="0" indent="0">
              <a:buNone/>
            </a:pPr>
            <a:r>
              <a:rPr lang="nb-NO"/>
              <a:t>b) Programinstruksjonsdekning: 2, forgreningsdekning: 2</a:t>
            </a:r>
          </a:p>
          <a:p>
            <a:pPr marL="0" indent="0">
              <a:buNone/>
            </a:pPr>
            <a:r>
              <a:rPr lang="nb-NO"/>
              <a:t>c) Programinstruksjonsdekning: 2, forgreningsdekning: 1</a:t>
            </a:r>
          </a:p>
          <a:p>
            <a:pPr marL="0" indent="0">
              <a:buNone/>
            </a:pPr>
            <a:r>
              <a:rPr lang="nb-NO"/>
              <a:t>d) Programinstruksjonsdekning: 1, forgreningsdekning: 2</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111</a:t>
            </a:fld>
            <a:endParaRPr lang="nb-NO"/>
          </a:p>
        </p:txBody>
      </p:sp>
    </p:spTree>
    <p:extLst>
      <p:ext uri="{BB962C8B-B14F-4D97-AF65-F5344CB8AC3E}">
        <p14:creationId xmlns:p14="http://schemas.microsoft.com/office/powerpoint/2010/main" val="21785804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501999"/>
          </a:xfrm>
        </p:spPr>
        <p:txBody>
          <a:bodyPr/>
          <a:lstStyle/>
          <a:p>
            <a:r>
              <a:rPr lang="nb-NO"/>
              <a:t>Billettpriser</a:t>
            </a:r>
          </a:p>
        </p:txBody>
      </p:sp>
      <p:sp>
        <p:nvSpPr>
          <p:cNvPr id="3" name="Content Placeholder 2"/>
          <p:cNvSpPr>
            <a:spLocks noGrp="1"/>
          </p:cNvSpPr>
          <p:nvPr>
            <p:ph sz="quarter" idx="13"/>
          </p:nvPr>
        </p:nvSpPr>
        <p:spPr/>
        <p:txBody>
          <a:bodyPr>
            <a:normAutofit/>
          </a:bodyPr>
          <a:lstStyle/>
          <a:p>
            <a:pPr marL="0" indent="0">
              <a:buNone/>
            </a:pPr>
            <a:r>
              <a:rPr lang="nb-NO"/>
              <a:t>Billettprisen er avhengig av høyden på en person: Under 1,10m er gratis. Fra og med 1,10m og inntil 1,40m er det halv pris. Over 1,40m er det full pris. Hvilket datasett dekker de gyldige ekvivalensklassene?</a:t>
            </a:r>
            <a:endParaRPr lang="pt-BR"/>
          </a:p>
          <a:p>
            <a:pPr marL="457200" indent="-457200">
              <a:buFont typeface="+mj-lt"/>
              <a:buAutoNum type="alphaLcParenR"/>
            </a:pPr>
            <a:r>
              <a:rPr lang="pt-BR"/>
              <a:t>0,9 – 1,2 – 1,4</a:t>
            </a:r>
          </a:p>
          <a:p>
            <a:pPr marL="457200" indent="-457200">
              <a:buFont typeface="+mj-lt"/>
              <a:buAutoNum type="alphaLcParenR"/>
            </a:pPr>
            <a:r>
              <a:rPr lang="pt-BR"/>
              <a:t>-1,0 – 0,9 – 1,2 – 2,0</a:t>
            </a:r>
          </a:p>
          <a:p>
            <a:pPr marL="457200" indent="-457200">
              <a:buFont typeface="+mj-lt"/>
              <a:buAutoNum type="alphaLcParenR"/>
            </a:pPr>
            <a:r>
              <a:rPr lang="pt-BR"/>
              <a:t>0,0 – 1,1 – 1,4</a:t>
            </a:r>
          </a:p>
          <a:p>
            <a:pPr marL="457200" indent="-457200">
              <a:buFont typeface="+mj-lt"/>
              <a:buAutoNum type="alphaLcParenR"/>
            </a:pPr>
            <a:r>
              <a:rPr lang="pt-BR"/>
              <a:t>1,0 – 1,2 – 2,1</a:t>
            </a:r>
          </a:p>
          <a:p>
            <a:r>
              <a:rPr lang="nb-NO"/>
              <a:t>Variant: Hvis grensene var halv pris fra og med 1,20m til og med 1,50 m, hva er rett svar da?</a:t>
            </a:r>
          </a:p>
          <a:p>
            <a:pPr marL="0" indent="0">
              <a:buNone/>
            </a:pPr>
            <a:endParaRPr lang="pt-B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112</a:t>
            </a:fld>
            <a:endParaRPr lang="nb-NO"/>
          </a:p>
        </p:txBody>
      </p:sp>
    </p:spTree>
    <p:extLst>
      <p:ext uri="{BB962C8B-B14F-4D97-AF65-F5344CB8AC3E}">
        <p14:creationId xmlns:p14="http://schemas.microsoft.com/office/powerpoint/2010/main" val="289928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4</a:t>
            </a:r>
          </a:p>
        </p:txBody>
      </p:sp>
      <p:sp>
        <p:nvSpPr>
          <p:cNvPr id="3" name="Content Placeholder 2"/>
          <p:cNvSpPr>
            <a:spLocks noGrp="1"/>
          </p:cNvSpPr>
          <p:nvPr>
            <p:ph sz="quarter" idx="13"/>
          </p:nvPr>
        </p:nvSpPr>
        <p:spPr/>
        <p:txBody>
          <a:bodyPr>
            <a:normAutofit/>
          </a:bodyPr>
          <a:lstStyle/>
          <a:p>
            <a:r>
              <a:rPr lang="nb-NO"/>
              <a:t>3 kategorier av testteknikker: </a:t>
            </a:r>
          </a:p>
          <a:p>
            <a:pPr lvl="1"/>
            <a:r>
              <a:rPr lang="nb-NO"/>
              <a:t>Black </a:t>
            </a:r>
            <a:r>
              <a:rPr lang="nb-NO" err="1"/>
              <a:t>box</a:t>
            </a:r>
            <a:r>
              <a:rPr lang="nb-NO"/>
              <a:t> (spesifikasjonsbasert), </a:t>
            </a:r>
            <a:r>
              <a:rPr lang="nb-NO" err="1"/>
              <a:t>white</a:t>
            </a:r>
            <a:r>
              <a:rPr lang="nb-NO"/>
              <a:t> </a:t>
            </a:r>
            <a:r>
              <a:rPr lang="nb-NO" err="1"/>
              <a:t>box</a:t>
            </a:r>
            <a:r>
              <a:rPr lang="nb-NO"/>
              <a:t> (strukturbasert), </a:t>
            </a:r>
            <a:r>
              <a:rPr lang="nb-NO" err="1"/>
              <a:t>erfaringsbasert</a:t>
            </a:r>
            <a:r>
              <a:rPr lang="nb-NO"/>
              <a:t> </a:t>
            </a:r>
          </a:p>
          <a:p>
            <a:r>
              <a:rPr lang="nb-NO"/>
              <a:t>7 </a:t>
            </a:r>
            <a:r>
              <a:rPr lang="nb-NO" err="1"/>
              <a:t>black</a:t>
            </a:r>
            <a:r>
              <a:rPr lang="nb-NO"/>
              <a:t> </a:t>
            </a:r>
            <a:r>
              <a:rPr lang="nb-NO" err="1"/>
              <a:t>box</a:t>
            </a:r>
            <a:r>
              <a:rPr lang="nb-NO"/>
              <a:t>-teknikker:</a:t>
            </a:r>
          </a:p>
          <a:p>
            <a:pPr lvl="1"/>
            <a:r>
              <a:rPr lang="nb-NO" err="1"/>
              <a:t>Equivalence</a:t>
            </a:r>
            <a:r>
              <a:rPr lang="nb-NO"/>
              <a:t> </a:t>
            </a:r>
            <a:r>
              <a:rPr lang="nb-NO" err="1"/>
              <a:t>partitioning</a:t>
            </a:r>
            <a:r>
              <a:rPr lang="nb-NO"/>
              <a:t>, </a:t>
            </a:r>
            <a:r>
              <a:rPr lang="nb-NO" err="1"/>
              <a:t>boundary</a:t>
            </a:r>
            <a:r>
              <a:rPr lang="nb-NO"/>
              <a:t> </a:t>
            </a:r>
            <a:r>
              <a:rPr lang="nb-NO" err="1"/>
              <a:t>value</a:t>
            </a:r>
            <a:r>
              <a:rPr lang="nb-NO"/>
              <a:t> </a:t>
            </a:r>
            <a:r>
              <a:rPr lang="nb-NO" err="1"/>
              <a:t>analysis</a:t>
            </a:r>
            <a:r>
              <a:rPr lang="nb-NO"/>
              <a:t>, </a:t>
            </a:r>
            <a:r>
              <a:rPr lang="nb-NO" err="1"/>
              <a:t>decision</a:t>
            </a:r>
            <a:r>
              <a:rPr lang="nb-NO"/>
              <a:t> </a:t>
            </a:r>
            <a:r>
              <a:rPr lang="nb-NO" err="1"/>
              <a:t>table</a:t>
            </a:r>
            <a:r>
              <a:rPr lang="nb-NO"/>
              <a:t> testing, </a:t>
            </a:r>
            <a:r>
              <a:rPr lang="nb-NO" err="1"/>
              <a:t>state</a:t>
            </a:r>
            <a:r>
              <a:rPr lang="nb-NO"/>
              <a:t> </a:t>
            </a:r>
            <a:r>
              <a:rPr lang="nb-NO" err="1"/>
              <a:t>transition</a:t>
            </a:r>
            <a:r>
              <a:rPr lang="nb-NO"/>
              <a:t> testing, </a:t>
            </a:r>
            <a:r>
              <a:rPr lang="nb-NO" err="1"/>
              <a:t>use</a:t>
            </a:r>
            <a:r>
              <a:rPr lang="nb-NO"/>
              <a:t> case testing,</a:t>
            </a:r>
          </a:p>
          <a:p>
            <a:r>
              <a:rPr lang="nb-NO"/>
              <a:t>2 </a:t>
            </a:r>
            <a:r>
              <a:rPr lang="nb-NO" err="1"/>
              <a:t>hovedwhite</a:t>
            </a:r>
            <a:r>
              <a:rPr lang="nb-NO"/>
              <a:t> </a:t>
            </a:r>
            <a:r>
              <a:rPr lang="nb-NO" err="1"/>
              <a:t>box</a:t>
            </a:r>
            <a:r>
              <a:rPr lang="nb-NO"/>
              <a:t>-teknikker:</a:t>
            </a:r>
          </a:p>
          <a:p>
            <a:pPr lvl="1"/>
            <a:r>
              <a:rPr lang="nb-NO"/>
              <a:t>Statement testing and </a:t>
            </a:r>
            <a:r>
              <a:rPr lang="nb-NO" err="1"/>
              <a:t>coverage</a:t>
            </a:r>
            <a:r>
              <a:rPr lang="nb-NO"/>
              <a:t>,  </a:t>
            </a:r>
            <a:r>
              <a:rPr lang="nb-NO" err="1"/>
              <a:t>decision</a:t>
            </a:r>
            <a:r>
              <a:rPr lang="nb-NO"/>
              <a:t> testing and </a:t>
            </a:r>
            <a:r>
              <a:rPr lang="nb-NO" err="1"/>
              <a:t>coverage</a:t>
            </a:r>
            <a:r>
              <a:rPr lang="nb-NO"/>
              <a:t>. </a:t>
            </a:r>
          </a:p>
          <a:p>
            <a:r>
              <a:rPr lang="nb-NO"/>
              <a:t>2 erfaringsbaserte teknikker:</a:t>
            </a:r>
          </a:p>
          <a:p>
            <a:pPr lvl="1"/>
            <a:r>
              <a:rPr lang="nb-NO" err="1"/>
              <a:t>Exploratory</a:t>
            </a:r>
            <a:r>
              <a:rPr lang="nb-NO"/>
              <a:t> testing, </a:t>
            </a:r>
            <a:r>
              <a:rPr lang="nb-NO" err="1"/>
              <a:t>error</a:t>
            </a:r>
            <a:r>
              <a:rPr lang="nb-NO"/>
              <a:t> </a:t>
            </a:r>
            <a:r>
              <a:rPr lang="nb-NO" err="1"/>
              <a:t>guessing</a:t>
            </a:r>
            <a:endParaRPr lang="nb-NO"/>
          </a:p>
          <a:p>
            <a:r>
              <a:rPr lang="nb-NO"/>
              <a:t>Hvordan velge testteknikk?</a:t>
            </a:r>
          </a:p>
          <a:p>
            <a:pPr lvl="1"/>
            <a:r>
              <a:rPr lang="nb-NO"/>
              <a:t>Kommer an på flere faktorer som risiko, systemtype, krav, modeller, kunnskap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113</a:t>
            </a:fld>
            <a:endParaRPr lang="nb-NO"/>
          </a:p>
        </p:txBody>
      </p:sp>
    </p:spTree>
    <p:extLst>
      <p:ext uri="{BB962C8B-B14F-4D97-AF65-F5344CB8AC3E}">
        <p14:creationId xmlns:p14="http://schemas.microsoft.com/office/powerpoint/2010/main" val="37697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114</a:t>
            </a:fld>
            <a:endParaRPr lang="fr-FR"/>
          </a:p>
        </p:txBody>
      </p:sp>
      <p:sp>
        <p:nvSpPr>
          <p:cNvPr id="5" name="Text Placeholder 4"/>
          <p:cNvSpPr>
            <a:spLocks noGrp="1"/>
          </p:cNvSpPr>
          <p:nvPr>
            <p:ph type="body" sz="quarter" idx="14"/>
          </p:nvPr>
        </p:nvSpPr>
        <p:spPr>
          <a:xfrm>
            <a:off x="512912" y="332656"/>
            <a:ext cx="8352928" cy="720402"/>
          </a:xfrm>
        </p:spPr>
        <p:txBody>
          <a:bodyPr>
            <a:normAutofit/>
          </a:bodyPr>
          <a:lstStyle/>
          <a:p>
            <a:pPr algn="ctr"/>
            <a:r>
              <a:rPr lang="nb-NO"/>
              <a:t>Kaffepause!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880" y="1916832"/>
            <a:ext cx="5496272" cy="4354078"/>
          </a:xfrm>
          <a:prstGeom prst="rect">
            <a:avLst/>
          </a:prstGeom>
        </p:spPr>
      </p:pic>
    </p:spTree>
    <p:extLst>
      <p:ext uri="{BB962C8B-B14F-4D97-AF65-F5344CB8AC3E}">
        <p14:creationId xmlns:p14="http://schemas.microsoft.com/office/powerpoint/2010/main" val="24253699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115</a:t>
            </a:fld>
            <a:endParaRPr lang="fr-FR"/>
          </a:p>
        </p:txBody>
      </p:sp>
      <p:sp>
        <p:nvSpPr>
          <p:cNvPr id="5" name="Text Placeholder 4"/>
          <p:cNvSpPr>
            <a:spLocks noGrp="1"/>
          </p:cNvSpPr>
          <p:nvPr>
            <p:ph type="body" sz="quarter" idx="14"/>
          </p:nvPr>
        </p:nvSpPr>
        <p:spPr>
          <a:xfrm>
            <a:off x="539552" y="836390"/>
            <a:ext cx="7560840" cy="432370"/>
          </a:xfrm>
        </p:spPr>
        <p:txBody>
          <a:bodyPr>
            <a:normAutofit/>
          </a:bodyPr>
          <a:lstStyle/>
          <a:p>
            <a:r>
              <a:rPr lang="nb-NO"/>
              <a:t>Kapittel 5: Testledelse</a:t>
            </a:r>
          </a:p>
        </p:txBody>
      </p:sp>
      <p:pic>
        <p:nvPicPr>
          <p:cNvPr id="6" name="Bilde 8"/>
          <p:cNvPicPr>
            <a:picLocks noChangeAspect="1"/>
          </p:cNvPicPr>
          <p:nvPr/>
        </p:nvPicPr>
        <p:blipFill>
          <a:blip r:embed="rId3"/>
          <a:stretch>
            <a:fillRect/>
          </a:stretch>
        </p:blipFill>
        <p:spPr>
          <a:xfrm>
            <a:off x="4917330" y="2204863"/>
            <a:ext cx="3776242" cy="2175341"/>
          </a:xfrm>
          <a:prstGeom prst="rect">
            <a:avLst/>
          </a:prstGeom>
        </p:spPr>
      </p:pic>
      <p:sp>
        <p:nvSpPr>
          <p:cNvPr id="7" name="TextBox 6"/>
          <p:cNvSpPr txBox="1"/>
          <p:nvPr/>
        </p:nvSpPr>
        <p:spPr>
          <a:xfrm>
            <a:off x="539552" y="2348880"/>
            <a:ext cx="4377778" cy="2523768"/>
          </a:xfrm>
          <a:prstGeom prst="rect">
            <a:avLst/>
          </a:prstGeom>
          <a:noFill/>
        </p:spPr>
        <p:txBody>
          <a:bodyPr wrap="square" rtlCol="0">
            <a:spAutoFit/>
          </a:bodyPr>
          <a:lstStyle/>
          <a:p>
            <a:pPr marL="285750" indent="-285750">
              <a:buFont typeface="Arial" panose="020B0604020202020204" pitchFamily="34" charset="0"/>
              <a:buChar char="•"/>
            </a:pPr>
            <a:r>
              <a:rPr lang="nb-NO" sz="2000"/>
              <a:t>Testorganisasjon </a:t>
            </a:r>
          </a:p>
          <a:p>
            <a:pPr marL="285750" indent="-285750">
              <a:buFont typeface="Arial" panose="020B0604020202020204" pitchFamily="34" charset="0"/>
              <a:buChar char="•"/>
            </a:pPr>
            <a:r>
              <a:rPr lang="nb-NO" sz="2000"/>
              <a:t>Testplanlegging og estimering</a:t>
            </a:r>
          </a:p>
          <a:p>
            <a:pPr marL="285750" indent="-285750">
              <a:buFont typeface="Arial" panose="020B0604020202020204" pitchFamily="34" charset="0"/>
              <a:buChar char="•"/>
            </a:pPr>
            <a:r>
              <a:rPr lang="nb-NO" sz="2000"/>
              <a:t>Overvåking og kontroll av testfremdrift</a:t>
            </a:r>
          </a:p>
          <a:p>
            <a:pPr marL="285750" indent="-285750">
              <a:buFont typeface="Arial" panose="020B0604020202020204" pitchFamily="34" charset="0"/>
              <a:buChar char="•"/>
            </a:pPr>
            <a:r>
              <a:rPr lang="nb-NO" sz="2000"/>
              <a:t>Konfigurasjonsstyring</a:t>
            </a:r>
          </a:p>
          <a:p>
            <a:pPr marL="285750" indent="-285750">
              <a:buFont typeface="Arial" panose="020B0604020202020204" pitchFamily="34" charset="0"/>
              <a:buChar char="•"/>
            </a:pPr>
            <a:r>
              <a:rPr lang="nb-NO" sz="2000"/>
              <a:t>Risiko og testing</a:t>
            </a:r>
          </a:p>
          <a:p>
            <a:pPr marL="285750" indent="-285750">
              <a:buFont typeface="Arial" panose="020B0604020202020204" pitchFamily="34" charset="0"/>
              <a:buChar char="•"/>
            </a:pPr>
            <a:r>
              <a:rPr lang="nb-NO" sz="2000"/>
              <a:t>Hendelses- og feilstyring</a:t>
            </a:r>
          </a:p>
          <a:p>
            <a:endParaRPr lang="nb-NO"/>
          </a:p>
        </p:txBody>
      </p:sp>
    </p:spTree>
    <p:extLst>
      <p:ext uri="{BB962C8B-B14F-4D97-AF65-F5344CB8AC3E}">
        <p14:creationId xmlns:p14="http://schemas.microsoft.com/office/powerpoint/2010/main" val="16782005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116</a:t>
            </a:fld>
            <a:endParaRPr lang="nb-NO"/>
          </a:p>
        </p:txBody>
      </p:sp>
      <p:sp>
        <p:nvSpPr>
          <p:cNvPr id="6" name="Title 1"/>
          <p:cNvSpPr txBox="1">
            <a:spLocks/>
          </p:cNvSpPr>
          <p:nvPr/>
        </p:nvSpPr>
        <p:spPr bwMode="gray">
          <a:xfrm>
            <a:off x="544439" y="190697"/>
            <a:ext cx="8045374" cy="790031"/>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a:t>Testorganisasjon og uavhengighet</a:t>
            </a:r>
          </a:p>
        </p:txBody>
      </p:sp>
      <p:graphicFrame>
        <p:nvGraphicFramePr>
          <p:cNvPr id="7" name="Content Placeholder 4"/>
          <p:cNvGraphicFramePr>
            <a:graphicFrameLocks/>
          </p:cNvGraphicFramePr>
          <p:nvPr>
            <p:extLst/>
          </p:nvPr>
        </p:nvGraphicFramePr>
        <p:xfrm>
          <a:off x="544439" y="2492896"/>
          <a:ext cx="7728470" cy="2520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3"/>
          <p:cNvSpPr txBox="1">
            <a:spLocks/>
          </p:cNvSpPr>
          <p:nvPr/>
        </p:nvSpPr>
        <p:spPr>
          <a:xfrm>
            <a:off x="122130" y="6502208"/>
            <a:ext cx="296226" cy="162152"/>
          </a:xfrm>
          <a:prstGeom prst="rect">
            <a:avLst/>
          </a:prstGeom>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defRPr/>
            </a:pPr>
            <a:fld id="{893D829B-884C-48FC-A86D-F82371DCC8D5}" type="slidenum">
              <a:rPr lang="en-GB" smtClean="0"/>
              <a:pPr>
                <a:defRPr/>
              </a:pPr>
              <a:t>116</a:t>
            </a:fld>
            <a:endParaRPr lang="en-GB"/>
          </a:p>
        </p:txBody>
      </p:sp>
      <p:sp>
        <p:nvSpPr>
          <p:cNvPr id="9" name="TextBox 8"/>
          <p:cNvSpPr txBox="1"/>
          <p:nvPr/>
        </p:nvSpPr>
        <p:spPr>
          <a:xfrm>
            <a:off x="544439" y="1628800"/>
            <a:ext cx="1579289" cy="646331"/>
          </a:xfrm>
          <a:prstGeom prst="rect">
            <a:avLst/>
          </a:prstGeom>
          <a:noFill/>
        </p:spPr>
        <p:txBody>
          <a:bodyPr wrap="square" rtlCol="0">
            <a:spAutoFit/>
          </a:bodyPr>
          <a:lstStyle/>
          <a:p>
            <a:r>
              <a:rPr lang="nb-NO"/>
              <a:t>Ingen uavhengighet</a:t>
            </a:r>
          </a:p>
        </p:txBody>
      </p:sp>
      <p:sp>
        <p:nvSpPr>
          <p:cNvPr id="10" name="TextBox 9"/>
          <p:cNvSpPr txBox="1"/>
          <p:nvPr/>
        </p:nvSpPr>
        <p:spPr>
          <a:xfrm>
            <a:off x="6660232" y="1628799"/>
            <a:ext cx="1584176" cy="646331"/>
          </a:xfrm>
          <a:prstGeom prst="rect">
            <a:avLst/>
          </a:prstGeom>
          <a:noFill/>
        </p:spPr>
        <p:txBody>
          <a:bodyPr wrap="square" rtlCol="0">
            <a:spAutoFit/>
          </a:bodyPr>
          <a:lstStyle/>
          <a:p>
            <a:r>
              <a:rPr lang="nb-NO"/>
              <a:t>Stor uavhengighet</a:t>
            </a:r>
          </a:p>
        </p:txBody>
      </p:sp>
      <p:sp>
        <p:nvSpPr>
          <p:cNvPr id="11" name="TextBox 10"/>
          <p:cNvSpPr txBox="1"/>
          <p:nvPr/>
        </p:nvSpPr>
        <p:spPr>
          <a:xfrm>
            <a:off x="659089" y="5322896"/>
            <a:ext cx="1176607" cy="923330"/>
          </a:xfrm>
          <a:prstGeom prst="rect">
            <a:avLst/>
          </a:prstGeom>
          <a:noFill/>
        </p:spPr>
        <p:txBody>
          <a:bodyPr wrap="square" rtlCol="0">
            <a:spAutoFit/>
          </a:bodyPr>
          <a:lstStyle/>
          <a:p>
            <a:r>
              <a:rPr lang="nb-NO"/>
              <a:t>Utvikler tester på egen kode</a:t>
            </a:r>
          </a:p>
        </p:txBody>
      </p:sp>
      <p:sp>
        <p:nvSpPr>
          <p:cNvPr id="12" name="TextBox 11"/>
          <p:cNvSpPr txBox="1"/>
          <p:nvPr/>
        </p:nvSpPr>
        <p:spPr>
          <a:xfrm>
            <a:off x="2596667" y="5322896"/>
            <a:ext cx="1075233" cy="923330"/>
          </a:xfrm>
          <a:prstGeom prst="rect">
            <a:avLst/>
          </a:prstGeom>
          <a:noFill/>
        </p:spPr>
        <p:txBody>
          <a:bodyPr wrap="square" rtlCol="0">
            <a:spAutoFit/>
          </a:bodyPr>
          <a:lstStyle/>
          <a:p>
            <a:r>
              <a:rPr lang="nb-NO"/>
              <a:t>Noen andre på teamet</a:t>
            </a:r>
          </a:p>
        </p:txBody>
      </p:sp>
      <p:sp>
        <p:nvSpPr>
          <p:cNvPr id="13" name="TextBox 12"/>
          <p:cNvSpPr txBox="1"/>
          <p:nvPr/>
        </p:nvSpPr>
        <p:spPr>
          <a:xfrm>
            <a:off x="4716016" y="5322896"/>
            <a:ext cx="1512168" cy="923330"/>
          </a:xfrm>
          <a:prstGeom prst="rect">
            <a:avLst/>
          </a:prstGeom>
          <a:noFill/>
        </p:spPr>
        <p:txBody>
          <a:bodyPr wrap="square" rtlCol="0">
            <a:spAutoFit/>
          </a:bodyPr>
          <a:lstStyle/>
          <a:p>
            <a:r>
              <a:rPr lang="nb-NO"/>
              <a:t>Noen fra et annet team eller testteam</a:t>
            </a:r>
          </a:p>
        </p:txBody>
      </p:sp>
      <p:sp>
        <p:nvSpPr>
          <p:cNvPr id="14" name="TextBox 13"/>
          <p:cNvSpPr txBox="1"/>
          <p:nvPr/>
        </p:nvSpPr>
        <p:spPr>
          <a:xfrm>
            <a:off x="6804248" y="5322896"/>
            <a:ext cx="1368152" cy="923330"/>
          </a:xfrm>
          <a:prstGeom prst="rect">
            <a:avLst/>
          </a:prstGeom>
          <a:noFill/>
        </p:spPr>
        <p:txBody>
          <a:bodyPr wrap="square" rtlCol="0">
            <a:spAutoFit/>
          </a:bodyPr>
          <a:lstStyle/>
          <a:p>
            <a:r>
              <a:rPr lang="nb-NO"/>
              <a:t>Noen fra en annen organisasjon</a:t>
            </a:r>
          </a:p>
        </p:txBody>
      </p:sp>
    </p:spTree>
    <p:extLst>
      <p:ext uri="{BB962C8B-B14F-4D97-AF65-F5344CB8AC3E}">
        <p14:creationId xmlns:p14="http://schemas.microsoft.com/office/powerpoint/2010/main" val="2012707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err="1"/>
              <a:t>Testorganisering</a:t>
            </a:r>
            <a:r>
              <a:rPr lang="en-US"/>
              <a:t> </a:t>
            </a:r>
            <a:r>
              <a:rPr lang="en-US" err="1"/>
              <a:t>og</a:t>
            </a:r>
            <a:r>
              <a:rPr lang="en-US"/>
              <a:t> </a:t>
            </a:r>
            <a:r>
              <a:rPr lang="en-US" err="1"/>
              <a:t>uavhengighet</a:t>
            </a:r>
          </a:p>
        </p:txBody>
      </p:sp>
      <p:sp>
        <p:nvSpPr>
          <p:cNvPr id="7" name="Plassholder for innhold 6"/>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117</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 y="1988840"/>
            <a:ext cx="9144000" cy="4410951"/>
          </a:xfrm>
          <a:prstGeom prst="rect">
            <a:avLst/>
          </a:prstGeom>
        </p:spPr>
      </p:pic>
    </p:spTree>
    <p:extLst>
      <p:ext uri="{BB962C8B-B14F-4D97-AF65-F5344CB8AC3E}">
        <p14:creationId xmlns:p14="http://schemas.microsoft.com/office/powerpoint/2010/main" val="27406606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a:extLst>
              <a:ext uri="{FF2B5EF4-FFF2-40B4-BE49-F238E27FC236}">
                <a16:creationId xmlns:a16="http://schemas.microsoft.com/office/drawing/2014/main" id="{15E22AA9-E802-40D4-863C-A970E9AEB07C}"/>
              </a:ext>
            </a:extLst>
          </p:cNvPr>
          <p:cNvSpPr>
            <a:spLocks noGrp="1"/>
          </p:cNvSpPr>
          <p:nvPr>
            <p:ph type="title"/>
          </p:nvPr>
        </p:nvSpPr>
        <p:spPr/>
        <p:txBody>
          <a:bodyPr/>
          <a:lstStyle/>
          <a:p>
            <a:r>
              <a:rPr lang="nb-NO"/>
              <a:t>Roller</a:t>
            </a:r>
          </a:p>
        </p:txBody>
      </p:sp>
      <p:sp>
        <p:nvSpPr>
          <p:cNvPr id="3" name="Plassholder for innhold 2">
            <a:extLst>
              <a:ext uri="{FF2B5EF4-FFF2-40B4-BE49-F238E27FC236}">
                <a16:creationId xmlns:a16="http://schemas.microsoft.com/office/drawing/2014/main" id="{59E22AFD-8872-42BF-9054-8E319778C250}"/>
              </a:ext>
            </a:extLst>
          </p:cNvPr>
          <p:cNvSpPr>
            <a:spLocks noGrp="1"/>
          </p:cNvSpPr>
          <p:nvPr>
            <p:ph sz="quarter" idx="13"/>
          </p:nvPr>
        </p:nvSpPr>
        <p:spPr/>
        <p:txBody>
          <a:bodyPr vert="horz" lIns="0" tIns="0" rIns="0" bIns="0" rtlCol="0" anchor="t">
            <a:normAutofit/>
          </a:bodyPr>
          <a:lstStyle/>
          <a:p>
            <a:pPr marL="271145" indent="-271145"/>
            <a:r>
              <a:rPr lang="nb-NO">
                <a:cs typeface="Calibri"/>
              </a:rPr>
              <a:t>Tester</a:t>
            </a:r>
          </a:p>
          <a:p>
            <a:pPr marL="715645" lvl="1" indent="-242570">
              <a:spcBef>
                <a:spcPts val="400"/>
              </a:spcBef>
            </a:pPr>
            <a:r>
              <a:rPr lang="nb-NO">
                <a:cs typeface="Calibri"/>
              </a:rPr>
              <a:t>Tester systemet</a:t>
            </a:r>
          </a:p>
          <a:p>
            <a:pPr marL="715645" lvl="1" indent="-242570">
              <a:spcBef>
                <a:spcPts val="400"/>
              </a:spcBef>
            </a:pPr>
            <a:r>
              <a:rPr lang="nb-NO">
                <a:cs typeface="Calibri"/>
              </a:rPr>
              <a:t>Involvert i planlegging</a:t>
            </a:r>
          </a:p>
          <a:p>
            <a:pPr marL="715645" lvl="1" indent="-242570">
              <a:spcBef>
                <a:spcPts val="400"/>
              </a:spcBef>
            </a:pPr>
            <a:r>
              <a:rPr lang="nb-NO">
                <a:cs typeface="Calibri"/>
              </a:rPr>
              <a:t>Skriver tester</a:t>
            </a:r>
          </a:p>
          <a:p>
            <a:pPr marL="715645" lvl="1" indent="-242570">
              <a:spcBef>
                <a:spcPts val="400"/>
              </a:spcBef>
            </a:pPr>
            <a:r>
              <a:rPr lang="nb-NO">
                <a:cs typeface="Calibri"/>
              </a:rPr>
              <a:t>Fikser </a:t>
            </a:r>
            <a:r>
              <a:rPr lang="nb-NO" err="1">
                <a:cs typeface="Calibri"/>
              </a:rPr>
              <a:t>testdata</a:t>
            </a:r>
          </a:p>
          <a:p>
            <a:pPr marL="271145" indent="-271145"/>
            <a:r>
              <a:rPr lang="nb-NO">
                <a:cs typeface="Calibri"/>
              </a:rPr>
              <a:t>Testleder</a:t>
            </a:r>
          </a:p>
          <a:p>
            <a:pPr marL="715645" lvl="1" indent="-242570">
              <a:spcBef>
                <a:spcPts val="400"/>
              </a:spcBef>
            </a:pPr>
            <a:r>
              <a:rPr lang="nb-NO">
                <a:cs typeface="Calibri"/>
              </a:rPr>
              <a:t>Teststrategi</a:t>
            </a:r>
          </a:p>
          <a:p>
            <a:pPr marL="715645" lvl="1" indent="-242570">
              <a:spcBef>
                <a:spcPts val="400"/>
              </a:spcBef>
            </a:pPr>
            <a:r>
              <a:rPr lang="nb-NO">
                <a:cs typeface="Calibri"/>
              </a:rPr>
              <a:t>Testplanlegging og rapportering</a:t>
            </a:r>
          </a:p>
          <a:p>
            <a:pPr marL="715645" lvl="1" indent="-242570">
              <a:spcBef>
                <a:spcPts val="400"/>
              </a:spcBef>
            </a:pPr>
            <a:r>
              <a:rPr lang="nb-NO">
                <a:cs typeface="Calibri"/>
              </a:rPr>
              <a:t>Samle informasjon</a:t>
            </a:r>
          </a:p>
          <a:p>
            <a:pPr marL="715645" lvl="1" indent="-242570">
              <a:spcBef>
                <a:spcPts val="400"/>
              </a:spcBef>
            </a:pPr>
            <a:r>
              <a:rPr lang="nb-NO">
                <a:cs typeface="Calibri"/>
              </a:rPr>
              <a:t>Velge testverktøy</a:t>
            </a:r>
          </a:p>
          <a:p>
            <a:pPr marL="715645" lvl="1" indent="-242570">
              <a:spcBef>
                <a:spcPts val="400"/>
              </a:spcBef>
            </a:pPr>
            <a:endParaRPr lang="nb-NO">
              <a:cs typeface="Calibri"/>
            </a:endParaRPr>
          </a:p>
        </p:txBody>
      </p:sp>
      <p:sp>
        <p:nvSpPr>
          <p:cNvPr id="4" name="Plassholder for bunntekst 3">
            <a:extLst>
              <a:ext uri="{FF2B5EF4-FFF2-40B4-BE49-F238E27FC236}">
                <a16:creationId xmlns:a16="http://schemas.microsoft.com/office/drawing/2014/main" id="{C4D7FFC2-CEAD-4504-8BCC-C39CBF0F40F9}"/>
              </a:ext>
            </a:extLst>
          </p:cNvPr>
          <p:cNvSpPr>
            <a:spLocks noGrp="1"/>
          </p:cNvSpPr>
          <p:nvPr>
            <p:ph type="ftr" sz="quarter" idx="3"/>
          </p:nvPr>
        </p:nvSpPr>
        <p:spPr/>
        <p:txBody>
          <a:bodyPr/>
          <a:lstStyle/>
          <a:p>
            <a:endParaRPr lang="nb-NO"/>
          </a:p>
        </p:txBody>
      </p:sp>
      <p:sp>
        <p:nvSpPr>
          <p:cNvPr id="5" name="Plassholder for lysbildenummer 4">
            <a:extLst>
              <a:ext uri="{FF2B5EF4-FFF2-40B4-BE49-F238E27FC236}">
                <a16:creationId xmlns:a16="http://schemas.microsoft.com/office/drawing/2014/main" id="{279261F1-FB9F-476E-B5CB-1B1F76B993DD}"/>
              </a:ext>
            </a:extLst>
          </p:cNvPr>
          <p:cNvSpPr>
            <a:spLocks noGrp="1"/>
          </p:cNvSpPr>
          <p:nvPr>
            <p:ph type="sldNum" sz="quarter" idx="4"/>
          </p:nvPr>
        </p:nvSpPr>
        <p:spPr/>
        <p:txBody>
          <a:bodyPr/>
          <a:lstStyle/>
          <a:p>
            <a:fld id="{5279AF0B-2D84-CD41-8CAF-017061CB9833}" type="slidenum">
              <a:rPr lang="nb-NO" smtClean="0"/>
              <a:pPr/>
              <a:t>118</a:t>
            </a:fld>
            <a:endParaRPr lang="nb-NO"/>
          </a:p>
        </p:txBody>
      </p:sp>
      <p:pic>
        <p:nvPicPr>
          <p:cNvPr id="6" name="Bilde 6" descr="Et bilde som inneholder tekst&#10;&#10;Beskrivelse som er generert med svært høy visshet">
            <a:extLst>
              <a:ext uri="{FF2B5EF4-FFF2-40B4-BE49-F238E27FC236}">
                <a16:creationId xmlns:a16="http://schemas.microsoft.com/office/drawing/2014/main" id="{4DC322CF-1C22-4FD8-AC99-4C2E17BFDF8F}"/>
              </a:ext>
            </a:extLst>
          </p:cNvPr>
          <p:cNvPicPr>
            <a:picLocks noChangeAspect="1"/>
          </p:cNvPicPr>
          <p:nvPr/>
        </p:nvPicPr>
        <p:blipFill>
          <a:blip r:embed="rId2"/>
          <a:stretch>
            <a:fillRect/>
          </a:stretch>
        </p:blipFill>
        <p:spPr>
          <a:xfrm>
            <a:off x="4163683" y="1699959"/>
            <a:ext cx="4914180" cy="2595440"/>
          </a:xfrm>
          <a:prstGeom prst="rect">
            <a:avLst/>
          </a:prstGeom>
        </p:spPr>
      </p:pic>
    </p:spTree>
    <p:extLst>
      <p:ext uri="{BB962C8B-B14F-4D97-AF65-F5344CB8AC3E}">
        <p14:creationId xmlns:p14="http://schemas.microsoft.com/office/powerpoint/2010/main" val="39286511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Testleders oppgaver</a:t>
            </a:r>
          </a:p>
        </p:txBody>
      </p:sp>
      <p:sp>
        <p:nvSpPr>
          <p:cNvPr id="3" name="Content Placeholder 2"/>
          <p:cNvSpPr>
            <a:spLocks noGrp="1"/>
          </p:cNvSpPr>
          <p:nvPr>
            <p:ph sz="quarter" idx="13"/>
          </p:nvPr>
        </p:nvSpPr>
        <p:spPr/>
        <p:txBody>
          <a:bodyPr>
            <a:normAutofit lnSpcReduction="10000"/>
          </a:bodyPr>
          <a:lstStyle/>
          <a:p>
            <a:pPr>
              <a:spcBef>
                <a:spcPts val="0"/>
              </a:spcBef>
              <a:buFont typeface="Arial" panose="020B0604020202020204" pitchFamily="34" charset="0"/>
              <a:buChar char="•"/>
            </a:pPr>
            <a:r>
              <a:rPr lang="nb-NO"/>
              <a:t>Koordinere teststrategi og plan med prosjektleder++</a:t>
            </a:r>
          </a:p>
          <a:p>
            <a:pPr>
              <a:spcBef>
                <a:spcPts val="0"/>
              </a:spcBef>
              <a:buFont typeface="Arial" panose="020B0604020202020204" pitchFamily="34" charset="0"/>
              <a:buChar char="•"/>
            </a:pPr>
            <a:r>
              <a:rPr lang="nb-NO"/>
              <a:t>Skrive strategi og testpolicy for organisasjonen</a:t>
            </a:r>
          </a:p>
          <a:p>
            <a:pPr>
              <a:spcBef>
                <a:spcPts val="0"/>
              </a:spcBef>
              <a:buFont typeface="Arial" panose="020B0604020202020204" pitchFamily="34" charset="0"/>
              <a:buChar char="•"/>
            </a:pPr>
            <a:r>
              <a:rPr lang="nb-NO"/>
              <a:t>Bidra med andre prosjektaktiviteter med testbriller, som integrasjonsplanlegging</a:t>
            </a:r>
          </a:p>
          <a:p>
            <a:pPr>
              <a:spcBef>
                <a:spcPts val="0"/>
              </a:spcBef>
              <a:buFont typeface="Arial" panose="020B0604020202020204" pitchFamily="34" charset="0"/>
              <a:buChar char="•"/>
            </a:pPr>
            <a:r>
              <a:rPr lang="nb-NO"/>
              <a:t>Planlegge testene med hensyn på kontekst, målsetning, risiko -&gt; velge teststrategi, estimere tid, arbeidsmengde og kostnad, ressurser, definere testnivå og syklus, planlegge hendelseshåndtering</a:t>
            </a:r>
          </a:p>
          <a:p>
            <a:pPr>
              <a:spcBef>
                <a:spcPts val="0"/>
              </a:spcBef>
              <a:buFont typeface="Arial" panose="020B0604020202020204" pitchFamily="34" charset="0"/>
              <a:buChar char="•"/>
            </a:pPr>
            <a:r>
              <a:rPr lang="nb-NO"/>
              <a:t>Starte opp spesifikasjon, forberedelse, implementering og utføring av tester, overvåke testresultater og sjekke sluttkriterier</a:t>
            </a:r>
          </a:p>
          <a:p>
            <a:pPr>
              <a:spcBef>
                <a:spcPts val="0"/>
              </a:spcBef>
              <a:buFont typeface="Arial" panose="020B0604020202020204" pitchFamily="34" charset="0"/>
              <a:buChar char="•"/>
            </a:pPr>
            <a:r>
              <a:rPr lang="nb-NO"/>
              <a:t>Tilpasse planlegging på basis av testresultater og framdrift </a:t>
            </a:r>
          </a:p>
          <a:p>
            <a:pPr>
              <a:spcBef>
                <a:spcPts val="0"/>
              </a:spcBef>
              <a:buFont typeface="Arial" panose="020B0604020202020204" pitchFamily="34" charset="0"/>
              <a:buChar char="•"/>
            </a:pPr>
            <a:r>
              <a:rPr lang="nb-NO"/>
              <a:t>Sette opp passende konfigurasjonsstyring av </a:t>
            </a:r>
            <a:r>
              <a:rPr lang="nb-NO" err="1"/>
              <a:t>testmateriale</a:t>
            </a:r>
            <a:r>
              <a:rPr lang="nb-NO"/>
              <a:t> for sporbarhet</a:t>
            </a:r>
          </a:p>
          <a:p>
            <a:pPr>
              <a:spcBef>
                <a:spcPts val="0"/>
              </a:spcBef>
              <a:buFont typeface="Arial" panose="020B0604020202020204" pitchFamily="34" charset="0"/>
              <a:buChar char="•"/>
            </a:pPr>
            <a:r>
              <a:rPr lang="nb-NO"/>
              <a:t>Innførende passende måledata</a:t>
            </a:r>
          </a:p>
          <a:p>
            <a:pPr>
              <a:spcBef>
                <a:spcPts val="0"/>
              </a:spcBef>
              <a:buFont typeface="Arial" panose="020B0604020202020204" pitchFamily="34" charset="0"/>
              <a:buChar char="•"/>
            </a:pPr>
            <a:r>
              <a:rPr lang="nb-NO"/>
              <a:t>Beslutte hva som skal bli automatisert</a:t>
            </a:r>
          </a:p>
          <a:p>
            <a:pPr>
              <a:spcBef>
                <a:spcPts val="0"/>
              </a:spcBef>
              <a:buFont typeface="Arial" panose="020B0604020202020204" pitchFamily="34" charset="0"/>
              <a:buChar char="•"/>
            </a:pPr>
            <a:r>
              <a:rPr lang="nb-NO"/>
              <a:t>Velge verktøy </a:t>
            </a:r>
          </a:p>
          <a:p>
            <a:pPr>
              <a:spcBef>
                <a:spcPts val="0"/>
              </a:spcBef>
              <a:buFont typeface="Arial" panose="020B0604020202020204" pitchFamily="34" charset="0"/>
              <a:buChar char="•"/>
            </a:pPr>
            <a:r>
              <a:rPr lang="nb-NO"/>
              <a:t>Beslutninger rundt implementering av testmiljø</a:t>
            </a:r>
          </a:p>
          <a:p>
            <a:pPr>
              <a:spcBef>
                <a:spcPts val="0"/>
              </a:spcBef>
              <a:buFont typeface="Arial" panose="020B0604020202020204" pitchFamily="34" charset="0"/>
              <a:buChar char="•"/>
            </a:pPr>
            <a:r>
              <a:rPr lang="nb-NO"/>
              <a:t>Skrive sluttrapporter fra testing</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119</a:t>
            </a:fld>
            <a:endParaRPr lang="nb-NO"/>
          </a:p>
        </p:txBody>
      </p:sp>
    </p:spTree>
    <p:extLst>
      <p:ext uri="{BB962C8B-B14F-4D97-AF65-F5344CB8AC3E}">
        <p14:creationId xmlns:p14="http://schemas.microsoft.com/office/powerpoint/2010/main" val="2984596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nb-NO" b="1"/>
              <a:t>1. Avdekker feil, beviser ikke feilfri programvare</a:t>
            </a:r>
          </a:p>
          <a:p>
            <a:endParaRPr lang="nb-NO"/>
          </a:p>
          <a:p>
            <a:pPr marL="0" indent="0">
              <a:buNone/>
            </a:pPr>
            <a:r>
              <a:rPr lang="nb-NO"/>
              <a:t>		</a:t>
            </a:r>
          </a:p>
        </p:txBody>
      </p:sp>
      <p:sp>
        <p:nvSpPr>
          <p:cNvPr id="3" name="Title 2"/>
          <p:cNvSpPr>
            <a:spLocks noGrp="1"/>
          </p:cNvSpPr>
          <p:nvPr>
            <p:ph type="title"/>
          </p:nvPr>
        </p:nvSpPr>
        <p:spPr/>
        <p:txBody>
          <a:bodyPr/>
          <a:lstStyle/>
          <a:p>
            <a:r>
              <a:rPr lang="nb-NO"/>
              <a:t>De 7 testprinsippene</a:t>
            </a: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43E6FD-AB27-4108-A2FC-346BB5F75E3F}" type="slidenum">
              <a:rPr lang="fr-FR" smtClean="0"/>
              <a:pPr/>
              <a:t>12</a:t>
            </a:fld>
            <a:endParaRPr lang="fr-FR"/>
          </a:p>
        </p:txBody>
      </p:sp>
      <p:sp>
        <p:nvSpPr>
          <p:cNvPr id="6" name="Content Placeholder 5"/>
          <p:cNvSpPr>
            <a:spLocks noGrp="1"/>
          </p:cNvSpPr>
          <p:nvPr>
            <p:ph idx="13"/>
          </p:nvPr>
        </p:nvSpPr>
        <p:spPr/>
        <p:txBody>
          <a:bodyPr/>
          <a:lstStyle/>
          <a:p>
            <a:pPr marL="0" indent="0">
              <a:buNone/>
            </a:pPr>
            <a:r>
              <a:rPr lang="nb-NO" b="1"/>
              <a:t>2. Komplett test umulig</a:t>
            </a:r>
          </a:p>
          <a:p>
            <a:endParaRPr lang="nb-NO" b="1"/>
          </a:p>
          <a:p>
            <a:pPr marL="0" indent="0">
              <a:buNone/>
            </a:pPr>
            <a:endParaRPr lang="nb-NO" b="1"/>
          </a:p>
        </p:txBody>
      </p:sp>
      <p:sp>
        <p:nvSpPr>
          <p:cNvPr id="7" name="Content Placeholder 6"/>
          <p:cNvSpPr>
            <a:spLocks noGrp="1"/>
          </p:cNvSpPr>
          <p:nvPr>
            <p:ph idx="14"/>
          </p:nvPr>
        </p:nvSpPr>
        <p:spPr/>
        <p:txBody>
          <a:bodyPr/>
          <a:lstStyle/>
          <a:p>
            <a:pPr marL="0" indent="0">
              <a:buNone/>
            </a:pPr>
            <a:r>
              <a:rPr lang="nb-NO" b="1"/>
              <a:t>4. Klyngedannelse av feil</a:t>
            </a:r>
          </a:p>
          <a:p>
            <a:pPr marL="0" indent="0">
              <a:buNone/>
            </a:pPr>
            <a:endParaRPr lang="nb-NO"/>
          </a:p>
          <a:p>
            <a:pPr marL="0" indent="0">
              <a:buNone/>
            </a:pPr>
            <a:endParaRPr lang="nb-NO"/>
          </a:p>
        </p:txBody>
      </p:sp>
      <p:sp>
        <p:nvSpPr>
          <p:cNvPr id="8" name="Content Placeholder 7"/>
          <p:cNvSpPr>
            <a:spLocks noGrp="1"/>
          </p:cNvSpPr>
          <p:nvPr>
            <p:ph idx="15"/>
          </p:nvPr>
        </p:nvSpPr>
        <p:spPr/>
        <p:txBody>
          <a:bodyPr/>
          <a:lstStyle/>
          <a:p>
            <a:pPr marL="0" indent="0">
              <a:buNone/>
            </a:pPr>
            <a:r>
              <a:rPr lang="nb-NO" b="1"/>
              <a:t>3. Tidlig testing</a:t>
            </a:r>
          </a:p>
          <a:p>
            <a:endParaRPr lang="nb-NO"/>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2263439"/>
            <a:ext cx="1446290" cy="1287015"/>
          </a:xfrm>
          <a:prstGeom prst="rect">
            <a:avLst/>
          </a:prstGeom>
        </p:spPr>
      </p:pic>
      <p:pic>
        <p:nvPicPr>
          <p:cNvPr id="13" name="Picture 12"/>
          <p:cNvPicPr>
            <a:picLocks noChangeAspect="1"/>
          </p:cNvPicPr>
          <p:nvPr/>
        </p:nvPicPr>
        <p:blipFill>
          <a:blip r:embed="rId3"/>
          <a:stretch>
            <a:fillRect/>
          </a:stretch>
        </p:blipFill>
        <p:spPr>
          <a:xfrm>
            <a:off x="1050705" y="4373307"/>
            <a:ext cx="2152176" cy="1556965"/>
          </a:xfrm>
          <a:prstGeom prst="rect">
            <a:avLst/>
          </a:prstGeom>
        </p:spPr>
      </p:pic>
      <p:pic>
        <p:nvPicPr>
          <p:cNvPr id="10" name="Bilde 11">
            <a:extLst>
              <a:ext uri="{FF2B5EF4-FFF2-40B4-BE49-F238E27FC236}">
                <a16:creationId xmlns:a16="http://schemas.microsoft.com/office/drawing/2014/main" id="{C24AAEEB-350E-4521-BDDB-7E305322A97F}"/>
              </a:ext>
            </a:extLst>
          </p:cNvPr>
          <p:cNvPicPr>
            <a:picLocks noChangeAspect="1"/>
          </p:cNvPicPr>
          <p:nvPr/>
        </p:nvPicPr>
        <p:blipFill>
          <a:blip r:embed="rId4"/>
          <a:stretch>
            <a:fillRect/>
          </a:stretch>
        </p:blipFill>
        <p:spPr>
          <a:xfrm>
            <a:off x="5239616" y="2086112"/>
            <a:ext cx="2743200" cy="1179095"/>
          </a:xfrm>
          <a:prstGeom prst="rect">
            <a:avLst/>
          </a:prstGeom>
        </p:spPr>
      </p:pic>
      <p:pic>
        <p:nvPicPr>
          <p:cNvPr id="21" name="Bilde 21" descr="Et bilde som inneholder idrett&#10;&#10;Beskrivelse som er generert med svært høy visshet">
            <a:extLst>
              <a:ext uri="{FF2B5EF4-FFF2-40B4-BE49-F238E27FC236}">
                <a16:creationId xmlns:a16="http://schemas.microsoft.com/office/drawing/2014/main" id="{FB4E0429-A717-4D4F-A876-EB8E7B72A2A4}"/>
              </a:ext>
            </a:extLst>
          </p:cNvPr>
          <p:cNvPicPr>
            <a:picLocks noChangeAspect="1"/>
          </p:cNvPicPr>
          <p:nvPr/>
        </p:nvPicPr>
        <p:blipFill>
          <a:blip r:embed="rId5"/>
          <a:stretch>
            <a:fillRect/>
          </a:stretch>
        </p:blipFill>
        <p:spPr>
          <a:xfrm>
            <a:off x="5241986" y="4369941"/>
            <a:ext cx="3347048" cy="1511174"/>
          </a:xfrm>
          <a:prstGeom prst="rect">
            <a:avLst/>
          </a:prstGeom>
        </p:spPr>
      </p:pic>
    </p:spTree>
    <p:extLst>
      <p:ext uri="{BB962C8B-B14F-4D97-AF65-F5344CB8AC3E}">
        <p14:creationId xmlns:p14="http://schemas.microsoft.com/office/powerpoint/2010/main" val="18101874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Testers oppgaver</a:t>
            </a:r>
          </a:p>
        </p:txBody>
      </p:sp>
      <p:sp>
        <p:nvSpPr>
          <p:cNvPr id="3" name="Content Placeholder 2"/>
          <p:cNvSpPr>
            <a:spLocks noGrp="1"/>
          </p:cNvSpPr>
          <p:nvPr>
            <p:ph sz="quarter" idx="13"/>
          </p:nvPr>
        </p:nvSpPr>
        <p:spPr/>
        <p:txBody>
          <a:bodyPr/>
          <a:lstStyle/>
          <a:p>
            <a:pPr>
              <a:spcBef>
                <a:spcPts val="0"/>
              </a:spcBef>
              <a:buFont typeface="Arial" panose="020B0604020202020204" pitchFamily="34" charset="0"/>
              <a:buChar char="•"/>
            </a:pPr>
            <a:r>
              <a:rPr lang="nb-NO"/>
              <a:t>Gjennomgå og bidra til testplaner</a:t>
            </a:r>
          </a:p>
          <a:p>
            <a:pPr>
              <a:spcBef>
                <a:spcPts val="0"/>
              </a:spcBef>
              <a:buFont typeface="Arial" panose="020B0604020202020204" pitchFamily="34" charset="0"/>
              <a:buChar char="•"/>
            </a:pPr>
            <a:r>
              <a:rPr lang="nb-NO"/>
              <a:t>Analysere og bedømme brukerkrav, spesifikasjoner og modeller </a:t>
            </a:r>
            <a:r>
              <a:rPr lang="nb-NO" err="1"/>
              <a:t>mtp</a:t>
            </a:r>
            <a:r>
              <a:rPr lang="nb-NO"/>
              <a:t> testbarhet</a:t>
            </a:r>
          </a:p>
          <a:p>
            <a:pPr>
              <a:spcBef>
                <a:spcPts val="0"/>
              </a:spcBef>
              <a:buFont typeface="Arial" panose="020B0604020202020204" pitchFamily="34" charset="0"/>
              <a:buChar char="•"/>
            </a:pPr>
            <a:r>
              <a:rPr lang="nb-NO"/>
              <a:t>Lage testspesifikasjoner</a:t>
            </a:r>
          </a:p>
          <a:p>
            <a:pPr>
              <a:spcBef>
                <a:spcPts val="0"/>
              </a:spcBef>
              <a:buFont typeface="Arial" panose="020B0604020202020204" pitchFamily="34" charset="0"/>
              <a:buChar char="•"/>
            </a:pPr>
            <a:r>
              <a:rPr lang="nb-NO"/>
              <a:t>Sette opp testmiljø sammen med </a:t>
            </a:r>
            <a:r>
              <a:rPr lang="nb-NO" err="1"/>
              <a:t>systemforvaltnting</a:t>
            </a:r>
            <a:r>
              <a:rPr lang="nb-NO"/>
              <a:t> og nettverksadministrasjon</a:t>
            </a:r>
          </a:p>
          <a:p>
            <a:pPr>
              <a:spcBef>
                <a:spcPts val="0"/>
              </a:spcBef>
              <a:buFont typeface="Arial" panose="020B0604020202020204" pitchFamily="34" charset="0"/>
              <a:buChar char="•"/>
            </a:pPr>
            <a:r>
              <a:rPr lang="nb-NO"/>
              <a:t>Forberede og fremskaffe </a:t>
            </a:r>
            <a:r>
              <a:rPr lang="nb-NO" err="1"/>
              <a:t>testdata</a:t>
            </a:r>
            <a:endParaRPr lang="nb-NO"/>
          </a:p>
          <a:p>
            <a:pPr>
              <a:spcBef>
                <a:spcPts val="0"/>
              </a:spcBef>
              <a:buFont typeface="Arial" panose="020B0604020202020204" pitchFamily="34" charset="0"/>
              <a:buChar char="•"/>
            </a:pPr>
            <a:r>
              <a:rPr lang="nb-NO"/>
              <a:t>Implementere tester på alle nivåer, utføre tester på alle nivåer</a:t>
            </a:r>
          </a:p>
          <a:p>
            <a:pPr>
              <a:spcBef>
                <a:spcPts val="0"/>
              </a:spcBef>
              <a:buFont typeface="Arial" panose="020B0604020202020204" pitchFamily="34" charset="0"/>
              <a:buChar char="•"/>
            </a:pPr>
            <a:r>
              <a:rPr lang="nb-NO"/>
              <a:t>Bruke verktøy</a:t>
            </a:r>
          </a:p>
          <a:p>
            <a:pPr>
              <a:spcBef>
                <a:spcPts val="0"/>
              </a:spcBef>
              <a:buFont typeface="Arial" panose="020B0604020202020204" pitchFamily="34" charset="0"/>
              <a:buChar char="•"/>
            </a:pPr>
            <a:r>
              <a:rPr lang="nb-NO"/>
              <a:t>Automatisere tester, sammen med utvikler </a:t>
            </a:r>
          </a:p>
          <a:p>
            <a:pPr>
              <a:spcBef>
                <a:spcPts val="0"/>
              </a:spcBef>
              <a:buFont typeface="Arial" panose="020B0604020202020204" pitchFamily="34" charset="0"/>
              <a:buChar char="•"/>
            </a:pPr>
            <a:r>
              <a:rPr lang="nb-NO"/>
              <a:t>Måle ytelse av komponenter og system</a:t>
            </a:r>
          </a:p>
          <a:p>
            <a:pPr>
              <a:spcBef>
                <a:spcPts val="0"/>
              </a:spcBef>
              <a:buFont typeface="Arial" panose="020B0604020202020204" pitchFamily="34" charset="0"/>
              <a:buChar char="•"/>
            </a:pPr>
            <a:r>
              <a:rPr lang="nb-NO"/>
              <a:t>Gjennomgå tester utviklet av andre.</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120</a:t>
            </a:fld>
            <a:endParaRPr lang="nb-NO"/>
          </a:p>
        </p:txBody>
      </p:sp>
    </p:spTree>
    <p:extLst>
      <p:ext uri="{BB962C8B-B14F-4D97-AF65-F5344CB8AC3E}">
        <p14:creationId xmlns:p14="http://schemas.microsoft.com/office/powerpoint/2010/main" val="285020544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br>
              <a:rPr lang="nb-NO"/>
            </a:br>
            <a:r>
              <a:rPr lang="nb-NO"/>
              <a:t>Testplanlegging og estimering</a:t>
            </a:r>
          </a:p>
        </p:txBody>
      </p:sp>
      <p:sp>
        <p:nvSpPr>
          <p:cNvPr id="2" name="Text Placeholder 1"/>
          <p:cNvSpPr>
            <a:spLocks noGrp="1"/>
          </p:cNvSpPr>
          <p:nvPr>
            <p:ph sz="quarter" idx="13"/>
          </p:nvPr>
        </p:nvSpPr>
        <p:spPr/>
        <p:txBody>
          <a:bodyPr vert="horz" lIns="0" tIns="0" rIns="0" bIns="0" rtlCol="0" anchor="t">
            <a:normAutofit/>
          </a:bodyPr>
          <a:lstStyle/>
          <a:p>
            <a:pPr marL="271145" indent="-271145">
              <a:buFont typeface="Arial" panose="020B0604020202020204" pitchFamily="34" charset="0"/>
              <a:buChar char="•"/>
            </a:pPr>
            <a:r>
              <a:rPr lang="nb-NO"/>
              <a:t>Testplanlegging: testleder lager overordnet testplan og i separate planer for de enkelte testnivå</a:t>
            </a:r>
          </a:p>
          <a:p>
            <a:pPr marL="715645" lvl="1" indent="-242570">
              <a:buFont typeface="Arial" panose="020B0604020202020204" pitchFamily="34" charset="0"/>
              <a:buChar char="•"/>
            </a:pPr>
            <a:r>
              <a:rPr lang="nb-NO"/>
              <a:t>Aktiviteter: bestemme omfang og risiko, testnivå, testobjekter, roller +++</a:t>
            </a:r>
            <a:endParaRPr lang="nb-NO">
              <a:cs typeface="Calibri"/>
            </a:endParaRPr>
          </a:p>
          <a:p>
            <a:pPr marL="715645" lvl="1" indent="-242570">
              <a:buFont typeface="Arial" panose="020B0604020202020204" pitchFamily="34" charset="0"/>
              <a:buChar char="•"/>
            </a:pPr>
            <a:r>
              <a:rPr lang="nb-NO"/>
              <a:t>Bestemme start- og sluttkriterier</a:t>
            </a:r>
            <a:endParaRPr lang="nb-NO">
              <a:cs typeface="Calibri"/>
            </a:endParaRPr>
          </a:p>
          <a:p>
            <a:pPr marL="271145" indent="-271145">
              <a:buFont typeface="Arial" panose="020B0604020202020204" pitchFamily="34" charset="0"/>
              <a:buChar char="•"/>
            </a:pPr>
            <a:endParaRPr lang="nb-NO">
              <a:cs typeface="Calibri"/>
            </a:endParaRPr>
          </a:p>
          <a:p>
            <a:pPr marL="271145" indent="-271145">
              <a:buFont typeface="Arial" panose="020B0604020202020204" pitchFamily="34" charset="0"/>
              <a:buChar char="•"/>
            </a:pPr>
            <a:r>
              <a:rPr lang="nb-NO"/>
              <a:t>Testestimering: viktig del av testplanleggingen</a:t>
            </a:r>
            <a:endParaRPr lang="nb-NO">
              <a:cs typeface="Calibri"/>
            </a:endParaRPr>
          </a:p>
          <a:p>
            <a:pPr marL="715645" lvl="1" indent="-242570">
              <a:buFont typeface="Arial" panose="020B0604020202020204" pitchFamily="34" charset="0"/>
              <a:buChar char="•"/>
            </a:pPr>
            <a:r>
              <a:rPr lang="nb-NO"/>
              <a:t>Basert på måledata eller ekspertbasert</a:t>
            </a:r>
            <a:endParaRPr lang="nb-NO">
              <a:cs typeface="Calibri"/>
            </a:endParaRPr>
          </a:p>
          <a:p>
            <a:pPr marL="715645" lvl="1" indent="-242570">
              <a:buFont typeface="Arial" panose="020B0604020202020204" pitchFamily="34" charset="0"/>
              <a:buChar char="•"/>
            </a:pPr>
            <a:r>
              <a:rPr lang="nb-NO"/>
              <a:t>Omfanget avhenger av: produktegenskaper, </a:t>
            </a:r>
          </a:p>
          <a:p>
            <a:pPr marL="473075" lvl="1" indent="0">
              <a:spcBef>
                <a:spcPts val="400"/>
              </a:spcBef>
              <a:buNone/>
            </a:pPr>
            <a:r>
              <a:rPr lang="nb-NO"/>
              <a:t>    utviklingsprosessens egenskaper og testresultatet.</a:t>
            </a:r>
            <a:endParaRPr lang="nb-NO">
              <a:cs typeface="Calibri"/>
            </a:endParaRP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121</a:t>
            </a:fld>
            <a:endParaRPr lang="fr-FR"/>
          </a:p>
        </p:txBody>
      </p:sp>
      <p:pic>
        <p:nvPicPr>
          <p:cNvPr id="5" name="Bilde 6" descr="Et bilde som inneholder klokke, objekt, innendørs, bord&#10;&#10;Beskrivelse som er generert med svært høy visshet">
            <a:extLst>
              <a:ext uri="{FF2B5EF4-FFF2-40B4-BE49-F238E27FC236}">
                <a16:creationId xmlns:a16="http://schemas.microsoft.com/office/drawing/2014/main" id="{27956067-789C-492B-A899-2DDA368CF5FA}"/>
              </a:ext>
            </a:extLst>
          </p:cNvPr>
          <p:cNvPicPr>
            <a:picLocks noChangeAspect="1"/>
          </p:cNvPicPr>
          <p:nvPr/>
        </p:nvPicPr>
        <p:blipFill>
          <a:blip r:embed="rId3"/>
          <a:stretch>
            <a:fillRect/>
          </a:stretch>
        </p:blipFill>
        <p:spPr>
          <a:xfrm>
            <a:off x="5845835" y="3049437"/>
            <a:ext cx="2743200" cy="2743200"/>
          </a:xfrm>
          <a:prstGeom prst="rect">
            <a:avLst/>
          </a:prstGeom>
        </p:spPr>
      </p:pic>
    </p:spTree>
    <p:extLst>
      <p:ext uri="{BB962C8B-B14F-4D97-AF65-F5344CB8AC3E}">
        <p14:creationId xmlns:p14="http://schemas.microsoft.com/office/powerpoint/2010/main" val="41570030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Teststrategier og testmetoder</a:t>
            </a:r>
          </a:p>
        </p:txBody>
      </p:sp>
      <p:sp>
        <p:nvSpPr>
          <p:cNvPr id="3" name="Content Placeholder 2"/>
          <p:cNvSpPr>
            <a:spLocks noGrp="1"/>
          </p:cNvSpPr>
          <p:nvPr>
            <p:ph sz="quarter" idx="13"/>
          </p:nvPr>
        </p:nvSpPr>
        <p:spPr/>
        <p:txBody>
          <a:bodyPr>
            <a:normAutofit/>
          </a:bodyPr>
          <a:lstStyle/>
          <a:p>
            <a:r>
              <a:rPr lang="nb-NO"/>
              <a:t>Testmetoden er </a:t>
            </a:r>
            <a:r>
              <a:rPr lang="nb-NO" i="1"/>
              <a:t>realiseringen </a:t>
            </a:r>
            <a:r>
              <a:rPr lang="nb-NO"/>
              <a:t>av teststrategien for et spesifikt prosjekt</a:t>
            </a:r>
          </a:p>
          <a:p>
            <a:pPr lvl="1"/>
            <a:r>
              <a:rPr lang="nb-NO"/>
              <a:t>Utgangspunkt for å velge teknikker for testdesign og testtyper</a:t>
            </a:r>
          </a:p>
          <a:p>
            <a:r>
              <a:rPr lang="nb-NO"/>
              <a:t>Typiske metoder</a:t>
            </a:r>
          </a:p>
          <a:p>
            <a:pPr lvl="1">
              <a:buFont typeface="Arial" panose="020B0604020202020204" pitchFamily="34" charset="0"/>
              <a:buChar char="•"/>
            </a:pPr>
            <a:r>
              <a:rPr lang="nb-NO" sz="1500"/>
              <a:t>Analytiske metoder: </a:t>
            </a:r>
            <a:r>
              <a:rPr lang="nb-NO" sz="1500" err="1"/>
              <a:t>f.eks</a:t>
            </a:r>
            <a:r>
              <a:rPr lang="nb-NO" sz="1500"/>
              <a:t> risikobasert testing</a:t>
            </a:r>
          </a:p>
          <a:p>
            <a:pPr lvl="1">
              <a:buFont typeface="Arial" panose="020B0604020202020204" pitchFamily="34" charset="0"/>
              <a:buChar char="•"/>
            </a:pPr>
            <a:r>
              <a:rPr lang="nb-NO" sz="1500"/>
              <a:t>Modellbaserte metoder: </a:t>
            </a:r>
            <a:r>
              <a:rPr lang="nb-NO" sz="1500" err="1"/>
              <a:t>f.eks</a:t>
            </a:r>
            <a:r>
              <a:rPr lang="nb-NO" sz="1500"/>
              <a:t> tilfeldig stikkprøvetesting </a:t>
            </a:r>
          </a:p>
          <a:p>
            <a:pPr lvl="1">
              <a:buFont typeface="Arial" panose="020B0604020202020204" pitchFamily="34" charset="0"/>
              <a:buChar char="•"/>
            </a:pPr>
            <a:r>
              <a:rPr lang="nb-NO" sz="1500"/>
              <a:t>Metodiske metoder: feilbasert, </a:t>
            </a:r>
            <a:r>
              <a:rPr lang="nb-NO" sz="1500" err="1"/>
              <a:t>erfaringsbasert</a:t>
            </a:r>
            <a:r>
              <a:rPr lang="nb-NO" sz="1500"/>
              <a:t>, sjekklistebasert og kvalitetsegenskapsbasert. </a:t>
            </a:r>
          </a:p>
          <a:p>
            <a:pPr lvl="1">
              <a:buFont typeface="Arial" panose="020B0604020202020204" pitchFamily="34" charset="0"/>
              <a:buChar char="•"/>
            </a:pPr>
            <a:r>
              <a:rPr lang="nb-NO" sz="1500"/>
              <a:t>Prosess- eller standardkonforme metoder: spesifisert i bransjestandarder. </a:t>
            </a:r>
          </a:p>
          <a:p>
            <a:pPr lvl="1">
              <a:buFont typeface="Arial" panose="020B0604020202020204" pitchFamily="34" charset="0"/>
              <a:buChar char="•"/>
            </a:pPr>
            <a:r>
              <a:rPr lang="nb-NO" sz="1500"/>
              <a:t>Dynamiske eller heuristiske metode: eksplorativ testing (</a:t>
            </a:r>
            <a:r>
              <a:rPr lang="nb-NO" sz="1500" err="1"/>
              <a:t>uforskende</a:t>
            </a:r>
            <a:r>
              <a:rPr lang="nb-NO" sz="1500"/>
              <a:t> testing)</a:t>
            </a:r>
          </a:p>
          <a:p>
            <a:pPr lvl="1">
              <a:buFont typeface="Arial" panose="020B0604020202020204" pitchFamily="34" charset="0"/>
              <a:buChar char="•"/>
            </a:pPr>
            <a:r>
              <a:rPr lang="nb-NO" sz="1500"/>
              <a:t>Konsultative metoder: teknologiske eksperter og/eller forretningseksperter</a:t>
            </a:r>
          </a:p>
          <a:p>
            <a:pPr lvl="1">
              <a:buFont typeface="Arial" panose="020B0604020202020204" pitchFamily="34" charset="0"/>
              <a:buChar char="•"/>
            </a:pPr>
            <a:r>
              <a:rPr lang="nb-NO" sz="1500"/>
              <a:t>Regresjonsbekjempende metoder</a:t>
            </a:r>
          </a:p>
          <a:p>
            <a:pPr lvl="1">
              <a:buFont typeface="Arial" panose="020B0604020202020204" pitchFamily="34" charset="0"/>
              <a:buChar char="•"/>
            </a:pPr>
            <a:endParaRPr lang="nb-NO" sz="1500"/>
          </a:p>
          <a:p>
            <a:pPr marL="0" indent="0">
              <a:buNone/>
            </a:pPr>
            <a:r>
              <a:rPr lang="nb-NO" sz="1700"/>
              <a:t>Ulike metoder kan kombineres!</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122</a:t>
            </a:fld>
            <a:endParaRPr lang="nb-NO"/>
          </a:p>
        </p:txBody>
      </p:sp>
    </p:spTree>
    <p:extLst>
      <p:ext uri="{BB962C8B-B14F-4D97-AF65-F5344CB8AC3E}">
        <p14:creationId xmlns:p14="http://schemas.microsoft.com/office/powerpoint/2010/main" val="356148044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Overvåkning og kontroll av testfremdrift</a:t>
            </a:r>
            <a:br>
              <a:rPr lang="nb-NO"/>
            </a:br>
            <a:endParaRPr lang="nb-NO"/>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Oppfølging av testfremdrift</a:t>
            </a:r>
          </a:p>
          <a:p>
            <a:pPr lvl="1">
              <a:buFont typeface="Arial" panose="020B0604020202020204" pitchFamily="34" charset="0"/>
              <a:buChar char="•"/>
            </a:pPr>
            <a:r>
              <a:rPr lang="nb-NO"/>
              <a:t>Vanlige måledata omfatter: prosent arbeid utført, informasjon om feil, testmilepæler, kostnader.. </a:t>
            </a:r>
          </a:p>
          <a:p>
            <a:pPr>
              <a:buFont typeface="Arial" panose="020B0604020202020204" pitchFamily="34" charset="0"/>
              <a:buChar char="•"/>
            </a:pPr>
            <a:r>
              <a:rPr lang="nb-NO"/>
              <a:t>Rapportering – hva skjedde under testing?</a:t>
            </a:r>
          </a:p>
          <a:p>
            <a:pPr lvl="1">
              <a:buFont typeface="Arial" panose="020B0604020202020204" pitchFamily="34" charset="0"/>
              <a:buChar char="•"/>
            </a:pPr>
            <a:r>
              <a:rPr lang="nb-NO"/>
              <a:t>Antall feil som gjenstår</a:t>
            </a:r>
          </a:p>
          <a:p>
            <a:pPr lvl="1">
              <a:buFont typeface="Arial" panose="020B0604020202020204" pitchFamily="34" charset="0"/>
              <a:buChar char="•"/>
            </a:pPr>
            <a:r>
              <a:rPr lang="nb-NO"/>
              <a:t>Eksisterende risiko </a:t>
            </a:r>
          </a:p>
          <a:p>
            <a:pPr>
              <a:buFont typeface="Arial" panose="020B0604020202020204" pitchFamily="34" charset="0"/>
              <a:buChar char="•"/>
            </a:pPr>
            <a:r>
              <a:rPr lang="nb-NO"/>
              <a:t>Teststyring</a:t>
            </a:r>
          </a:p>
          <a:p>
            <a:pPr lvl="1">
              <a:buFont typeface="Arial" panose="020B0604020202020204" pitchFamily="34" charset="0"/>
              <a:buChar char="•"/>
            </a:pPr>
            <a:r>
              <a:rPr lang="nb-NO"/>
              <a:t>Beslutning eller endring gjort på grunnlag av måledata </a:t>
            </a: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123</a:t>
            </a:fld>
            <a:endParaRPr lang="fr-FR"/>
          </a:p>
        </p:txBody>
      </p:sp>
    </p:spTree>
    <p:extLst>
      <p:ext uri="{BB962C8B-B14F-4D97-AF65-F5344CB8AC3E}">
        <p14:creationId xmlns:p14="http://schemas.microsoft.com/office/powerpoint/2010/main" val="20090202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Konfigurasjonsstyring</a:t>
            </a:r>
            <a:br>
              <a:rPr lang="nb-NO"/>
            </a:br>
            <a:endParaRPr lang="nb-NO"/>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Etablere og vedlikeholde integritet</a:t>
            </a:r>
          </a:p>
          <a:p>
            <a:pPr lvl="1">
              <a:buFont typeface="Arial" panose="020B0604020202020204" pitchFamily="34" charset="0"/>
              <a:buChar char="•"/>
            </a:pPr>
            <a:r>
              <a:rPr lang="nb-NO" err="1"/>
              <a:t>Testmateriale</a:t>
            </a:r>
            <a:r>
              <a:rPr lang="nb-NO"/>
              <a:t> er underlagt versjonskontroll</a:t>
            </a:r>
          </a:p>
          <a:p>
            <a:pPr lvl="1">
              <a:buFont typeface="Arial" panose="020B0604020202020204" pitchFamily="34" charset="0"/>
              <a:buChar char="•"/>
            </a:pPr>
            <a:r>
              <a:rPr lang="nb-NO"/>
              <a:t>Sporbarhet mellom testobjekter</a:t>
            </a:r>
          </a:p>
          <a:p>
            <a:pPr lvl="1">
              <a:buFont typeface="Arial" panose="020B0604020202020204" pitchFamily="34" charset="0"/>
              <a:buChar char="•"/>
            </a:pPr>
            <a:endParaRPr lang="nb-NO"/>
          </a:p>
          <a:p>
            <a:pPr>
              <a:buFont typeface="Arial" panose="020B0604020202020204" pitchFamily="34" charset="0"/>
              <a:buChar char="•"/>
            </a:pPr>
            <a:r>
              <a:rPr lang="nb-NO"/>
              <a:t>Hva skjer ved dårlig konfigurasjonsstyring</a:t>
            </a:r>
          </a:p>
          <a:p>
            <a:pPr lvl="1">
              <a:buFont typeface="Arial" panose="020B0604020202020204" pitchFamily="34" charset="0"/>
              <a:buChar char="•"/>
            </a:pPr>
            <a:r>
              <a:rPr lang="nb-NO"/>
              <a:t>Vi greier ikke reprodusere </a:t>
            </a:r>
            <a:r>
              <a:rPr lang="nb-NO" err="1"/>
              <a:t>defects</a:t>
            </a:r>
            <a:r>
              <a:rPr lang="nb-NO"/>
              <a:t> </a:t>
            </a:r>
          </a:p>
          <a:p>
            <a:pPr lvl="1">
              <a:buFont typeface="Arial" panose="020B0604020202020204" pitchFamily="34" charset="0"/>
              <a:buChar char="•"/>
            </a:pPr>
            <a:r>
              <a:rPr lang="nb-NO"/>
              <a:t>Kan ikke gjøre rollbacks </a:t>
            </a:r>
          </a:p>
          <a:p>
            <a:pPr lvl="1">
              <a:buFont typeface="Arial" panose="020B0604020202020204" pitchFamily="34" charset="0"/>
              <a:buChar char="•"/>
            </a:pPr>
            <a:r>
              <a:rPr lang="nb-NO"/>
              <a:t>Fiksede </a:t>
            </a:r>
            <a:r>
              <a:rPr lang="nb-NO" err="1"/>
              <a:t>defects</a:t>
            </a:r>
            <a:r>
              <a:rPr lang="nb-NO"/>
              <a:t> gjenoppstår </a:t>
            </a:r>
          </a:p>
          <a:p>
            <a:pPr lvl="1">
              <a:buFont typeface="Arial" panose="020B0604020202020204" pitchFamily="34" charset="0"/>
              <a:buChar char="•"/>
            </a:pPr>
            <a:r>
              <a:rPr lang="nb-NO"/>
              <a:t>+++</a:t>
            </a: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124</a:t>
            </a:fld>
            <a:endParaRPr lang="fr-FR"/>
          </a:p>
        </p:txBody>
      </p:sp>
      <p:pic>
        <p:nvPicPr>
          <p:cNvPr id="5" name="Bilde 6">
            <a:extLst>
              <a:ext uri="{FF2B5EF4-FFF2-40B4-BE49-F238E27FC236}">
                <a16:creationId xmlns:a16="http://schemas.microsoft.com/office/drawing/2014/main" id="{473FE3A4-4C71-40B2-9C41-56859C4F1A1F}"/>
              </a:ext>
            </a:extLst>
          </p:cNvPr>
          <p:cNvPicPr>
            <a:picLocks noChangeAspect="1"/>
          </p:cNvPicPr>
          <p:nvPr/>
        </p:nvPicPr>
        <p:blipFill>
          <a:blip r:embed="rId3"/>
          <a:stretch>
            <a:fillRect/>
          </a:stretch>
        </p:blipFill>
        <p:spPr>
          <a:xfrm>
            <a:off x="4810664" y="3323533"/>
            <a:ext cx="3375803" cy="2640708"/>
          </a:xfrm>
          <a:prstGeom prst="rect">
            <a:avLst/>
          </a:prstGeom>
        </p:spPr>
      </p:pic>
    </p:spTree>
    <p:extLst>
      <p:ext uri="{BB962C8B-B14F-4D97-AF65-F5344CB8AC3E}">
        <p14:creationId xmlns:p14="http://schemas.microsoft.com/office/powerpoint/2010/main" val="41555551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Risiko og testing</a:t>
            </a:r>
            <a:br>
              <a:rPr lang="nb-NO"/>
            </a:br>
            <a:endParaRPr lang="nb-NO"/>
          </a:p>
        </p:txBody>
      </p:sp>
      <p:sp>
        <p:nvSpPr>
          <p:cNvPr id="2" name="Text Placeholder 1"/>
          <p:cNvSpPr>
            <a:spLocks noGrp="1"/>
          </p:cNvSpPr>
          <p:nvPr>
            <p:ph sz="quarter" idx="13"/>
          </p:nvPr>
        </p:nvSpPr>
        <p:spPr/>
        <p:txBody>
          <a:bodyPr vert="horz" lIns="0" tIns="0" rIns="0" bIns="0" rtlCol="0" anchor="t">
            <a:normAutofit/>
          </a:bodyPr>
          <a:lstStyle/>
          <a:p>
            <a:pPr marL="271145" indent="-271145">
              <a:buFont typeface="Arial" panose="020B0604020202020204" pitchFamily="34" charset="0"/>
              <a:buChar char="•"/>
            </a:pPr>
            <a:r>
              <a:rPr lang="nb-NO"/>
              <a:t>Risiko: muligheten for at hendelse vil inntre samt dens uønskede konsekvenser = et mulig problem</a:t>
            </a:r>
          </a:p>
          <a:p>
            <a:pPr marL="271145" indent="-271145">
              <a:buFont typeface="Arial" panose="020B0604020202020204" pitchFamily="34" charset="0"/>
              <a:buChar char="•"/>
            </a:pPr>
            <a:r>
              <a:rPr lang="nb-NO"/>
              <a:t>Prosjektrisiko </a:t>
            </a:r>
            <a:endParaRPr lang="nb-NO">
              <a:cs typeface="Calibri"/>
            </a:endParaRPr>
          </a:p>
          <a:p>
            <a:pPr marL="715645" lvl="1" indent="-242570">
              <a:spcBef>
                <a:spcPts val="400"/>
              </a:spcBef>
              <a:buFont typeface="Arial" panose="020B0604020202020204" pitchFamily="34" charset="0"/>
              <a:buChar char="•"/>
            </a:pPr>
            <a:r>
              <a:rPr lang="nb-NO">
                <a:cs typeface="Calibri"/>
              </a:rPr>
              <a:t>Risiko for gjennomføringen av prosjektet</a:t>
            </a:r>
          </a:p>
          <a:p>
            <a:pPr marL="271145" indent="-271145">
              <a:buFont typeface="Arial" panose="020B0604020202020204" pitchFamily="34" charset="0"/>
              <a:buChar char="•"/>
            </a:pPr>
            <a:r>
              <a:rPr lang="nb-NO"/>
              <a:t>Produktrisiko </a:t>
            </a:r>
            <a:endParaRPr lang="nb-NO">
              <a:cs typeface="Calibri"/>
            </a:endParaRPr>
          </a:p>
          <a:p>
            <a:pPr marL="715645" lvl="1" indent="-242570">
              <a:spcBef>
                <a:spcPts val="400"/>
              </a:spcBef>
              <a:buFont typeface="Arial" panose="020B0604020202020204" pitchFamily="34" charset="0"/>
              <a:buChar char="•"/>
            </a:pPr>
            <a:r>
              <a:rPr lang="nb-NO">
                <a:cs typeface="Calibri"/>
              </a:rPr>
              <a:t>Risiko for produktkvaliteten</a:t>
            </a:r>
          </a:p>
          <a:p>
            <a:pPr marL="271145" indent="-271145">
              <a:buFont typeface="Arial" panose="020B0604020202020204" pitchFamily="34" charset="0"/>
              <a:buChar char="•"/>
            </a:pPr>
            <a:r>
              <a:rPr lang="nb-NO"/>
              <a:t>Testing kan hjelpe med å identifisere ny risiko, hvilke som burde reduseres og reduksjon av usikkerhet rundt eksisterende risiko</a:t>
            </a:r>
            <a:endParaRPr lang="nb-NO">
              <a:cs typeface="Calibri"/>
            </a:endParaRPr>
          </a:p>
          <a:p>
            <a:pPr marL="715645" lvl="1" indent="-242570">
              <a:buFont typeface="Arial" panose="020B0604020202020204" pitchFamily="34" charset="0"/>
              <a:buChar char="•"/>
            </a:pPr>
            <a:r>
              <a:rPr lang="nb-NO"/>
              <a:t>Risikobasert testing</a:t>
            </a:r>
            <a:endParaRPr lang="nb-NO">
              <a:cs typeface="Calibri"/>
            </a:endParaRP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125</a:t>
            </a:fld>
            <a:endParaRPr lang="fr-FR"/>
          </a:p>
        </p:txBody>
      </p:sp>
      <p:pic>
        <p:nvPicPr>
          <p:cNvPr id="5" name="Bilde 6">
            <a:extLst>
              <a:ext uri="{FF2B5EF4-FFF2-40B4-BE49-F238E27FC236}">
                <a16:creationId xmlns:a16="http://schemas.microsoft.com/office/drawing/2014/main" id="{3D381740-2301-4D10-8311-FC6F5BB15756}"/>
              </a:ext>
            </a:extLst>
          </p:cNvPr>
          <p:cNvPicPr>
            <a:picLocks noChangeAspect="1"/>
          </p:cNvPicPr>
          <p:nvPr/>
        </p:nvPicPr>
        <p:blipFill>
          <a:blip r:embed="rId3"/>
          <a:stretch>
            <a:fillRect/>
          </a:stretch>
        </p:blipFill>
        <p:spPr>
          <a:xfrm>
            <a:off x="5845835" y="1793863"/>
            <a:ext cx="2743200" cy="2148840"/>
          </a:xfrm>
          <a:prstGeom prst="rect">
            <a:avLst/>
          </a:prstGeom>
        </p:spPr>
      </p:pic>
    </p:spTree>
    <p:extLst>
      <p:ext uri="{BB962C8B-B14F-4D97-AF65-F5344CB8AC3E}">
        <p14:creationId xmlns:p14="http://schemas.microsoft.com/office/powerpoint/2010/main" val="381026109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Hendelses- og feilhåndtering</a:t>
            </a:r>
            <a:br>
              <a:rPr lang="nb-NO"/>
            </a:br>
            <a:endParaRPr lang="nb-NO"/>
          </a:p>
        </p:txBody>
      </p:sp>
      <p:sp>
        <p:nvSpPr>
          <p:cNvPr id="2" name="Text Placeholder 1"/>
          <p:cNvSpPr>
            <a:spLocks noGrp="1"/>
          </p:cNvSpPr>
          <p:nvPr>
            <p:ph sz="quarter" idx="13"/>
          </p:nvPr>
        </p:nvSpPr>
        <p:spPr/>
        <p:txBody>
          <a:bodyPr vert="horz" lIns="0" tIns="0" rIns="0" bIns="0" rtlCol="0" anchor="t">
            <a:normAutofit/>
          </a:bodyPr>
          <a:lstStyle/>
          <a:p>
            <a:pPr marL="271145" indent="-271145">
              <a:buFont typeface="Arial" panose="020B0604020202020204" pitchFamily="34" charset="0"/>
              <a:buChar char="•"/>
            </a:pPr>
            <a:r>
              <a:rPr lang="nb-NO"/>
              <a:t>Faktiske resultater matcher ikke forventede resultater</a:t>
            </a:r>
            <a:r>
              <a:rPr lang="nb-NO">
                <a:cs typeface="Calibri"/>
              </a:rPr>
              <a:t> - hendelse</a:t>
            </a:r>
            <a:endParaRPr lang="nb-NO"/>
          </a:p>
          <a:p>
            <a:pPr marL="715645" lvl="1" indent="-242570">
              <a:buFont typeface="Arial" panose="020B0604020202020204" pitchFamily="34" charset="0"/>
              <a:buChar char="•"/>
            </a:pPr>
            <a:r>
              <a:rPr lang="nb-NO"/>
              <a:t>Testmiljøproblemer?</a:t>
            </a:r>
            <a:endParaRPr lang="nb-NO">
              <a:cs typeface="Calibri"/>
            </a:endParaRPr>
          </a:p>
          <a:p>
            <a:pPr marL="715645" lvl="1" indent="-242570">
              <a:buFont typeface="Arial" panose="020B0604020202020204" pitchFamily="34" charset="0"/>
              <a:buChar char="•"/>
            </a:pPr>
            <a:r>
              <a:rPr lang="nb-NO"/>
              <a:t>Var forventede resultater feil?</a:t>
            </a:r>
            <a:endParaRPr lang="nb-NO">
              <a:cs typeface="Calibri"/>
            </a:endParaRPr>
          </a:p>
          <a:p>
            <a:pPr marL="715645" lvl="1" indent="-242570">
              <a:buFont typeface="Arial" panose="020B0604020202020204" pitchFamily="34" charset="0"/>
              <a:buChar char="•"/>
            </a:pPr>
            <a:r>
              <a:rPr lang="nb-NO"/>
              <a:t>Var testen gjort riktig?</a:t>
            </a:r>
            <a:endParaRPr lang="nb-NO">
              <a:cs typeface="Calibri"/>
            </a:endParaRPr>
          </a:p>
          <a:p>
            <a:pPr marL="715645" lvl="1" indent="-242570">
              <a:buFont typeface="Arial" panose="020B0604020202020204" pitchFamily="34" charset="0"/>
              <a:buChar char="•"/>
            </a:pPr>
            <a:r>
              <a:rPr lang="nb-NO"/>
              <a:t>Feil i softwaren?</a:t>
            </a:r>
            <a:endParaRPr lang="nb-NO">
              <a:cs typeface="Calibri"/>
            </a:endParaRPr>
          </a:p>
          <a:p>
            <a:pPr marL="715645" lvl="1" indent="-242570">
              <a:buFont typeface="Arial" panose="020B0604020202020204" pitchFamily="34" charset="0"/>
              <a:buChar char="•"/>
            </a:pPr>
            <a:r>
              <a:rPr lang="nb-NO"/>
              <a:t>Feil versjon av softwaren?</a:t>
            </a:r>
            <a:endParaRPr lang="nb-NO">
              <a:cs typeface="Calibri"/>
            </a:endParaRPr>
          </a:p>
          <a:p>
            <a:pPr marL="715645" lvl="1" indent="-242570">
              <a:buFont typeface="Arial" panose="020B0604020202020204" pitchFamily="34" charset="0"/>
              <a:buChar char="•"/>
            </a:pPr>
            <a:endParaRPr lang="nb-NO">
              <a:cs typeface="Calibri"/>
            </a:endParaRPr>
          </a:p>
          <a:p>
            <a:pPr marL="271145" indent="-271145">
              <a:buFont typeface="Arial" panose="020B0604020202020204" pitchFamily="34" charset="0"/>
              <a:buChar char="•"/>
            </a:pPr>
            <a:r>
              <a:rPr lang="nb-NO"/>
              <a:t>Hendelsesrapporter</a:t>
            </a:r>
            <a:endParaRPr lang="nb-NO">
              <a:cs typeface="Calibri"/>
            </a:endParaRPr>
          </a:p>
          <a:p>
            <a:pPr marL="715645" lvl="1" indent="-242570">
              <a:buFont typeface="Arial" panose="020B0604020202020204" pitchFamily="34" charset="0"/>
              <a:buChar char="•"/>
            </a:pPr>
            <a:r>
              <a:rPr lang="nb-NO"/>
              <a:t>Lages under utvikling, </a:t>
            </a:r>
            <a:r>
              <a:rPr lang="nb-NO" err="1"/>
              <a:t>review</a:t>
            </a:r>
            <a:r>
              <a:rPr lang="nb-NO"/>
              <a:t> eller testing</a:t>
            </a:r>
            <a:endParaRPr lang="nb-NO">
              <a:cs typeface="Calibri"/>
            </a:endParaRPr>
          </a:p>
          <a:p>
            <a:pPr marL="715645" lvl="1" indent="-242570">
              <a:buFont typeface="Arial" panose="020B0604020202020204" pitchFamily="34" charset="0"/>
              <a:buChar char="•"/>
            </a:pPr>
            <a:r>
              <a:rPr lang="nb-NO"/>
              <a:t>Gi feedback</a:t>
            </a:r>
            <a:endParaRPr lang="nb-NO">
              <a:cs typeface="Calibri"/>
            </a:endParaRPr>
          </a:p>
          <a:p>
            <a:pPr marL="715645" lvl="1" indent="-242570">
              <a:buFont typeface="Arial" panose="020B0604020202020204" pitchFamily="34" charset="0"/>
              <a:buChar char="•"/>
            </a:pPr>
            <a:r>
              <a:rPr lang="nb-NO"/>
              <a:t>Gir testleder mulighet til å holde kontroll over kvalitet og fremdrift</a:t>
            </a:r>
            <a:endParaRPr lang="nb-NO">
              <a:cs typeface="Calibri"/>
            </a:endParaRPr>
          </a:p>
          <a:p>
            <a:pPr marL="715645" lvl="1" indent="-242570">
              <a:buFont typeface="Arial" panose="020B0604020202020204" pitchFamily="34" charset="0"/>
              <a:buChar char="•"/>
            </a:pPr>
            <a:endParaRPr lang="nb-NO">
              <a:cs typeface="Calibri"/>
            </a:endParaRPr>
          </a:p>
          <a:p>
            <a:pPr marL="271145" indent="-271145">
              <a:buFont typeface="Arial" panose="020B0604020202020204" pitchFamily="34" charset="0"/>
              <a:buChar char="•"/>
            </a:pPr>
            <a:r>
              <a:rPr lang="nb-NO"/>
              <a:t>Verktøy: </a:t>
            </a:r>
            <a:r>
              <a:rPr lang="nb-NO" err="1"/>
              <a:t>defect</a:t>
            </a:r>
            <a:r>
              <a:rPr lang="nb-NO"/>
              <a:t> </a:t>
            </a:r>
            <a:r>
              <a:rPr lang="nb-NO" err="1"/>
              <a:t>tracking</a:t>
            </a:r>
            <a:r>
              <a:rPr lang="nb-NO"/>
              <a:t>, «</a:t>
            </a:r>
            <a:r>
              <a:rPr lang="nb-NO" err="1"/>
              <a:t>bug</a:t>
            </a:r>
            <a:r>
              <a:rPr lang="nb-NO"/>
              <a:t> </a:t>
            </a:r>
            <a:r>
              <a:rPr lang="nb-NO" err="1"/>
              <a:t>tools</a:t>
            </a:r>
            <a:r>
              <a:rPr lang="nb-NO"/>
              <a:t>» </a:t>
            </a:r>
            <a:endParaRPr lang="nb-NO">
              <a:cs typeface="Calibri"/>
            </a:endParaRPr>
          </a:p>
          <a:p>
            <a:pPr marL="715645" lvl="1" indent="-242570">
              <a:buFont typeface="Arial" panose="020B0604020202020204" pitchFamily="34" charset="0"/>
              <a:buChar char="•"/>
            </a:pPr>
            <a:endParaRPr lang="nb-NO">
              <a:cs typeface="Calibri"/>
            </a:endParaRPr>
          </a:p>
          <a:p>
            <a:pPr marL="715645" lvl="1" indent="-242570">
              <a:buFont typeface="Arial" panose="020B0604020202020204" pitchFamily="34" charset="0"/>
              <a:buChar char="•"/>
            </a:pPr>
            <a:endParaRPr lang="nb-NO">
              <a:cs typeface="Calibri"/>
            </a:endParaRP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126</a:t>
            </a:fld>
            <a:endParaRPr lang="fr-FR"/>
          </a:p>
        </p:txBody>
      </p:sp>
    </p:spTree>
    <p:extLst>
      <p:ext uri="{BB962C8B-B14F-4D97-AF65-F5344CB8AC3E}">
        <p14:creationId xmlns:p14="http://schemas.microsoft.com/office/powerpoint/2010/main" val="231389447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Detaljer i en hendelsesrapport kan omfatte:</a:t>
            </a:r>
          </a:p>
        </p:txBody>
      </p:sp>
      <p:sp>
        <p:nvSpPr>
          <p:cNvPr id="3" name="Content Placeholder 2"/>
          <p:cNvSpPr>
            <a:spLocks noGrp="1"/>
          </p:cNvSpPr>
          <p:nvPr>
            <p:ph sz="quarter" idx="13"/>
          </p:nvPr>
        </p:nvSpPr>
        <p:spPr>
          <a:xfrm>
            <a:off x="515938" y="1412775"/>
            <a:ext cx="8088312" cy="4753075"/>
          </a:xfrm>
        </p:spPr>
        <p:txBody>
          <a:bodyPr>
            <a:normAutofit fontScale="92500" lnSpcReduction="10000"/>
          </a:bodyPr>
          <a:lstStyle/>
          <a:p>
            <a:pPr>
              <a:spcBef>
                <a:spcPts val="0"/>
              </a:spcBef>
            </a:pPr>
            <a:r>
              <a:rPr lang="nb-NO" sz="1700"/>
              <a:t>Dato, organisasjon og forfatter som skriver rapporten.</a:t>
            </a:r>
          </a:p>
          <a:p>
            <a:pPr>
              <a:spcBef>
                <a:spcPts val="0"/>
              </a:spcBef>
            </a:pPr>
            <a:r>
              <a:rPr lang="nb-NO" sz="1700"/>
              <a:t>Forventede og virkelige resultater.</a:t>
            </a:r>
          </a:p>
          <a:p>
            <a:pPr>
              <a:spcBef>
                <a:spcPts val="0"/>
              </a:spcBef>
            </a:pPr>
            <a:r>
              <a:rPr lang="nb-NO" sz="1700"/>
              <a:t>Identifikasjon av testobjektet (konfigurasjonselementet) og omgivelsen.</a:t>
            </a:r>
          </a:p>
          <a:p>
            <a:pPr>
              <a:spcBef>
                <a:spcPts val="0"/>
              </a:spcBef>
            </a:pPr>
            <a:r>
              <a:rPr lang="nb-NO" sz="1700"/>
              <a:t>Software- eller systemlivssyklusprosess som hendelsen ble observert i.</a:t>
            </a:r>
          </a:p>
          <a:p>
            <a:pPr>
              <a:spcBef>
                <a:spcPts val="0"/>
              </a:spcBef>
            </a:pPr>
            <a:r>
              <a:rPr lang="nb-NO" sz="1700"/>
              <a:t>Beskrivelsen av hendelsen for å muliggjøre gjenskapelse og retting, noe som kan inkludere logger, kopier av databasen eller kopier av skjermbilder. </a:t>
            </a:r>
          </a:p>
          <a:p>
            <a:pPr>
              <a:spcBef>
                <a:spcPts val="0"/>
              </a:spcBef>
            </a:pPr>
            <a:r>
              <a:rPr lang="nb-NO" sz="1700"/>
              <a:t>Omfang eller virkning på den rapporterende parts eller andres interesser.</a:t>
            </a:r>
          </a:p>
          <a:p>
            <a:pPr>
              <a:spcBef>
                <a:spcPts val="0"/>
              </a:spcBef>
            </a:pPr>
            <a:r>
              <a:rPr lang="nb-NO" sz="1700"/>
              <a:t>Alvorligheten av feilens følger for systemet.</a:t>
            </a:r>
          </a:p>
          <a:p>
            <a:pPr>
              <a:spcBef>
                <a:spcPts val="0"/>
              </a:spcBef>
            </a:pPr>
            <a:r>
              <a:rPr lang="nb-NO" sz="1700"/>
              <a:t>Hvor mye det haster med rettelsen.</a:t>
            </a:r>
          </a:p>
          <a:p>
            <a:pPr>
              <a:spcBef>
                <a:spcPts val="0"/>
              </a:spcBef>
            </a:pPr>
            <a:r>
              <a:rPr lang="nb-NO" sz="1700"/>
              <a:t>Status av hendelsen (for eksempel åpen, utsatt, duplisert, venter på rettelse, rettet men ikke re-testet, lukket).</a:t>
            </a:r>
          </a:p>
          <a:p>
            <a:pPr>
              <a:spcBef>
                <a:spcPts val="0"/>
              </a:spcBef>
            </a:pPr>
            <a:r>
              <a:rPr lang="nb-NO" sz="1700"/>
              <a:t>Slutninger, anbefalinger og godkjenninger.</a:t>
            </a:r>
          </a:p>
          <a:p>
            <a:pPr>
              <a:spcBef>
                <a:spcPts val="0"/>
              </a:spcBef>
            </a:pPr>
            <a:r>
              <a:rPr lang="nb-NO" sz="1700"/>
              <a:t>Globale forhold, som for eksempel at endringen som kommer fra en hendelse kan ha virkninger på andre områder.</a:t>
            </a:r>
          </a:p>
          <a:p>
            <a:pPr>
              <a:spcBef>
                <a:spcPts val="0"/>
              </a:spcBef>
            </a:pPr>
            <a:r>
              <a:rPr lang="nb-NO" sz="1700"/>
              <a:t>Endringshistorie, som viser rekkefølgen av handlingene foretatt av prosjektgruppens medlemmer med hensyn til hendelsen for å isolere, rette og sjekke den, og vise at den er rettet.</a:t>
            </a:r>
          </a:p>
          <a:p>
            <a:pPr>
              <a:spcBef>
                <a:spcPts val="0"/>
              </a:spcBef>
            </a:pPr>
            <a:r>
              <a:rPr lang="nb-NO" sz="1700"/>
              <a:t>Referanser, inklusive identifikasjonen av testtilfelle(ne) som avslørte problemet.</a:t>
            </a:r>
          </a:p>
          <a:p>
            <a:pPr marL="0" indent="0">
              <a:buNone/>
            </a:pPr>
            <a:r>
              <a:rPr lang="nb-NO"/>
              <a:t>Strukturen til en hendelsesrapport er også dekket i ‘Standard for Software Test </a:t>
            </a:r>
            <a:r>
              <a:rPr lang="nb-NO" err="1"/>
              <a:t>Documentation</a:t>
            </a:r>
            <a:r>
              <a:rPr lang="nb-NO"/>
              <a:t>’ (IEEE 829-1998).</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127</a:t>
            </a:fld>
            <a:endParaRPr lang="nb-NO"/>
          </a:p>
        </p:txBody>
      </p:sp>
    </p:spTree>
    <p:extLst>
      <p:ext uri="{BB962C8B-B14F-4D97-AF65-F5344CB8AC3E}">
        <p14:creationId xmlns:p14="http://schemas.microsoft.com/office/powerpoint/2010/main" val="122909899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5</a:t>
            </a:r>
          </a:p>
        </p:txBody>
      </p:sp>
      <p:sp>
        <p:nvSpPr>
          <p:cNvPr id="3" name="Content Placeholder 2"/>
          <p:cNvSpPr>
            <a:spLocks noGrp="1"/>
          </p:cNvSpPr>
          <p:nvPr>
            <p:ph sz="quarter" idx="13"/>
          </p:nvPr>
        </p:nvSpPr>
        <p:spPr/>
        <p:txBody>
          <a:bodyPr vert="horz" lIns="0" tIns="0" rIns="0" bIns="0" rtlCol="0" anchor="t">
            <a:normAutofit/>
          </a:bodyPr>
          <a:lstStyle/>
          <a:p>
            <a:pPr marL="271145" indent="-271145"/>
            <a:r>
              <a:rPr lang="nb-NO"/>
              <a:t>Hvilke nivåer av uavhengighet har vi: </a:t>
            </a:r>
          </a:p>
          <a:p>
            <a:pPr marL="715645" lvl="1" indent="-242570"/>
            <a:r>
              <a:rPr lang="nb-NO"/>
              <a:t>Utviklere(?), tester på utviklingsteam, uavhengig testteam, forretningsrepresentanter, spesialister, noen fra en annen organisasjon</a:t>
            </a:r>
            <a:endParaRPr lang="nb-NO">
              <a:cs typeface="Calibri"/>
            </a:endParaRPr>
          </a:p>
          <a:p>
            <a:pPr marL="271145" indent="-271145"/>
            <a:r>
              <a:rPr lang="nb-NO"/>
              <a:t>To metoder for estimering: </a:t>
            </a:r>
            <a:endParaRPr lang="nb-NO">
              <a:cs typeface="Calibri"/>
            </a:endParaRPr>
          </a:p>
          <a:p>
            <a:pPr marL="715645" lvl="1" indent="-242570"/>
            <a:r>
              <a:rPr lang="nb-NO"/>
              <a:t>Basert på måledata, eksperttilnærming</a:t>
            </a:r>
            <a:endParaRPr lang="nb-NO">
              <a:cs typeface="Calibri"/>
            </a:endParaRPr>
          </a:p>
          <a:p>
            <a:pPr marL="271145" indent="-271145"/>
            <a:r>
              <a:rPr lang="nb-NO" err="1"/>
              <a:t>Risko</a:t>
            </a:r>
            <a:r>
              <a:rPr lang="nb-NO"/>
              <a:t> – hva er det?</a:t>
            </a:r>
            <a:endParaRPr lang="nb-NO">
              <a:cs typeface="Calibri"/>
            </a:endParaRPr>
          </a:p>
          <a:p>
            <a:pPr marL="715645" lvl="1" indent="-242570"/>
            <a:r>
              <a:rPr lang="nb-NO"/>
              <a:t>Mulighet for at en hendelse, fare, trussel eller situasjon vil inntre, samt uønskede konsekvenser = et mulig problem.</a:t>
            </a:r>
            <a:endParaRPr lang="nb-NO">
              <a:cs typeface="Calibri"/>
            </a:endParaRPr>
          </a:p>
          <a:p>
            <a:pPr marL="271145" indent="-271145"/>
            <a:r>
              <a:rPr lang="nb-NO"/>
              <a:t>To hovedtyper risiko: </a:t>
            </a:r>
            <a:endParaRPr lang="nb-NO">
              <a:cs typeface="Calibri"/>
            </a:endParaRPr>
          </a:p>
          <a:p>
            <a:pPr marL="715645" lvl="1" indent="-242570"/>
            <a:r>
              <a:rPr lang="nb-NO"/>
              <a:t>Prosjektrisiko og produktrisiko</a:t>
            </a:r>
            <a:endParaRPr lang="nb-NO">
              <a:cs typeface="Calibri"/>
            </a:endParaRPr>
          </a:p>
          <a:p>
            <a:pPr marL="715645" lvl="1" indent="-242570">
              <a:spcBef>
                <a:spcPts val="400"/>
              </a:spcBef>
            </a:pPr>
            <a:endParaRPr lang="nb-NO">
              <a:cs typeface="Calibri"/>
            </a:endParaRPr>
          </a:p>
          <a:p>
            <a:pPr marL="271145" indent="-271145">
              <a:spcBef>
                <a:spcPts val="400"/>
              </a:spcBef>
            </a:pPr>
            <a:r>
              <a:rPr lang="nb-NO">
                <a:cs typeface="Calibri"/>
              </a:rPr>
              <a:t>En hendelse kan vise seg å være en defekt/mangel</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128</a:t>
            </a:fld>
            <a:endParaRPr lang="nb-NO"/>
          </a:p>
        </p:txBody>
      </p:sp>
    </p:spTree>
    <p:extLst>
      <p:ext uri="{BB962C8B-B14F-4D97-AF65-F5344CB8AC3E}">
        <p14:creationId xmlns:p14="http://schemas.microsoft.com/office/powerpoint/2010/main" val="362484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129</a:t>
            </a:fld>
            <a:endParaRPr lang="fr-FR"/>
          </a:p>
        </p:txBody>
      </p:sp>
      <p:sp>
        <p:nvSpPr>
          <p:cNvPr id="5" name="Text Placeholder 4"/>
          <p:cNvSpPr>
            <a:spLocks noGrp="1"/>
          </p:cNvSpPr>
          <p:nvPr>
            <p:ph type="body" sz="quarter" idx="14"/>
          </p:nvPr>
        </p:nvSpPr>
        <p:spPr>
          <a:xfrm>
            <a:off x="539552" y="548680"/>
            <a:ext cx="6120680" cy="576064"/>
          </a:xfrm>
        </p:spPr>
        <p:txBody>
          <a:bodyPr>
            <a:normAutofit/>
          </a:bodyPr>
          <a:lstStyle/>
          <a:p>
            <a:r>
              <a:rPr lang="nb-NO" err="1"/>
              <a:t>Kahoot</a:t>
            </a:r>
            <a:r>
              <a:rPr lang="nb-NO"/>
              <a:t> spørsmål fra kapittel 5</a:t>
            </a:r>
          </a:p>
        </p:txBody>
      </p:sp>
    </p:spTree>
    <p:extLst>
      <p:ext uri="{BB962C8B-B14F-4D97-AF65-F5344CB8AC3E}">
        <p14:creationId xmlns:p14="http://schemas.microsoft.com/office/powerpoint/2010/main" val="1656708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nb-NO" b="1">
                <a:solidFill>
                  <a:srgbClr val="494A4B"/>
                </a:solidFill>
                <a:cs typeface="Arial" pitchFamily="34" charset="0"/>
              </a:rPr>
              <a:t>5 .«Pesticid-paradoks</a:t>
            </a:r>
            <a:r>
              <a:rPr lang="nb-NO" b="1">
                <a:solidFill>
                  <a:srgbClr val="494A4B"/>
                </a:solidFill>
              </a:rPr>
              <a:t>»</a:t>
            </a:r>
          </a:p>
        </p:txBody>
      </p:sp>
      <p:sp>
        <p:nvSpPr>
          <p:cNvPr id="3" name="Title 2"/>
          <p:cNvSpPr>
            <a:spLocks noGrp="1"/>
          </p:cNvSpPr>
          <p:nvPr>
            <p:ph type="title"/>
          </p:nvPr>
        </p:nvSpPr>
        <p:spPr/>
        <p:txBody>
          <a:bodyPr/>
          <a:lstStyle/>
          <a:p>
            <a:r>
              <a:rPr lang="nb-NO"/>
              <a:t>De 7 testprinsippene forts.</a:t>
            </a: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43E6FD-AB27-4108-A2FC-346BB5F75E3F}" type="slidenum">
              <a:rPr lang="fr-FR" smtClean="0"/>
              <a:pPr/>
              <a:t>13</a:t>
            </a:fld>
            <a:endParaRPr lang="fr-FR"/>
          </a:p>
        </p:txBody>
      </p:sp>
      <p:sp>
        <p:nvSpPr>
          <p:cNvPr id="6" name="Content Placeholder 5"/>
          <p:cNvSpPr>
            <a:spLocks noGrp="1"/>
          </p:cNvSpPr>
          <p:nvPr>
            <p:ph idx="13"/>
          </p:nvPr>
        </p:nvSpPr>
        <p:spPr/>
        <p:txBody>
          <a:bodyPr/>
          <a:lstStyle/>
          <a:p>
            <a:pPr marL="0" indent="0">
              <a:buNone/>
            </a:pPr>
            <a:r>
              <a:rPr lang="nb-NO" b="1"/>
              <a:t>6. Avhengig av konteksten</a:t>
            </a:r>
          </a:p>
        </p:txBody>
      </p:sp>
      <p:sp>
        <p:nvSpPr>
          <p:cNvPr id="8" name="Content Placeholder 7"/>
          <p:cNvSpPr>
            <a:spLocks noGrp="1"/>
          </p:cNvSpPr>
          <p:nvPr>
            <p:ph idx="15"/>
          </p:nvPr>
        </p:nvSpPr>
        <p:spPr/>
        <p:txBody>
          <a:bodyPr/>
          <a:lstStyle/>
          <a:p>
            <a:pPr marL="0" lvl="0" indent="0">
              <a:buNone/>
            </a:pPr>
            <a:r>
              <a:rPr lang="nb-NO"/>
              <a:t>7. </a:t>
            </a:r>
            <a:r>
              <a:rPr lang="nb-NO" b="1">
                <a:solidFill>
                  <a:srgbClr val="494A4B"/>
                </a:solidFill>
                <a:cs typeface="Arial" pitchFamily="34" charset="0"/>
              </a:rPr>
              <a:t>Feiltakelse vedr. «fravær av feil» </a:t>
            </a:r>
            <a:endParaRPr lang="nb-NO">
              <a:solidFill>
                <a:srgbClr val="494A4B"/>
              </a:solidFill>
            </a:endParaRPr>
          </a:p>
          <a:p>
            <a:pPr marL="0" indent="0">
              <a:buNone/>
            </a:pPr>
            <a:r>
              <a:rPr lang="nb-NO"/>
              <a:t>Hjelper ikke med feilfritt produkt hvis ikke det er det kunden ønsker</a:t>
            </a:r>
          </a:p>
          <a:p>
            <a:pPr marL="0" indent="0">
              <a:buNone/>
            </a:pPr>
            <a:endParaRPr lang="nb-NO"/>
          </a:p>
        </p:txBody>
      </p:sp>
      <p:sp>
        <p:nvSpPr>
          <p:cNvPr id="11" name="TextBox 10"/>
          <p:cNvSpPr txBox="1"/>
          <p:nvPr/>
        </p:nvSpPr>
        <p:spPr>
          <a:xfrm rot="1101033">
            <a:off x="8771101" y="5933388"/>
            <a:ext cx="1554721" cy="461665"/>
          </a:xfrm>
          <a:prstGeom prst="rect">
            <a:avLst/>
          </a:prstGeom>
          <a:noFill/>
          <a:ln>
            <a:noFill/>
          </a:ln>
        </p:spPr>
        <p:txBody>
          <a:bodyPr wrap="square" rtlCol="0">
            <a:spAutoFit/>
          </a:bodyPr>
          <a:lstStyle/>
          <a:p>
            <a:endParaRPr lang="nb-NO" sz="2400" b="1">
              <a:solidFill>
                <a:srgbClr val="FFC000"/>
              </a:solidFill>
            </a:endParaRPr>
          </a:p>
        </p:txBody>
      </p:sp>
      <p:pic>
        <p:nvPicPr>
          <p:cNvPr id="7" name="Bilde 8">
            <a:extLst>
              <a:ext uri="{FF2B5EF4-FFF2-40B4-BE49-F238E27FC236}">
                <a16:creationId xmlns:a16="http://schemas.microsoft.com/office/drawing/2014/main" id="{04205056-3D9E-4EB1-BB85-A29682192783}"/>
              </a:ext>
            </a:extLst>
          </p:cNvPr>
          <p:cNvPicPr>
            <a:picLocks noChangeAspect="1"/>
          </p:cNvPicPr>
          <p:nvPr/>
        </p:nvPicPr>
        <p:blipFill>
          <a:blip r:embed="rId2"/>
          <a:stretch>
            <a:fillRect/>
          </a:stretch>
        </p:blipFill>
        <p:spPr>
          <a:xfrm>
            <a:off x="1161184" y="4911622"/>
            <a:ext cx="2743200" cy="1710666"/>
          </a:xfrm>
          <a:prstGeom prst="rect">
            <a:avLst/>
          </a:prstGeom>
        </p:spPr>
      </p:pic>
      <p:pic>
        <p:nvPicPr>
          <p:cNvPr id="16" name="Bilde 16" descr="Et bilde som inneholder skjermbilde&#10;&#10;Beskrivelse som er generert med høy visshet">
            <a:extLst>
              <a:ext uri="{FF2B5EF4-FFF2-40B4-BE49-F238E27FC236}">
                <a16:creationId xmlns:a16="http://schemas.microsoft.com/office/drawing/2014/main" id="{B5313651-AEF7-40C8-AE02-F64742DA56A7}"/>
              </a:ext>
            </a:extLst>
          </p:cNvPr>
          <p:cNvPicPr>
            <a:picLocks noChangeAspect="1"/>
          </p:cNvPicPr>
          <p:nvPr/>
        </p:nvPicPr>
        <p:blipFill>
          <a:blip r:embed="rId3"/>
          <a:stretch>
            <a:fillRect/>
          </a:stretch>
        </p:blipFill>
        <p:spPr>
          <a:xfrm>
            <a:off x="5122718" y="2066170"/>
            <a:ext cx="2743200" cy="1530706"/>
          </a:xfrm>
          <a:prstGeom prst="rect">
            <a:avLst/>
          </a:prstGeom>
        </p:spPr>
      </p:pic>
      <p:pic>
        <p:nvPicPr>
          <p:cNvPr id="18" name="Bilde 18">
            <a:extLst>
              <a:ext uri="{FF2B5EF4-FFF2-40B4-BE49-F238E27FC236}">
                <a16:creationId xmlns:a16="http://schemas.microsoft.com/office/drawing/2014/main" id="{07D6342A-4E97-4422-A6F9-08E0F95FD407}"/>
              </a:ext>
            </a:extLst>
          </p:cNvPr>
          <p:cNvPicPr>
            <a:picLocks noChangeAspect="1"/>
          </p:cNvPicPr>
          <p:nvPr/>
        </p:nvPicPr>
        <p:blipFill>
          <a:blip r:embed="rId4"/>
          <a:stretch>
            <a:fillRect/>
          </a:stretch>
        </p:blipFill>
        <p:spPr>
          <a:xfrm>
            <a:off x="1762665" y="1708155"/>
            <a:ext cx="2153729" cy="2248371"/>
          </a:xfrm>
          <a:prstGeom prst="rect">
            <a:avLst/>
          </a:prstGeom>
        </p:spPr>
      </p:pic>
    </p:spTree>
    <p:extLst>
      <p:ext uri="{BB962C8B-B14F-4D97-AF65-F5344CB8AC3E}">
        <p14:creationId xmlns:p14="http://schemas.microsoft.com/office/powerpoint/2010/main" val="379611733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F43E6FD-AB27-4108-A2FC-346BB5F75E3F}" type="slidenum">
              <a:rPr lang="fr-FR" smtClean="0"/>
              <a:pPr/>
              <a:t>130</a:t>
            </a:fld>
            <a:endParaRPr lang="fr-FR"/>
          </a:p>
        </p:txBody>
      </p:sp>
      <p:sp>
        <p:nvSpPr>
          <p:cNvPr id="5" name="Text Placeholder 4"/>
          <p:cNvSpPr>
            <a:spLocks noGrp="1"/>
          </p:cNvSpPr>
          <p:nvPr>
            <p:ph type="body" sz="quarter" idx="14"/>
          </p:nvPr>
        </p:nvSpPr>
        <p:spPr>
          <a:xfrm>
            <a:off x="321556" y="476672"/>
            <a:ext cx="8498916" cy="504056"/>
          </a:xfrm>
        </p:spPr>
        <p:txBody>
          <a:bodyPr>
            <a:normAutofit/>
          </a:bodyPr>
          <a:lstStyle/>
          <a:p>
            <a:pPr algn="ctr"/>
            <a:r>
              <a:rPr lang="nb-NO"/>
              <a:t>Kaffepause!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458" y="1988840"/>
            <a:ext cx="2913112" cy="3998246"/>
          </a:xfrm>
          <a:prstGeom prst="rect">
            <a:avLst/>
          </a:prstGeom>
        </p:spPr>
      </p:pic>
    </p:spTree>
    <p:extLst>
      <p:ext uri="{BB962C8B-B14F-4D97-AF65-F5344CB8AC3E}">
        <p14:creationId xmlns:p14="http://schemas.microsoft.com/office/powerpoint/2010/main" val="34516473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131</a:t>
            </a:fld>
            <a:endParaRPr lang="fr-FR"/>
          </a:p>
        </p:txBody>
      </p:sp>
      <p:sp>
        <p:nvSpPr>
          <p:cNvPr id="5" name="Text Placeholder 4"/>
          <p:cNvSpPr>
            <a:spLocks noGrp="1"/>
          </p:cNvSpPr>
          <p:nvPr>
            <p:ph type="body" sz="quarter" idx="14"/>
          </p:nvPr>
        </p:nvSpPr>
        <p:spPr>
          <a:xfrm>
            <a:off x="539552" y="548680"/>
            <a:ext cx="6120680" cy="576064"/>
          </a:xfrm>
        </p:spPr>
        <p:txBody>
          <a:bodyPr>
            <a:normAutofit/>
          </a:bodyPr>
          <a:lstStyle/>
          <a:p>
            <a:r>
              <a:rPr lang="nb-NO"/>
              <a:t>Kapittel 6 – verktøystøtte til test</a:t>
            </a:r>
          </a:p>
        </p:txBody>
      </p:sp>
      <p:pic>
        <p:nvPicPr>
          <p:cNvPr id="7" name="Plassholder for innhold 4"/>
          <p:cNvPicPr>
            <a:picLocks noChangeAspect="1"/>
          </p:cNvPicPr>
          <p:nvPr/>
        </p:nvPicPr>
        <p:blipFill>
          <a:blip r:embed="rId3"/>
          <a:stretch>
            <a:fillRect/>
          </a:stretch>
        </p:blipFill>
        <p:spPr>
          <a:xfrm>
            <a:off x="6012160" y="2060848"/>
            <a:ext cx="2380130" cy="3141771"/>
          </a:xfrm>
          <a:prstGeom prst="rect">
            <a:avLst/>
          </a:prstGeom>
        </p:spPr>
      </p:pic>
      <p:sp>
        <p:nvSpPr>
          <p:cNvPr id="8" name="TextBox 7"/>
          <p:cNvSpPr txBox="1"/>
          <p:nvPr/>
        </p:nvSpPr>
        <p:spPr>
          <a:xfrm>
            <a:off x="539552" y="3050376"/>
            <a:ext cx="5478188" cy="1477328"/>
          </a:xfrm>
          <a:prstGeom prst="rect">
            <a:avLst/>
          </a:prstGeom>
          <a:noFill/>
        </p:spPr>
        <p:txBody>
          <a:bodyPr wrap="square" rtlCol="0" anchor="t">
            <a:spAutoFit/>
          </a:bodyPr>
          <a:lstStyle/>
          <a:p>
            <a:r>
              <a:rPr lang="nb-NO"/>
              <a:t>6.1  Typer testverktøy</a:t>
            </a:r>
            <a:endParaRPr lang="en-US"/>
          </a:p>
          <a:p>
            <a:r>
              <a:rPr lang="nb-NO"/>
              <a:t>6.2  Effektiv bruk av verktøy: </a:t>
            </a:r>
          </a:p>
          <a:p>
            <a:r>
              <a:rPr lang="nb-NO"/>
              <a:t>       mulige fordeler og risikoer</a:t>
            </a:r>
            <a:endParaRPr lang="nb-NO">
              <a:cs typeface="Calibri"/>
            </a:endParaRPr>
          </a:p>
          <a:p>
            <a:r>
              <a:rPr lang="nb-NO"/>
              <a:t>6.3  Introduksjon av et verktøy i en organisasjon</a:t>
            </a:r>
            <a:endParaRPr lang="nb-NO">
              <a:cs typeface="Calibri"/>
            </a:endParaRPr>
          </a:p>
          <a:p>
            <a:endParaRPr lang="nb-NO"/>
          </a:p>
        </p:txBody>
      </p:sp>
    </p:spTree>
    <p:extLst>
      <p:ext uri="{BB962C8B-B14F-4D97-AF65-F5344CB8AC3E}">
        <p14:creationId xmlns:p14="http://schemas.microsoft.com/office/powerpoint/2010/main" val="672156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C0ECE-CFAF-4246-9506-882AC4ACF906}"/>
              </a:ext>
            </a:extLst>
          </p:cNvPr>
          <p:cNvSpPr>
            <a:spLocks noGrp="1"/>
          </p:cNvSpPr>
          <p:nvPr>
            <p:ph type="title"/>
          </p:nvPr>
        </p:nvSpPr>
        <p:spPr/>
        <p:txBody>
          <a:bodyPr/>
          <a:lstStyle/>
          <a:p>
            <a:r>
              <a:rPr lang="en-US" err="1"/>
              <a:t>Typer</a:t>
            </a:r>
            <a:r>
              <a:rPr lang="en-US"/>
              <a:t> test </a:t>
            </a:r>
            <a:r>
              <a:rPr lang="en-US" err="1"/>
              <a:t>verktøy</a:t>
            </a:r>
          </a:p>
        </p:txBody>
      </p:sp>
      <p:sp>
        <p:nvSpPr>
          <p:cNvPr id="3" name="Content Placeholder 2">
            <a:extLst>
              <a:ext uri="{FF2B5EF4-FFF2-40B4-BE49-F238E27FC236}">
                <a16:creationId xmlns:a16="http://schemas.microsoft.com/office/drawing/2014/main" id="{66EF4646-5B6E-4DF2-A6AC-592231FED7FE}"/>
              </a:ext>
            </a:extLst>
          </p:cNvPr>
          <p:cNvSpPr>
            <a:spLocks noGrp="1"/>
          </p:cNvSpPr>
          <p:nvPr>
            <p:ph sz="quarter" idx="13"/>
          </p:nvPr>
        </p:nvSpPr>
        <p:spPr>
          <a:xfrm>
            <a:off x="539552" y="1221077"/>
            <a:ext cx="8088312" cy="5232259"/>
          </a:xfrm>
        </p:spPr>
        <p:txBody>
          <a:bodyPr>
            <a:normAutofit/>
          </a:bodyPr>
          <a:lstStyle/>
          <a:p>
            <a:r>
              <a:rPr lang="en-US" err="1"/>
              <a:t>Ulike</a:t>
            </a:r>
            <a:r>
              <a:rPr lang="en-US"/>
              <a:t> </a:t>
            </a:r>
            <a:r>
              <a:rPr lang="en-US" err="1"/>
              <a:t>testrelaterte</a:t>
            </a:r>
            <a:r>
              <a:rPr lang="en-US"/>
              <a:t> </a:t>
            </a:r>
            <a:r>
              <a:rPr lang="en-US" err="1"/>
              <a:t>aktiviteter</a:t>
            </a:r>
            <a:endParaRPr lang="en-US"/>
          </a:p>
          <a:p>
            <a:pPr lvl="1"/>
            <a:r>
              <a:rPr lang="en-US" err="1"/>
              <a:t>Direkte</a:t>
            </a:r>
            <a:r>
              <a:rPr lang="en-US"/>
              <a:t> </a:t>
            </a:r>
            <a:r>
              <a:rPr lang="en-US" err="1"/>
              <a:t>til</a:t>
            </a:r>
            <a:r>
              <a:rPr lang="en-US"/>
              <a:t> testing</a:t>
            </a:r>
          </a:p>
          <a:p>
            <a:pPr lvl="1"/>
            <a:r>
              <a:rPr lang="en-US" err="1"/>
              <a:t>Administrere</a:t>
            </a:r>
            <a:r>
              <a:rPr lang="en-US"/>
              <a:t> </a:t>
            </a:r>
            <a:r>
              <a:rPr lang="en-US" err="1"/>
              <a:t>testprosessen</a:t>
            </a:r>
            <a:endParaRPr lang="en-US"/>
          </a:p>
          <a:p>
            <a:pPr lvl="1"/>
            <a:r>
              <a:rPr lang="en-US" err="1"/>
              <a:t>Utforskning</a:t>
            </a:r>
            <a:r>
              <a:rPr lang="en-US"/>
              <a:t> </a:t>
            </a:r>
            <a:r>
              <a:rPr lang="en-US" err="1"/>
              <a:t>og</a:t>
            </a:r>
            <a:r>
              <a:rPr lang="en-US"/>
              <a:t> </a:t>
            </a:r>
            <a:r>
              <a:rPr lang="en-US" err="1"/>
              <a:t>overvåking</a:t>
            </a:r>
            <a:endParaRPr lang="en-US"/>
          </a:p>
          <a:p>
            <a:pPr lvl="1"/>
            <a:r>
              <a:rPr lang="en-US"/>
              <a:t>Alt </a:t>
            </a:r>
            <a:r>
              <a:rPr lang="en-US" err="1"/>
              <a:t>annet</a:t>
            </a:r>
            <a:endParaRPr lang="en-US"/>
          </a:p>
          <a:p>
            <a:pPr lvl="2"/>
            <a:r>
              <a:rPr lang="en-US" err="1"/>
              <a:t>Feks</a:t>
            </a:r>
            <a:r>
              <a:rPr lang="en-US"/>
              <a:t> excel</a:t>
            </a:r>
          </a:p>
          <a:p>
            <a:r>
              <a:rPr lang="en-US" err="1"/>
              <a:t>Verktøyeffekten</a:t>
            </a:r>
            <a:endParaRPr lang="en-US"/>
          </a:p>
          <a:p>
            <a:r>
              <a:rPr lang="en-US" err="1"/>
              <a:t>Ulike</a:t>
            </a:r>
            <a:r>
              <a:rPr lang="en-US"/>
              <a:t> </a:t>
            </a:r>
            <a:r>
              <a:rPr lang="en-US" err="1"/>
              <a:t>verktøy</a:t>
            </a:r>
            <a:r>
              <a:rPr lang="en-US"/>
              <a:t> for </a:t>
            </a:r>
            <a:r>
              <a:rPr lang="en-US" err="1"/>
              <a:t>ulike</a:t>
            </a:r>
            <a:r>
              <a:rPr lang="en-US"/>
              <a:t> </a:t>
            </a:r>
            <a:r>
              <a:rPr lang="en-US" err="1"/>
              <a:t>områder</a:t>
            </a:r>
            <a:endParaRPr lang="en-US"/>
          </a:p>
          <a:p>
            <a:pPr lvl="1"/>
            <a:r>
              <a:rPr lang="en-US" err="1"/>
              <a:t>Administrasjon</a:t>
            </a:r>
            <a:r>
              <a:rPr lang="en-US"/>
              <a:t>, </a:t>
            </a:r>
            <a:r>
              <a:rPr lang="en-US" err="1"/>
              <a:t>statisk</a:t>
            </a:r>
            <a:r>
              <a:rPr lang="en-US"/>
              <a:t> testing, </a:t>
            </a:r>
            <a:r>
              <a:rPr lang="en-US" err="1"/>
              <a:t>testspesifikasjon</a:t>
            </a:r>
            <a:r>
              <a:rPr lang="en-US"/>
              <a:t>, </a:t>
            </a:r>
            <a:r>
              <a:rPr lang="en-US" err="1"/>
              <a:t>testutførelse</a:t>
            </a:r>
            <a:r>
              <a:rPr lang="en-US"/>
              <a:t> </a:t>
            </a:r>
            <a:r>
              <a:rPr lang="en-US" err="1"/>
              <a:t>og</a:t>
            </a:r>
            <a:r>
              <a:rPr lang="en-US"/>
              <a:t> logging, </a:t>
            </a:r>
            <a:r>
              <a:rPr lang="en-US" err="1"/>
              <a:t>ytelse</a:t>
            </a:r>
            <a:r>
              <a:rPr lang="en-US"/>
              <a:t> </a:t>
            </a:r>
            <a:r>
              <a:rPr lang="en-US" err="1"/>
              <a:t>og</a:t>
            </a:r>
            <a:r>
              <a:rPr lang="en-US"/>
              <a:t> </a:t>
            </a:r>
            <a:r>
              <a:rPr lang="en-US" err="1"/>
              <a:t>overvåkning</a:t>
            </a:r>
            <a:r>
              <a:rPr lang="en-US"/>
              <a:t>, </a:t>
            </a:r>
            <a:r>
              <a:rPr lang="en-US" err="1"/>
              <a:t>spesifikke</a:t>
            </a:r>
            <a:r>
              <a:rPr lang="en-US"/>
              <a:t> </a:t>
            </a:r>
            <a:r>
              <a:rPr lang="en-US" err="1"/>
              <a:t>testbehov</a:t>
            </a:r>
            <a:endParaRPr lang="en-US"/>
          </a:p>
        </p:txBody>
      </p:sp>
      <p:sp>
        <p:nvSpPr>
          <p:cNvPr id="4" name="Footer Placeholder 3">
            <a:extLst>
              <a:ext uri="{FF2B5EF4-FFF2-40B4-BE49-F238E27FC236}">
                <a16:creationId xmlns:a16="http://schemas.microsoft.com/office/drawing/2014/main" id="{9A536E4B-EF4C-4931-BCC0-84CD5A134348}"/>
              </a:ext>
            </a:extLst>
          </p:cNvPr>
          <p:cNvSpPr>
            <a:spLocks noGrp="1"/>
          </p:cNvSpPr>
          <p:nvPr>
            <p:ph type="ftr" sz="quarter" idx="3"/>
          </p:nvPr>
        </p:nvSpPr>
        <p:spPr/>
        <p:txBody>
          <a:bodyPr/>
          <a:lstStyle/>
          <a:p>
            <a:endParaRPr lang="nb-NO"/>
          </a:p>
        </p:txBody>
      </p:sp>
      <p:sp>
        <p:nvSpPr>
          <p:cNvPr id="5" name="Slide Number Placeholder 4">
            <a:extLst>
              <a:ext uri="{FF2B5EF4-FFF2-40B4-BE49-F238E27FC236}">
                <a16:creationId xmlns:a16="http://schemas.microsoft.com/office/drawing/2014/main" id="{F2782366-2545-491E-B2F1-6B46B1D18E33}"/>
              </a:ext>
            </a:extLst>
          </p:cNvPr>
          <p:cNvSpPr>
            <a:spLocks noGrp="1"/>
          </p:cNvSpPr>
          <p:nvPr>
            <p:ph type="sldNum" sz="quarter" idx="4"/>
          </p:nvPr>
        </p:nvSpPr>
        <p:spPr/>
        <p:txBody>
          <a:bodyPr/>
          <a:lstStyle/>
          <a:p>
            <a:fld id="{5279AF0B-2D84-CD41-8CAF-017061CB9833}" type="slidenum">
              <a:rPr lang="nb-NO" smtClean="0"/>
              <a:pPr/>
              <a:t>132</a:t>
            </a:fld>
            <a:endParaRPr lang="nb-NO"/>
          </a:p>
        </p:txBody>
      </p:sp>
    </p:spTree>
    <p:extLst>
      <p:ext uri="{BB962C8B-B14F-4D97-AF65-F5344CB8AC3E}">
        <p14:creationId xmlns:p14="http://schemas.microsoft.com/office/powerpoint/2010/main" val="337409057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Klassifisering av testverktøy</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133</a:t>
            </a:fld>
            <a:endParaRPr lang="nb-NO"/>
          </a:p>
        </p:txBody>
      </p:sp>
      <p:sp>
        <p:nvSpPr>
          <p:cNvPr id="3" name="Plassholder for innhold 2"/>
          <p:cNvSpPr>
            <a:spLocks noGrp="1"/>
          </p:cNvSpPr>
          <p:nvPr>
            <p:ph sz="quarter" idx="13"/>
          </p:nvPr>
        </p:nvSpPr>
        <p:spPr>
          <a:xfrm>
            <a:off x="515938" y="1484313"/>
            <a:ext cx="4069917" cy="4681537"/>
          </a:xfrm>
        </p:spPr>
        <p:txBody>
          <a:bodyPr>
            <a:normAutofit/>
          </a:bodyPr>
          <a:lstStyle/>
          <a:p>
            <a:r>
              <a:rPr lang="en-GB" err="1"/>
              <a:t>Administrasjon</a:t>
            </a:r>
            <a:endParaRPr lang="en-GB"/>
          </a:p>
          <a:p>
            <a:pPr lvl="1"/>
            <a:r>
              <a:rPr lang="en-GB" err="1"/>
              <a:t>Testadministrasjon</a:t>
            </a:r>
            <a:endParaRPr lang="en-GB"/>
          </a:p>
          <a:p>
            <a:pPr lvl="1"/>
            <a:r>
              <a:rPr lang="en-GB" err="1"/>
              <a:t>Kravhåndtering</a:t>
            </a:r>
            <a:endParaRPr lang="en-GB"/>
          </a:p>
          <a:p>
            <a:pPr lvl="1"/>
            <a:r>
              <a:rPr lang="en-GB" err="1"/>
              <a:t>Feil</a:t>
            </a:r>
            <a:r>
              <a:rPr lang="en-GB"/>
              <a:t>/</a:t>
            </a:r>
            <a:r>
              <a:rPr lang="en-GB" err="1"/>
              <a:t>hendelsesverktøy</a:t>
            </a:r>
            <a:endParaRPr lang="en-GB"/>
          </a:p>
          <a:p>
            <a:pPr lvl="1"/>
            <a:r>
              <a:rPr lang="en-GB" err="1"/>
              <a:t>Konfigurasjonsstyringsverktøy</a:t>
            </a:r>
            <a:endParaRPr lang="en-GB"/>
          </a:p>
          <a:p>
            <a:r>
              <a:rPr lang="en-GB" err="1"/>
              <a:t>Statisk</a:t>
            </a:r>
            <a:r>
              <a:rPr lang="en-GB"/>
              <a:t> testing</a:t>
            </a:r>
          </a:p>
          <a:p>
            <a:pPr lvl="1"/>
            <a:r>
              <a:rPr lang="en-GB" err="1"/>
              <a:t>Gransking</a:t>
            </a:r>
            <a:endParaRPr lang="en-GB"/>
          </a:p>
          <a:p>
            <a:pPr lvl="1"/>
            <a:r>
              <a:rPr lang="en-GB" err="1"/>
              <a:t>Statisk</a:t>
            </a:r>
            <a:r>
              <a:rPr lang="en-GB"/>
              <a:t> analyse</a:t>
            </a:r>
          </a:p>
          <a:p>
            <a:pPr lvl="1"/>
            <a:r>
              <a:rPr lang="en-GB" err="1"/>
              <a:t>Modellering</a:t>
            </a:r>
            <a:endParaRPr lang="en-GB"/>
          </a:p>
          <a:p>
            <a:r>
              <a:rPr lang="en-GB" err="1"/>
              <a:t>Testspesifikasjon</a:t>
            </a:r>
            <a:endParaRPr lang="en-GB"/>
          </a:p>
          <a:p>
            <a:pPr lvl="1"/>
            <a:r>
              <a:rPr lang="en-GB" err="1"/>
              <a:t>Testdesign</a:t>
            </a:r>
            <a:endParaRPr lang="en-GB"/>
          </a:p>
          <a:p>
            <a:pPr lvl="1"/>
            <a:r>
              <a:rPr lang="en-GB" err="1"/>
              <a:t>Forberedelser</a:t>
            </a:r>
            <a:r>
              <a:rPr lang="en-GB"/>
              <a:t> </a:t>
            </a:r>
            <a:r>
              <a:rPr lang="en-GB" err="1"/>
              <a:t>av</a:t>
            </a:r>
            <a:r>
              <a:rPr lang="en-GB"/>
              <a:t> </a:t>
            </a:r>
            <a:r>
              <a:rPr lang="en-GB" err="1"/>
              <a:t>testdata</a:t>
            </a:r>
            <a:endParaRPr lang="en-GB"/>
          </a:p>
        </p:txBody>
      </p:sp>
      <p:sp>
        <p:nvSpPr>
          <p:cNvPr id="6" name="TekstSylinder 5"/>
          <p:cNvSpPr txBox="1"/>
          <p:nvPr/>
        </p:nvSpPr>
        <p:spPr>
          <a:xfrm>
            <a:off x="4904509" y="1484313"/>
            <a:ext cx="3685304" cy="4339650"/>
          </a:xfrm>
          <a:prstGeom prst="rect">
            <a:avLst/>
          </a:prstGeom>
          <a:noFill/>
        </p:spPr>
        <p:txBody>
          <a:bodyPr wrap="square" rtlCol="0">
            <a:spAutoFit/>
          </a:bodyPr>
          <a:lstStyle/>
          <a:p>
            <a:pPr marL="271463" lvl="0" indent="-271463">
              <a:spcBef>
                <a:spcPts val="1800"/>
              </a:spcBef>
              <a:buClr>
                <a:srgbClr val="CF022B"/>
              </a:buClr>
              <a:buSzPct val="90000"/>
              <a:buBlip>
                <a:blip r:embed="rId3"/>
              </a:buBlip>
            </a:pPr>
            <a:r>
              <a:rPr lang="en-GB" err="1">
                <a:solidFill>
                  <a:srgbClr val="232323"/>
                </a:solidFill>
              </a:rPr>
              <a:t>Testutførelse</a:t>
            </a:r>
            <a:r>
              <a:rPr lang="en-GB">
                <a:solidFill>
                  <a:srgbClr val="232323"/>
                </a:solidFill>
              </a:rPr>
              <a:t> </a:t>
            </a:r>
            <a:r>
              <a:rPr lang="en-GB" err="1">
                <a:solidFill>
                  <a:srgbClr val="232323"/>
                </a:solidFill>
              </a:rPr>
              <a:t>og</a:t>
            </a:r>
            <a:r>
              <a:rPr lang="en-GB">
                <a:solidFill>
                  <a:srgbClr val="232323"/>
                </a:solidFill>
              </a:rPr>
              <a:t> logging</a:t>
            </a: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Testutførelse</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Testrammeverk</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Sammenligningsverktøy</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Dekningsmåling</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Sikkerhetstesting</a:t>
            </a:r>
            <a:endParaRPr lang="en-GB">
              <a:solidFill>
                <a:srgbClr val="232323"/>
              </a:solidFill>
            </a:endParaRPr>
          </a:p>
          <a:p>
            <a:pPr marL="271463" lvl="0" indent="-271463">
              <a:spcBef>
                <a:spcPts val="1800"/>
              </a:spcBef>
              <a:buClr>
                <a:srgbClr val="CF022B"/>
              </a:buClr>
              <a:buSzPct val="90000"/>
              <a:buBlip>
                <a:blip r:embed="rId3"/>
              </a:buBlip>
            </a:pPr>
            <a:r>
              <a:rPr lang="en-GB" err="1">
                <a:solidFill>
                  <a:srgbClr val="232323"/>
                </a:solidFill>
              </a:rPr>
              <a:t>Ytelse</a:t>
            </a:r>
            <a:r>
              <a:rPr lang="en-GB">
                <a:solidFill>
                  <a:srgbClr val="232323"/>
                </a:solidFill>
              </a:rPr>
              <a:t> </a:t>
            </a:r>
            <a:r>
              <a:rPr lang="en-GB" err="1">
                <a:solidFill>
                  <a:srgbClr val="232323"/>
                </a:solidFill>
              </a:rPr>
              <a:t>og</a:t>
            </a:r>
            <a:r>
              <a:rPr lang="en-GB">
                <a:solidFill>
                  <a:srgbClr val="232323"/>
                </a:solidFill>
              </a:rPr>
              <a:t> </a:t>
            </a:r>
            <a:r>
              <a:rPr lang="en-GB" err="1">
                <a:solidFill>
                  <a:srgbClr val="232323"/>
                </a:solidFill>
              </a:rPr>
              <a:t>overvåkning</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Dynamisk</a:t>
            </a:r>
            <a:r>
              <a:rPr lang="en-GB">
                <a:solidFill>
                  <a:srgbClr val="232323"/>
                </a:solidFill>
              </a:rPr>
              <a:t> analyse</a:t>
            </a: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Ytelse</a:t>
            </a:r>
            <a:r>
              <a:rPr lang="en-GB">
                <a:solidFill>
                  <a:srgbClr val="232323"/>
                </a:solidFill>
              </a:rPr>
              <a:t>/last/</a:t>
            </a:r>
            <a:r>
              <a:rPr lang="en-GB" err="1">
                <a:solidFill>
                  <a:srgbClr val="232323"/>
                </a:solidFill>
              </a:rPr>
              <a:t>stresstest</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Overvåkning</a:t>
            </a:r>
            <a:endParaRPr lang="en-GB">
              <a:solidFill>
                <a:srgbClr val="232323"/>
              </a:solidFill>
            </a:endParaRPr>
          </a:p>
          <a:p>
            <a:pPr marL="271463" lvl="0" indent="-271463">
              <a:spcBef>
                <a:spcPts val="1800"/>
              </a:spcBef>
              <a:buClr>
                <a:srgbClr val="CF022B"/>
              </a:buClr>
              <a:buSzPct val="90000"/>
              <a:buBlip>
                <a:blip r:embed="rId3"/>
              </a:buBlip>
            </a:pPr>
            <a:r>
              <a:rPr lang="en-GB" err="1">
                <a:solidFill>
                  <a:srgbClr val="232323"/>
                </a:solidFill>
              </a:rPr>
              <a:t>Spesifikke</a:t>
            </a:r>
            <a:r>
              <a:rPr lang="en-GB">
                <a:solidFill>
                  <a:srgbClr val="232323"/>
                </a:solidFill>
              </a:rPr>
              <a:t> </a:t>
            </a:r>
            <a:r>
              <a:rPr lang="en-GB" err="1">
                <a:solidFill>
                  <a:srgbClr val="232323"/>
                </a:solidFill>
              </a:rPr>
              <a:t>testbehov</a:t>
            </a:r>
            <a:endParaRPr lang="en-GB">
              <a:solidFill>
                <a:srgbClr val="232323"/>
              </a:solidFill>
            </a:endParaRPr>
          </a:p>
          <a:p>
            <a:pPr marL="715963" lvl="1" indent="-242888">
              <a:spcBef>
                <a:spcPts val="411"/>
              </a:spcBef>
              <a:buClr>
                <a:srgbClr val="F79A08"/>
              </a:buClr>
              <a:buSzPct val="100000"/>
              <a:buFont typeface="Wingdings" panose="05000000000000000000" pitchFamily="2" charset="2"/>
              <a:buChar char=""/>
            </a:pPr>
            <a:r>
              <a:rPr lang="en-GB" err="1">
                <a:solidFill>
                  <a:srgbClr val="232323"/>
                </a:solidFill>
              </a:rPr>
              <a:t>Vurdering</a:t>
            </a:r>
            <a:r>
              <a:rPr lang="en-GB">
                <a:solidFill>
                  <a:srgbClr val="232323"/>
                </a:solidFill>
              </a:rPr>
              <a:t> </a:t>
            </a:r>
            <a:r>
              <a:rPr lang="en-GB" err="1">
                <a:solidFill>
                  <a:srgbClr val="232323"/>
                </a:solidFill>
              </a:rPr>
              <a:t>av</a:t>
            </a:r>
            <a:r>
              <a:rPr lang="en-GB">
                <a:solidFill>
                  <a:srgbClr val="232323"/>
                </a:solidFill>
              </a:rPr>
              <a:t> </a:t>
            </a:r>
            <a:r>
              <a:rPr lang="en-GB" err="1">
                <a:solidFill>
                  <a:srgbClr val="232323"/>
                </a:solidFill>
              </a:rPr>
              <a:t>datakvalitet</a:t>
            </a:r>
            <a:endParaRPr lang="en-GB">
              <a:solidFill>
                <a:srgbClr val="232323"/>
              </a:solidFill>
            </a:endParaRPr>
          </a:p>
        </p:txBody>
      </p:sp>
    </p:spTree>
    <p:extLst>
      <p:ext uri="{BB962C8B-B14F-4D97-AF65-F5344CB8AC3E}">
        <p14:creationId xmlns:p14="http://schemas.microsoft.com/office/powerpoint/2010/main" val="418880877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0D5-1DDE-4A1A-BD0B-6A90F96CD4B1}"/>
              </a:ext>
            </a:extLst>
          </p:cNvPr>
          <p:cNvSpPr>
            <a:spLocks noGrp="1"/>
          </p:cNvSpPr>
          <p:nvPr>
            <p:ph type="title"/>
          </p:nvPr>
        </p:nvSpPr>
        <p:spPr/>
        <p:txBody>
          <a:bodyPr/>
          <a:lstStyle/>
          <a:p>
            <a:r>
              <a:rPr lang="en-US" err="1"/>
              <a:t>Effektiv</a:t>
            </a:r>
            <a:r>
              <a:rPr lang="en-US"/>
              <a:t> </a:t>
            </a:r>
            <a:r>
              <a:rPr lang="en-US" err="1"/>
              <a:t>bruk</a:t>
            </a:r>
            <a:r>
              <a:rPr lang="en-US"/>
              <a:t> </a:t>
            </a:r>
            <a:r>
              <a:rPr lang="en-US" err="1"/>
              <a:t>av</a:t>
            </a:r>
            <a:r>
              <a:rPr lang="en-US"/>
              <a:t> </a:t>
            </a:r>
            <a:r>
              <a:rPr lang="en-US" err="1"/>
              <a:t>verktøy</a:t>
            </a:r>
            <a:r>
              <a:rPr lang="en-US"/>
              <a:t>: </a:t>
            </a:r>
            <a:r>
              <a:rPr lang="en-US" err="1"/>
              <a:t>mulige</a:t>
            </a:r>
            <a:r>
              <a:rPr lang="en-US"/>
              <a:t> </a:t>
            </a:r>
            <a:r>
              <a:rPr lang="en-US" err="1"/>
              <a:t>fordeler</a:t>
            </a:r>
            <a:r>
              <a:rPr lang="en-US"/>
              <a:t> </a:t>
            </a:r>
            <a:r>
              <a:rPr lang="en-US" err="1"/>
              <a:t>og</a:t>
            </a:r>
            <a:r>
              <a:rPr lang="en-US"/>
              <a:t> </a:t>
            </a:r>
            <a:r>
              <a:rPr lang="en-US" err="1"/>
              <a:t>risikoer</a:t>
            </a:r>
            <a:endParaRPr lang="en-US"/>
          </a:p>
        </p:txBody>
      </p:sp>
      <p:sp>
        <p:nvSpPr>
          <p:cNvPr id="3" name="Content Placeholder 2">
            <a:extLst>
              <a:ext uri="{FF2B5EF4-FFF2-40B4-BE49-F238E27FC236}">
                <a16:creationId xmlns:a16="http://schemas.microsoft.com/office/drawing/2014/main" id="{4120006D-7134-4CAD-8C7B-601CD84D7F50}"/>
              </a:ext>
            </a:extLst>
          </p:cNvPr>
          <p:cNvSpPr>
            <a:spLocks noGrp="1"/>
          </p:cNvSpPr>
          <p:nvPr>
            <p:ph sz="quarter" idx="13"/>
          </p:nvPr>
        </p:nvSpPr>
        <p:spPr/>
        <p:txBody>
          <a:bodyPr>
            <a:normAutofit lnSpcReduction="10000"/>
          </a:bodyPr>
          <a:lstStyle/>
          <a:p>
            <a:r>
              <a:rPr lang="nb-NO"/>
              <a:t>Ikke garantert suksess </a:t>
            </a:r>
          </a:p>
          <a:p>
            <a:r>
              <a:rPr lang="nb-NO"/>
              <a:t>Potensielle fordeler:</a:t>
            </a:r>
          </a:p>
          <a:p>
            <a:pPr lvl="1"/>
            <a:r>
              <a:rPr lang="nb-NO"/>
              <a:t>Effektivisere</a:t>
            </a:r>
          </a:p>
          <a:p>
            <a:pPr lvl="1"/>
            <a:r>
              <a:rPr lang="nb-NO"/>
              <a:t>Redusere repetitivt- eller manuelt arbeid</a:t>
            </a:r>
          </a:p>
          <a:p>
            <a:pPr lvl="1"/>
            <a:r>
              <a:rPr lang="nb-NO"/>
              <a:t>Målbart</a:t>
            </a:r>
          </a:p>
          <a:p>
            <a:r>
              <a:rPr lang="nb-NO"/>
              <a:t>Potensielle risikoer ved bruk av verktøy:</a:t>
            </a:r>
          </a:p>
          <a:p>
            <a:pPr lvl="1"/>
            <a:r>
              <a:rPr lang="nb-NO"/>
              <a:t>Urealistiske forventinger </a:t>
            </a:r>
          </a:p>
          <a:p>
            <a:pPr lvl="1"/>
            <a:r>
              <a:rPr lang="nb-NO"/>
              <a:t>Undervurdering av tid, kostnader og innsats</a:t>
            </a:r>
          </a:p>
          <a:p>
            <a:pPr lvl="1"/>
            <a:r>
              <a:rPr lang="nb-NO"/>
              <a:t>For stor tillit til verktøyet</a:t>
            </a:r>
          </a:p>
          <a:p>
            <a:r>
              <a:rPr lang="nb-NO"/>
              <a:t>Spesielle hensyn for noen verktøy</a:t>
            </a:r>
          </a:p>
          <a:p>
            <a:pPr lvl="1"/>
            <a:r>
              <a:rPr lang="nb-NO"/>
              <a:t>Kodeforståelse</a:t>
            </a:r>
          </a:p>
          <a:p>
            <a:pPr lvl="1"/>
            <a:r>
              <a:rPr lang="nb-NO"/>
              <a:t>Forstyrrende meldinger</a:t>
            </a:r>
          </a:p>
          <a:p>
            <a:pPr lvl="1"/>
            <a:r>
              <a:rPr lang="nb-NO"/>
              <a:t>Integrasjon</a:t>
            </a:r>
          </a:p>
        </p:txBody>
      </p:sp>
      <p:sp>
        <p:nvSpPr>
          <p:cNvPr id="4" name="Footer Placeholder 3">
            <a:extLst>
              <a:ext uri="{FF2B5EF4-FFF2-40B4-BE49-F238E27FC236}">
                <a16:creationId xmlns:a16="http://schemas.microsoft.com/office/drawing/2014/main" id="{CE555D5A-24C4-4983-8D4F-6E6E832FBDB0}"/>
              </a:ext>
            </a:extLst>
          </p:cNvPr>
          <p:cNvSpPr>
            <a:spLocks noGrp="1"/>
          </p:cNvSpPr>
          <p:nvPr>
            <p:ph type="ftr" sz="quarter" idx="3"/>
          </p:nvPr>
        </p:nvSpPr>
        <p:spPr/>
        <p:txBody>
          <a:bodyPr/>
          <a:lstStyle/>
          <a:p>
            <a:endParaRPr lang="nb-NO"/>
          </a:p>
        </p:txBody>
      </p:sp>
      <p:sp>
        <p:nvSpPr>
          <p:cNvPr id="5" name="Slide Number Placeholder 4">
            <a:extLst>
              <a:ext uri="{FF2B5EF4-FFF2-40B4-BE49-F238E27FC236}">
                <a16:creationId xmlns:a16="http://schemas.microsoft.com/office/drawing/2014/main" id="{36FA9E71-D645-4FED-8E1E-23107D8A2514}"/>
              </a:ext>
            </a:extLst>
          </p:cNvPr>
          <p:cNvSpPr>
            <a:spLocks noGrp="1"/>
          </p:cNvSpPr>
          <p:nvPr>
            <p:ph type="sldNum" sz="quarter" idx="4"/>
          </p:nvPr>
        </p:nvSpPr>
        <p:spPr/>
        <p:txBody>
          <a:bodyPr/>
          <a:lstStyle/>
          <a:p>
            <a:fld id="{5279AF0B-2D84-CD41-8CAF-017061CB9833}" type="slidenum">
              <a:rPr lang="nb-NO" smtClean="0"/>
              <a:pPr/>
              <a:t>134</a:t>
            </a:fld>
            <a:endParaRPr lang="nb-NO"/>
          </a:p>
        </p:txBody>
      </p:sp>
    </p:spTree>
    <p:extLst>
      <p:ext uri="{BB962C8B-B14F-4D97-AF65-F5344CB8AC3E}">
        <p14:creationId xmlns:p14="http://schemas.microsoft.com/office/powerpoint/2010/main" val="415348002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450D5-1DDE-4A1A-BD0B-6A90F96CD4B1}"/>
              </a:ext>
            </a:extLst>
          </p:cNvPr>
          <p:cNvSpPr>
            <a:spLocks noGrp="1"/>
          </p:cNvSpPr>
          <p:nvPr>
            <p:ph type="title"/>
          </p:nvPr>
        </p:nvSpPr>
        <p:spPr/>
        <p:txBody>
          <a:bodyPr/>
          <a:lstStyle/>
          <a:p>
            <a:r>
              <a:rPr lang="en-US" err="1"/>
              <a:t>Introduksjon</a:t>
            </a:r>
            <a:r>
              <a:rPr lang="en-US"/>
              <a:t> </a:t>
            </a:r>
            <a:r>
              <a:rPr lang="en-US" err="1"/>
              <a:t>av</a:t>
            </a:r>
            <a:r>
              <a:rPr lang="en-US"/>
              <a:t> et </a:t>
            </a:r>
            <a:r>
              <a:rPr lang="en-US" err="1"/>
              <a:t>verktøy</a:t>
            </a:r>
            <a:r>
              <a:rPr lang="en-US"/>
              <a:t> </a:t>
            </a:r>
            <a:r>
              <a:rPr lang="en-US" err="1"/>
              <a:t>i</a:t>
            </a:r>
            <a:r>
              <a:rPr lang="en-US"/>
              <a:t> </a:t>
            </a:r>
            <a:r>
              <a:rPr lang="en-US" err="1"/>
              <a:t>en</a:t>
            </a:r>
            <a:r>
              <a:rPr lang="en-US"/>
              <a:t> </a:t>
            </a:r>
            <a:r>
              <a:rPr lang="en-US" err="1"/>
              <a:t>organisasjon</a:t>
            </a:r>
            <a:endParaRPr lang="en-US"/>
          </a:p>
        </p:txBody>
      </p:sp>
      <p:sp>
        <p:nvSpPr>
          <p:cNvPr id="3" name="Content Placeholder 2">
            <a:extLst>
              <a:ext uri="{FF2B5EF4-FFF2-40B4-BE49-F238E27FC236}">
                <a16:creationId xmlns:a16="http://schemas.microsoft.com/office/drawing/2014/main" id="{4120006D-7134-4CAD-8C7B-601CD84D7F50}"/>
              </a:ext>
            </a:extLst>
          </p:cNvPr>
          <p:cNvSpPr>
            <a:spLocks noGrp="1"/>
          </p:cNvSpPr>
          <p:nvPr>
            <p:ph sz="quarter" idx="13"/>
          </p:nvPr>
        </p:nvSpPr>
        <p:spPr/>
        <p:txBody>
          <a:bodyPr/>
          <a:lstStyle/>
          <a:p>
            <a:r>
              <a:rPr lang="en-US" err="1"/>
              <a:t>Hovedvurderinger</a:t>
            </a:r>
            <a:r>
              <a:rPr lang="en-US"/>
              <a:t> </a:t>
            </a:r>
            <a:r>
              <a:rPr lang="en-US" err="1"/>
              <a:t>må</a:t>
            </a:r>
            <a:r>
              <a:rPr lang="en-US"/>
              <a:t> </a:t>
            </a:r>
            <a:r>
              <a:rPr lang="en-US" err="1"/>
              <a:t>tas</a:t>
            </a:r>
            <a:endParaRPr lang="en-US"/>
          </a:p>
          <a:p>
            <a:pPr lvl="1"/>
            <a:r>
              <a:rPr lang="en-US" err="1"/>
              <a:t>Modenhet</a:t>
            </a:r>
            <a:endParaRPr lang="en-US"/>
          </a:p>
          <a:p>
            <a:pPr lvl="1"/>
            <a:r>
              <a:rPr lang="en-US" err="1"/>
              <a:t>Forbedring</a:t>
            </a:r>
            <a:r>
              <a:rPr lang="en-US"/>
              <a:t> </a:t>
            </a:r>
            <a:r>
              <a:rPr lang="en-US" err="1"/>
              <a:t>av</a:t>
            </a:r>
            <a:r>
              <a:rPr lang="en-US"/>
              <a:t> </a:t>
            </a:r>
            <a:r>
              <a:rPr lang="en-US" err="1"/>
              <a:t>testprosess</a:t>
            </a:r>
            <a:r>
              <a:rPr lang="en-US"/>
              <a:t>?</a:t>
            </a:r>
          </a:p>
          <a:p>
            <a:pPr lvl="1"/>
            <a:r>
              <a:rPr lang="en-US"/>
              <a:t>Proof of concept</a:t>
            </a:r>
          </a:p>
          <a:p>
            <a:pPr lvl="1"/>
            <a:r>
              <a:rPr lang="en-US" err="1"/>
              <a:t>Kost</a:t>
            </a:r>
            <a:r>
              <a:rPr lang="en-US"/>
              <a:t>/</a:t>
            </a:r>
            <a:r>
              <a:rPr lang="en-US" err="1"/>
              <a:t>nytte</a:t>
            </a:r>
            <a:endParaRPr lang="en-US"/>
          </a:p>
          <a:p>
            <a:r>
              <a:rPr lang="en-US" err="1"/>
              <a:t>Utføre</a:t>
            </a:r>
            <a:r>
              <a:rPr lang="en-US"/>
              <a:t> et </a:t>
            </a:r>
            <a:r>
              <a:rPr lang="en-US" err="1"/>
              <a:t>pilotprosjekt</a:t>
            </a:r>
            <a:endParaRPr lang="en-US"/>
          </a:p>
          <a:p>
            <a:r>
              <a:rPr lang="en-US" err="1"/>
              <a:t>Sette</a:t>
            </a:r>
            <a:r>
              <a:rPr lang="en-US"/>
              <a:t> </a:t>
            </a:r>
            <a:r>
              <a:rPr lang="en-US" err="1"/>
              <a:t>suksessfaktor</a:t>
            </a:r>
            <a:endParaRPr lang="en-US"/>
          </a:p>
          <a:p>
            <a:pPr lvl="1"/>
            <a:r>
              <a:rPr lang="en-US" err="1"/>
              <a:t>Trinnvis</a:t>
            </a:r>
            <a:r>
              <a:rPr lang="en-US"/>
              <a:t> </a:t>
            </a:r>
            <a:r>
              <a:rPr lang="en-US" err="1"/>
              <a:t>utrulling</a:t>
            </a:r>
            <a:endParaRPr lang="en-US"/>
          </a:p>
          <a:p>
            <a:pPr lvl="1"/>
            <a:r>
              <a:rPr lang="en-US" err="1"/>
              <a:t>Opplæring</a:t>
            </a:r>
            <a:endParaRPr lang="en-US"/>
          </a:p>
          <a:p>
            <a:pPr lvl="1"/>
            <a:r>
              <a:rPr lang="en-US" err="1"/>
              <a:t>Tilpassing</a:t>
            </a:r>
            <a:r>
              <a:rPr lang="en-US"/>
              <a:t> </a:t>
            </a:r>
            <a:r>
              <a:rPr lang="en-US" err="1"/>
              <a:t>av</a:t>
            </a:r>
            <a:r>
              <a:rPr lang="en-US"/>
              <a:t> </a:t>
            </a:r>
            <a:r>
              <a:rPr lang="en-US" err="1"/>
              <a:t>rutiner</a:t>
            </a:r>
            <a:r>
              <a:rPr lang="en-US"/>
              <a:t>/</a:t>
            </a:r>
            <a:r>
              <a:rPr lang="en-US" err="1"/>
              <a:t>prosesser</a:t>
            </a:r>
            <a:endParaRPr lang="en-US"/>
          </a:p>
          <a:p>
            <a:pPr lvl="1"/>
            <a:r>
              <a:rPr lang="en-US" err="1"/>
              <a:t>Overvåke</a:t>
            </a:r>
            <a:r>
              <a:rPr lang="en-US"/>
              <a:t> </a:t>
            </a:r>
            <a:r>
              <a:rPr lang="en-US" err="1"/>
              <a:t>bruk</a:t>
            </a:r>
            <a:endParaRPr lang="en-US"/>
          </a:p>
          <a:p>
            <a:endParaRPr lang="en-US"/>
          </a:p>
        </p:txBody>
      </p:sp>
      <p:sp>
        <p:nvSpPr>
          <p:cNvPr id="4" name="Footer Placeholder 3">
            <a:extLst>
              <a:ext uri="{FF2B5EF4-FFF2-40B4-BE49-F238E27FC236}">
                <a16:creationId xmlns:a16="http://schemas.microsoft.com/office/drawing/2014/main" id="{CE555D5A-24C4-4983-8D4F-6E6E832FBDB0}"/>
              </a:ext>
            </a:extLst>
          </p:cNvPr>
          <p:cNvSpPr>
            <a:spLocks noGrp="1"/>
          </p:cNvSpPr>
          <p:nvPr>
            <p:ph type="ftr" sz="quarter" idx="3"/>
          </p:nvPr>
        </p:nvSpPr>
        <p:spPr/>
        <p:txBody>
          <a:bodyPr/>
          <a:lstStyle/>
          <a:p>
            <a:endParaRPr lang="nb-NO"/>
          </a:p>
        </p:txBody>
      </p:sp>
      <p:sp>
        <p:nvSpPr>
          <p:cNvPr id="5" name="Slide Number Placeholder 4">
            <a:extLst>
              <a:ext uri="{FF2B5EF4-FFF2-40B4-BE49-F238E27FC236}">
                <a16:creationId xmlns:a16="http://schemas.microsoft.com/office/drawing/2014/main" id="{36FA9E71-D645-4FED-8E1E-23107D8A2514}"/>
              </a:ext>
            </a:extLst>
          </p:cNvPr>
          <p:cNvSpPr>
            <a:spLocks noGrp="1"/>
          </p:cNvSpPr>
          <p:nvPr>
            <p:ph type="sldNum" sz="quarter" idx="4"/>
          </p:nvPr>
        </p:nvSpPr>
        <p:spPr/>
        <p:txBody>
          <a:bodyPr/>
          <a:lstStyle/>
          <a:p>
            <a:fld id="{5279AF0B-2D84-CD41-8CAF-017061CB9833}" type="slidenum">
              <a:rPr lang="nb-NO" smtClean="0"/>
              <a:pPr/>
              <a:t>135</a:t>
            </a:fld>
            <a:endParaRPr lang="nb-NO"/>
          </a:p>
        </p:txBody>
      </p:sp>
    </p:spTree>
    <p:extLst>
      <p:ext uri="{BB962C8B-B14F-4D97-AF65-F5344CB8AC3E}">
        <p14:creationId xmlns:p14="http://schemas.microsoft.com/office/powerpoint/2010/main" val="346156392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6</a:t>
            </a:r>
          </a:p>
        </p:txBody>
      </p:sp>
      <p:sp>
        <p:nvSpPr>
          <p:cNvPr id="3" name="Content Placeholder 2"/>
          <p:cNvSpPr>
            <a:spLocks noGrp="1"/>
          </p:cNvSpPr>
          <p:nvPr>
            <p:ph sz="quarter" idx="13"/>
          </p:nvPr>
        </p:nvSpPr>
        <p:spPr/>
        <p:txBody>
          <a:bodyPr>
            <a:normAutofit/>
          </a:bodyPr>
          <a:lstStyle/>
          <a:p>
            <a:r>
              <a:rPr lang="nb-NO"/>
              <a:t>6 kategorier av testverktøy</a:t>
            </a:r>
          </a:p>
          <a:p>
            <a:pPr lvl="1"/>
            <a:r>
              <a:rPr lang="nb-NO"/>
              <a:t>Administrasjon av test, statisk testing, testspesifikasjon, </a:t>
            </a:r>
          </a:p>
          <a:p>
            <a:pPr lvl="1"/>
            <a:r>
              <a:rPr lang="nb-NO"/>
              <a:t>testutføring og logging, ytelse og overvåkning, spesifikke testbehov</a:t>
            </a:r>
          </a:p>
          <a:p>
            <a:r>
              <a:rPr lang="nb-NO"/>
              <a:t>Fordeler ved å benytte et verktøy: </a:t>
            </a:r>
          </a:p>
          <a:p>
            <a:pPr lvl="1"/>
            <a:r>
              <a:rPr lang="nb-NO"/>
              <a:t>Redusere repeterende arbeid, målbart, effektivisering</a:t>
            </a:r>
          </a:p>
          <a:p>
            <a:r>
              <a:rPr lang="nb-NO"/>
              <a:t>Risiko ved bruk av verktøy:</a:t>
            </a:r>
          </a:p>
          <a:p>
            <a:pPr lvl="1"/>
            <a:r>
              <a:rPr lang="nb-NO"/>
              <a:t>Urealistisk forventning, undervurdering av innsats, for stor tillit</a:t>
            </a:r>
          </a:p>
          <a:p>
            <a:r>
              <a:rPr lang="nb-NO"/>
              <a:t>Må tas vurdering, lage suksesskriterier og kjøre </a:t>
            </a:r>
            <a:r>
              <a:rPr lang="nb-NO" err="1"/>
              <a:t>proof</a:t>
            </a:r>
            <a:r>
              <a:rPr lang="nb-NO"/>
              <a:t> </a:t>
            </a:r>
            <a:r>
              <a:rPr lang="nb-NO" err="1"/>
              <a:t>of</a:t>
            </a:r>
            <a:r>
              <a:rPr lang="nb-NO"/>
              <a:t> </a:t>
            </a:r>
            <a:r>
              <a:rPr lang="nb-NO" err="1"/>
              <a:t>concept</a:t>
            </a:r>
            <a:r>
              <a:rPr lang="nb-NO"/>
              <a:t> for</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136</a:t>
            </a:fld>
            <a:endParaRPr lang="nb-NO"/>
          </a:p>
        </p:txBody>
      </p:sp>
    </p:spTree>
    <p:extLst>
      <p:ext uri="{BB962C8B-B14F-4D97-AF65-F5344CB8AC3E}">
        <p14:creationId xmlns:p14="http://schemas.microsoft.com/office/powerpoint/2010/main" val="21718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137</a:t>
            </a:fld>
            <a:endParaRPr lang="fr-FR"/>
          </a:p>
        </p:txBody>
      </p:sp>
      <p:sp>
        <p:nvSpPr>
          <p:cNvPr id="5" name="Text Placeholder 4"/>
          <p:cNvSpPr>
            <a:spLocks noGrp="1"/>
          </p:cNvSpPr>
          <p:nvPr>
            <p:ph type="body" sz="quarter" idx="14"/>
          </p:nvPr>
        </p:nvSpPr>
        <p:spPr>
          <a:xfrm>
            <a:off x="539552" y="764704"/>
            <a:ext cx="6552728" cy="864096"/>
          </a:xfrm>
        </p:spPr>
        <p:txBody>
          <a:bodyPr>
            <a:normAutofit/>
          </a:bodyPr>
          <a:lstStyle/>
          <a:p>
            <a:r>
              <a:rPr lang="nb-NO" err="1"/>
              <a:t>Kahoot</a:t>
            </a:r>
            <a:r>
              <a:rPr lang="nb-NO"/>
              <a:t> spørsmål fra kapittel 6</a:t>
            </a:r>
          </a:p>
        </p:txBody>
      </p:sp>
    </p:spTree>
    <p:extLst>
      <p:ext uri="{BB962C8B-B14F-4D97-AF65-F5344CB8AC3E}">
        <p14:creationId xmlns:p14="http://schemas.microsoft.com/office/powerpoint/2010/main" val="240464449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Noen tips og råd helt til slutt.. </a:t>
            </a:r>
          </a:p>
        </p:txBody>
      </p:sp>
      <p:sp>
        <p:nvSpPr>
          <p:cNvPr id="3" name="Content Placeholder 2"/>
          <p:cNvSpPr>
            <a:spLocks noGrp="1"/>
          </p:cNvSpPr>
          <p:nvPr>
            <p:ph sz="quarter" idx="13"/>
          </p:nvPr>
        </p:nvSpPr>
        <p:spPr/>
        <p:txBody>
          <a:bodyPr/>
          <a:lstStyle/>
          <a:p>
            <a:r>
              <a:rPr lang="nb-NO"/>
              <a:t>Husk at du ikke får minuspoeng for å svare feil! Det er bedre å gjette enn å ikke svare.</a:t>
            </a:r>
          </a:p>
          <a:p>
            <a:r>
              <a:rPr lang="nb-NO"/>
              <a:t>Les spørsmålet nøye – vær obs på ordene </a:t>
            </a:r>
            <a:r>
              <a:rPr lang="nb-NO" i="1"/>
              <a:t>aldri </a:t>
            </a:r>
            <a:r>
              <a:rPr lang="nb-NO"/>
              <a:t>og </a:t>
            </a:r>
            <a:r>
              <a:rPr lang="nb-NO" i="1"/>
              <a:t>alltid </a:t>
            </a:r>
            <a:r>
              <a:rPr lang="nb-NO"/>
              <a:t>eller doble negasjoner</a:t>
            </a:r>
          </a:p>
          <a:p>
            <a:r>
              <a:rPr lang="nb-NO"/>
              <a:t>Bruk kunnskapen du har lært for å fjerne helt uaktuelle svar først når du er usikker</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138</a:t>
            </a:fld>
            <a:endParaRPr lang="nb-NO"/>
          </a:p>
        </p:txBody>
      </p:sp>
    </p:spTree>
    <p:extLst>
      <p:ext uri="{BB962C8B-B14F-4D97-AF65-F5344CB8AC3E}">
        <p14:creationId xmlns:p14="http://schemas.microsoft.com/office/powerpoint/2010/main" val="5692659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Hvordan alt henger sammen med alt</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139</a:t>
            </a:fld>
            <a:endParaRPr lang="nb-NO"/>
          </a:p>
        </p:txBody>
      </p:sp>
      <p:graphicFrame>
        <p:nvGraphicFramePr>
          <p:cNvPr id="7" name="Diagram 6"/>
          <p:cNvGraphicFramePr/>
          <p:nvPr>
            <p:extLst>
              <p:ext uri="{D42A27DB-BD31-4B8C-83A1-F6EECF244321}">
                <p14:modId xmlns:p14="http://schemas.microsoft.com/office/powerpoint/2010/main" val="1679882342"/>
              </p:ext>
            </p:extLst>
          </p:nvPr>
        </p:nvGraphicFramePr>
        <p:xfrm>
          <a:off x="480390" y="983053"/>
          <a:ext cx="4608512" cy="1121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808780327"/>
              </p:ext>
            </p:extLst>
          </p:nvPr>
        </p:nvGraphicFramePr>
        <p:xfrm>
          <a:off x="5358099" y="956255"/>
          <a:ext cx="3575720" cy="10238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Explosion 2 9"/>
          <p:cNvSpPr/>
          <p:nvPr/>
        </p:nvSpPr>
        <p:spPr>
          <a:xfrm>
            <a:off x="6572190" y="4625712"/>
            <a:ext cx="2361629" cy="1337810"/>
          </a:xfrm>
          <a:prstGeom prst="irregularSeal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a:t>Risiko </a:t>
            </a:r>
          </a:p>
          <a:p>
            <a:pPr algn="ctr"/>
            <a:r>
              <a:rPr lang="nb-NO"/>
              <a:t>2 typer</a:t>
            </a:r>
          </a:p>
        </p:txBody>
      </p:sp>
      <p:sp>
        <p:nvSpPr>
          <p:cNvPr id="21" name="TextBox 20"/>
          <p:cNvSpPr txBox="1"/>
          <p:nvPr/>
        </p:nvSpPr>
        <p:spPr>
          <a:xfrm>
            <a:off x="2200520" y="1868808"/>
            <a:ext cx="1296143" cy="276999"/>
          </a:xfrm>
          <a:prstGeom prst="rect">
            <a:avLst/>
          </a:prstGeom>
          <a:noFill/>
        </p:spPr>
        <p:txBody>
          <a:bodyPr wrap="square" rtlCol="0">
            <a:spAutoFit/>
          </a:bodyPr>
          <a:lstStyle/>
          <a:p>
            <a:r>
              <a:rPr lang="nb-NO" sz="1200"/>
              <a:t>Testprinsipper (7)</a:t>
            </a:r>
          </a:p>
        </p:txBody>
      </p:sp>
      <p:sp>
        <p:nvSpPr>
          <p:cNvPr id="22" name="TextBox 21"/>
          <p:cNvSpPr txBox="1"/>
          <p:nvPr/>
        </p:nvSpPr>
        <p:spPr>
          <a:xfrm>
            <a:off x="5857550" y="1663185"/>
            <a:ext cx="2593164" cy="276999"/>
          </a:xfrm>
          <a:prstGeom prst="rect">
            <a:avLst/>
          </a:prstGeom>
          <a:noFill/>
        </p:spPr>
        <p:txBody>
          <a:bodyPr wrap="square" rtlCol="0">
            <a:spAutoFit/>
          </a:bodyPr>
          <a:lstStyle/>
          <a:p>
            <a:r>
              <a:rPr lang="nb-NO" sz="1200"/>
              <a:t>Den grunnleggende testprosessen (5)</a:t>
            </a:r>
          </a:p>
        </p:txBody>
      </p:sp>
      <p:grpSp>
        <p:nvGrpSpPr>
          <p:cNvPr id="30" name="Group 29"/>
          <p:cNvGrpSpPr/>
          <p:nvPr/>
        </p:nvGrpSpPr>
        <p:grpSpPr>
          <a:xfrm>
            <a:off x="285551" y="2706970"/>
            <a:ext cx="8858449" cy="3545514"/>
            <a:chOff x="285551" y="2303208"/>
            <a:chExt cx="8858449" cy="3545514"/>
          </a:xfrm>
        </p:grpSpPr>
        <p:cxnSp>
          <p:nvCxnSpPr>
            <p:cNvPr id="13" name="Curved Connector 12"/>
            <p:cNvCxnSpPr/>
            <p:nvPr/>
          </p:nvCxnSpPr>
          <p:spPr>
            <a:xfrm rot="5400000">
              <a:off x="-425015" y="4025782"/>
              <a:ext cx="1615971" cy="194839"/>
            </a:xfrm>
            <a:prstGeom prst="curvedConnector4">
              <a:avLst>
                <a:gd name="adj1" fmla="val 45238"/>
                <a:gd name="adj2" fmla="val 217328"/>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5551" y="4790204"/>
              <a:ext cx="1963906" cy="307777"/>
            </a:xfrm>
            <a:prstGeom prst="rect">
              <a:avLst/>
            </a:prstGeom>
            <a:noFill/>
          </p:spPr>
          <p:txBody>
            <a:bodyPr wrap="square" rtlCol="0">
              <a:spAutoFit/>
            </a:bodyPr>
            <a:lstStyle/>
            <a:p>
              <a:r>
                <a:rPr lang="nb-NO" sz="1400" err="1"/>
                <a:t>Maintenance</a:t>
              </a:r>
              <a:r>
                <a:rPr lang="nb-NO" sz="1400"/>
                <a:t> test (3)</a:t>
              </a:r>
            </a:p>
          </p:txBody>
        </p:sp>
        <p:cxnSp>
          <p:nvCxnSpPr>
            <p:cNvPr id="18" name="Curved Connector 17"/>
            <p:cNvCxnSpPr/>
            <p:nvPr/>
          </p:nvCxnSpPr>
          <p:spPr>
            <a:xfrm rot="16200000" flipH="1">
              <a:off x="3090761" y="3746818"/>
              <a:ext cx="1401838" cy="684934"/>
            </a:xfrm>
            <a:prstGeom prst="curvedConnector3">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91679" y="4740726"/>
              <a:ext cx="2329243" cy="1107996"/>
            </a:xfrm>
            <a:prstGeom prst="rect">
              <a:avLst/>
            </a:prstGeom>
            <a:noFill/>
          </p:spPr>
          <p:txBody>
            <a:bodyPr wrap="square" rtlCol="0">
              <a:spAutoFit/>
            </a:bodyPr>
            <a:lstStyle/>
            <a:p>
              <a:r>
                <a:rPr lang="nb-NO" sz="1200"/>
                <a:t>Testteknikker (3)</a:t>
              </a:r>
            </a:p>
            <a:p>
              <a:pPr marL="285750" indent="-285750">
                <a:buFont typeface="Arial" panose="020B0604020202020204" pitchFamily="34" charset="0"/>
                <a:buChar char="•"/>
              </a:pPr>
              <a:r>
                <a:rPr lang="nb-NO" sz="1200"/>
                <a:t>BB (5)</a:t>
              </a:r>
            </a:p>
            <a:p>
              <a:pPr marL="285750" indent="-285750">
                <a:buFont typeface="Arial" panose="020B0604020202020204" pitchFamily="34" charset="0"/>
                <a:buChar char="•"/>
              </a:pPr>
              <a:r>
                <a:rPr lang="nb-NO" sz="1200"/>
                <a:t>WB (2)</a:t>
              </a:r>
            </a:p>
            <a:p>
              <a:pPr marL="285750" indent="-285750">
                <a:buFont typeface="Arial" panose="020B0604020202020204" pitchFamily="34" charset="0"/>
                <a:buChar char="•"/>
              </a:pPr>
              <a:r>
                <a:rPr lang="nb-NO" sz="1200" err="1"/>
                <a:t>Erfaringsbasert</a:t>
              </a:r>
              <a:r>
                <a:rPr lang="nb-NO" sz="1200"/>
                <a:t> (2)</a:t>
              </a:r>
            </a:p>
            <a:p>
              <a:endParaRPr lang="nb-NO"/>
            </a:p>
          </p:txBody>
        </p:sp>
        <p:graphicFrame>
          <p:nvGraphicFramePr>
            <p:cNvPr id="23" name="Diagram 22"/>
            <p:cNvGraphicFramePr/>
            <p:nvPr>
              <p:extLst>
                <p:ext uri="{D42A27DB-BD31-4B8C-83A1-F6EECF244321}">
                  <p14:modId xmlns:p14="http://schemas.microsoft.com/office/powerpoint/2010/main" val="3860508954"/>
                </p:ext>
              </p:extLst>
            </p:nvPr>
          </p:nvGraphicFramePr>
          <p:xfrm>
            <a:off x="385598" y="2303208"/>
            <a:ext cx="8362865" cy="16755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4" name="TextBox 23"/>
            <p:cNvSpPr txBox="1"/>
            <p:nvPr/>
          </p:nvSpPr>
          <p:spPr>
            <a:xfrm>
              <a:off x="503987" y="3510648"/>
              <a:ext cx="2651450" cy="707886"/>
            </a:xfrm>
            <a:prstGeom prst="rect">
              <a:avLst/>
            </a:prstGeom>
            <a:noFill/>
          </p:spPr>
          <p:txBody>
            <a:bodyPr wrap="square" rtlCol="0">
              <a:spAutoFit/>
            </a:bodyPr>
            <a:lstStyle/>
            <a:p>
              <a:pPr marL="285750" indent="-285750">
                <a:buFont typeface="Arial" panose="020B0604020202020204" pitchFamily="34" charset="0"/>
                <a:buChar char="•"/>
              </a:pPr>
              <a:r>
                <a:rPr lang="nb-NO" sz="1400"/>
                <a:t>Systemutviklingsmodeller (2)</a:t>
              </a:r>
            </a:p>
            <a:p>
              <a:pPr marL="285750" indent="-285750">
                <a:buFont typeface="Arial" panose="020B0604020202020204" pitchFamily="34" charset="0"/>
                <a:buChar char="•"/>
              </a:pPr>
              <a:r>
                <a:rPr lang="nb-NO" sz="1400"/>
                <a:t>Test </a:t>
              </a:r>
              <a:r>
                <a:rPr lang="nb-NO" sz="1400" err="1"/>
                <a:t>levels</a:t>
              </a:r>
              <a:r>
                <a:rPr lang="nb-NO" sz="1400"/>
                <a:t> (4)</a:t>
              </a:r>
            </a:p>
            <a:p>
              <a:pPr marL="742850" lvl="1" indent="-285750">
                <a:buFontTx/>
                <a:buChar char="-"/>
              </a:pPr>
              <a:r>
                <a:rPr lang="nb-NO" sz="1200" i="1"/>
                <a:t>Akseptansetest (4)</a:t>
              </a:r>
            </a:p>
          </p:txBody>
        </p:sp>
        <p:sp>
          <p:nvSpPr>
            <p:cNvPr id="26" name="TextBox 25"/>
            <p:cNvSpPr txBox="1"/>
            <p:nvPr/>
          </p:nvSpPr>
          <p:spPr>
            <a:xfrm>
              <a:off x="3330632" y="3556814"/>
              <a:ext cx="2790290" cy="307777"/>
            </a:xfrm>
            <a:prstGeom prst="rect">
              <a:avLst/>
            </a:prstGeom>
            <a:noFill/>
          </p:spPr>
          <p:txBody>
            <a:bodyPr wrap="square" rtlCol="0">
              <a:spAutoFit/>
            </a:bodyPr>
            <a:lstStyle/>
            <a:p>
              <a:pPr marL="285750" indent="-285750">
                <a:buFont typeface="Arial" panose="020B0604020202020204" pitchFamily="34" charset="0"/>
                <a:buChar char="•"/>
              </a:pPr>
              <a:r>
                <a:rPr lang="nb-NO" sz="1400"/>
                <a:t>Test types (4) (ulike «targets»)</a:t>
              </a:r>
            </a:p>
          </p:txBody>
        </p:sp>
        <p:sp>
          <p:nvSpPr>
            <p:cNvPr id="28" name="TextBox 27"/>
            <p:cNvSpPr txBox="1"/>
            <p:nvPr/>
          </p:nvSpPr>
          <p:spPr>
            <a:xfrm>
              <a:off x="6300192" y="3645024"/>
              <a:ext cx="2843808" cy="307777"/>
            </a:xfrm>
            <a:prstGeom prst="rect">
              <a:avLst/>
            </a:prstGeom>
            <a:noFill/>
          </p:spPr>
          <p:txBody>
            <a:bodyPr wrap="square" rtlCol="0">
              <a:spAutoFit/>
            </a:bodyPr>
            <a:lstStyle/>
            <a:p>
              <a:pPr marL="285750" indent="-285750">
                <a:buFont typeface="Arial" panose="020B0604020202020204" pitchFamily="34" charset="0"/>
                <a:buChar char="•"/>
              </a:pPr>
              <a:r>
                <a:rPr lang="nb-NO" sz="1400"/>
                <a:t>Ikke-funksjonelle egenskaper (7)</a:t>
              </a:r>
            </a:p>
          </p:txBody>
        </p:sp>
      </p:grpSp>
      <p:sp>
        <p:nvSpPr>
          <p:cNvPr id="31" name="Left Brace 30"/>
          <p:cNvSpPr/>
          <p:nvPr/>
        </p:nvSpPr>
        <p:spPr>
          <a:xfrm rot="16200000">
            <a:off x="4393092" y="-1783373"/>
            <a:ext cx="511928" cy="846875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6695601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517678" y="1054793"/>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1 – Test avdekker tilstedeværelsen av feil </a:t>
            </a: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rPr>
              <a:t>Testing kan påvise feil, men kan ikke bevise fravær av feil. Testing reduserer sannsynligheten for at </a:t>
            </a:r>
            <a:r>
              <a:rPr lang="nb-NO" sz="1800">
                <a:solidFill>
                  <a:srgbClr val="494A4B"/>
                </a:solidFill>
                <a:latin typeface="+mn-lt"/>
              </a:rPr>
              <a:t>programvaren inneholder </a:t>
            </a:r>
            <a:r>
              <a:rPr kumimoji="0" lang="nb-NO" sz="1800" b="0" i="0" u="none" strike="noStrike" kern="1200" cap="none" spc="0" normalizeH="0" baseline="0" noProof="0">
                <a:ln>
                  <a:noFill/>
                </a:ln>
                <a:solidFill>
                  <a:srgbClr val="494A4B"/>
                </a:solidFill>
                <a:effectLst/>
                <a:uLnTx/>
                <a:uFillTx/>
                <a:latin typeface="+mn-lt"/>
              </a:rPr>
              <a:t>skjulte feil.</a:t>
            </a:r>
          </a:p>
          <a:p>
            <a:pPr marL="457200" marR="0" lvl="1" indent="0" algn="l" defTabSz="914400" rtl="0" eaLnBrk="1" fontAlgn="auto" latinLnBrk="0" hangingPunct="1">
              <a:lnSpc>
                <a:spcPct val="100000"/>
              </a:lnSpc>
              <a:spcBef>
                <a:spcPct val="20000"/>
              </a:spcBef>
              <a:spcAft>
                <a:spcPts val="0"/>
              </a:spcAft>
              <a:buClrTx/>
              <a:buSzTx/>
              <a:buNone/>
              <a:tabLst/>
              <a:defRPr/>
            </a:pPr>
            <a:endParaRPr kumimoji="0" lang="nb-NO" sz="18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2 – Komplett test er umulig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Komplett test er ikke mulig, unntatt i trivielle tilfeller. I stedet for komplett (uttømmende) test, bør risikoanalyse og prioritering benyttes for å fokusere testingen. </a:t>
            </a:r>
          </a:p>
          <a:p>
            <a:pPr marL="0" marR="0" lvl="0" indent="0" algn="l" defTabSz="914400" rtl="0" eaLnBrk="1" fontAlgn="auto" latinLnBrk="0" hangingPunct="1">
              <a:lnSpc>
                <a:spcPct val="100000"/>
              </a:lnSpc>
              <a:spcBef>
                <a:spcPct val="20000"/>
              </a:spcBef>
              <a:spcAft>
                <a:spcPts val="0"/>
              </a:spcAft>
              <a:buClrTx/>
              <a:buSzTx/>
              <a:buNone/>
              <a:tabLst/>
              <a:defRPr/>
            </a:pPr>
            <a:endParaRPr lang="nb-NO" sz="180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3 – Tidlig testing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Testaktivitetene bør starte så tidlig som mulig i systemutviklingen.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16.04.2018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14</a:t>
            </a:fld>
            <a:endParaRPr lang="en-GB">
              <a:solidFill>
                <a:srgbClr val="494A4B"/>
              </a:solidFill>
              <a:latin typeface="Arial"/>
            </a:endParaRPr>
          </a:p>
        </p:txBody>
      </p:sp>
      <p:sp>
        <p:nvSpPr>
          <p:cNvPr id="6" name="Tittel 5"/>
          <p:cNvSpPr>
            <a:spLocks noGrp="1"/>
          </p:cNvSpPr>
          <p:nvPr>
            <p:ph type="title"/>
          </p:nvPr>
        </p:nvSpPr>
        <p:spPr/>
        <p:txBody>
          <a:bodyPr/>
          <a:lstStyle/>
          <a:p>
            <a:r>
              <a:rPr lang="en-US" err="1"/>
              <a:t>Testprinsipper</a:t>
            </a:r>
            <a:endParaRPr lang="en-US"/>
          </a:p>
        </p:txBody>
      </p:sp>
    </p:spTree>
    <p:extLst>
      <p:ext uri="{BB962C8B-B14F-4D97-AF65-F5344CB8AC3E}">
        <p14:creationId xmlns:p14="http://schemas.microsoft.com/office/powerpoint/2010/main" val="2496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544439" y="1311504"/>
            <a:ext cx="8229600" cy="4525963"/>
          </a:xfrm>
          <a:prstGeom prst="rect">
            <a:avLst/>
          </a:prstGeom>
        </p:spPr>
        <p:txBody>
          <a:bodyPr vert="horz" lIns="91440" tIns="45720" rIns="91440" bIns="45720" rtlCol="0" anchor="ctr">
            <a:normAutofit lnSpcReduction="10000"/>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4 – Klyngedannelse av feil</a:t>
            </a:r>
          </a:p>
          <a:p>
            <a:pPr marL="0" marR="0" lvl="0" indent="0" algn="l" defTabSz="914400" rtl="0" eaLnBrk="1" fontAlgn="auto" latinLnBrk="0" hangingPunct="1">
              <a:lnSpc>
                <a:spcPct val="100000"/>
              </a:lnSpc>
              <a:spcBef>
                <a:spcPct val="20000"/>
              </a:spcBef>
              <a:spcAft>
                <a:spcPts val="0"/>
              </a:spcAft>
              <a:buClrTx/>
              <a:buSzTx/>
              <a:buNone/>
              <a:tabLst/>
              <a:defRPr/>
            </a:pPr>
            <a:r>
              <a:rPr lang="nb-NO">
                <a:solidFill>
                  <a:srgbClr val="494A4B"/>
                </a:solidFill>
                <a:latin typeface="+mn-lt"/>
              </a:rPr>
              <a:t>Feil har lett for å samle seg på enkelte steder i et system.</a:t>
            </a:r>
            <a:endParaRPr kumimoji="0" lang="nb-NO" sz="18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5 – «Pesticid-paradoks</a:t>
            </a:r>
            <a:r>
              <a:rPr lang="nb-NO" b="1">
                <a:solidFill>
                  <a:srgbClr val="494A4B"/>
                </a:solidFill>
                <a:latin typeface="+mn-lt"/>
              </a:rPr>
              <a:t>»</a:t>
            </a:r>
            <a:r>
              <a:rPr kumimoji="0" lang="nb-NO" sz="2000" b="1" i="0" u="none" strike="noStrike" kern="1200" cap="none" spc="0" normalizeH="0" baseline="0" noProof="0">
                <a:ln>
                  <a:noFill/>
                </a:ln>
                <a:solidFill>
                  <a:srgbClr val="494A4B"/>
                </a:solidFill>
                <a:effectLst/>
                <a:uLnTx/>
                <a:uFillTx/>
                <a:latin typeface="+mn-lt"/>
                <a:cs typeface="Arial" pitchFamily="34" charset="0"/>
              </a:rPr>
              <a:t> </a:t>
            </a: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Hvis de samme testene gjentas om og om igjen, vil de etter hvert ikke avdekke nye feil. Revider jevnlig testene og tilføy nye for å avdekke nye feil.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6 – Test er avhengig av konteksten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Testing utføres på ulike måter i ulike kontekster. For eksempel testes sikkerhetskritisk programvare på en annen måte enn netthandelsprogramvare. </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7 – Feiltakelse vedr. ”fravær av feil”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Det hjelper lite å identifisere og rette feil hvis systemet er ubrukelig og ikke oppfyller brukernes behov og forventninger. </a:t>
            </a: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16.04.2018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15</a:t>
            </a:fld>
            <a:endParaRPr lang="en-GB">
              <a:solidFill>
                <a:srgbClr val="494A4B"/>
              </a:solidFill>
              <a:latin typeface="Arial"/>
            </a:endParaRPr>
          </a:p>
        </p:txBody>
      </p:sp>
      <p:sp>
        <p:nvSpPr>
          <p:cNvPr id="6" name="Tittel 5"/>
          <p:cNvSpPr>
            <a:spLocks noGrp="1"/>
          </p:cNvSpPr>
          <p:nvPr>
            <p:ph type="title"/>
          </p:nvPr>
        </p:nvSpPr>
        <p:spPr/>
        <p:txBody>
          <a:bodyPr/>
          <a:lstStyle/>
          <a:p>
            <a:r>
              <a:rPr lang="en-US" err="1"/>
              <a:t>Testprinsipper</a:t>
            </a:r>
            <a:endParaRPr lang="en-US"/>
          </a:p>
        </p:txBody>
      </p:sp>
    </p:spTree>
    <p:extLst>
      <p:ext uri="{BB962C8B-B14F-4D97-AF65-F5344CB8AC3E}">
        <p14:creationId xmlns:p14="http://schemas.microsoft.com/office/powerpoint/2010/main" val="327579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16</a:t>
            </a:fld>
            <a:endParaRPr lang="nb-NO"/>
          </a:p>
        </p:txBody>
      </p:sp>
      <p:sp>
        <p:nvSpPr>
          <p:cNvPr id="12" name="Rektangel 11"/>
          <p:cNvSpPr/>
          <p:nvPr/>
        </p:nvSpPr>
        <p:spPr>
          <a:xfrm>
            <a:off x="512912" y="1192988"/>
            <a:ext cx="4871897" cy="4893647"/>
          </a:xfrm>
          <a:prstGeom prst="rect">
            <a:avLst/>
          </a:prstGeom>
        </p:spPr>
        <p:txBody>
          <a:bodyPr wrap="square">
            <a:spAutoFit/>
          </a:bodyPr>
          <a:lstStyle/>
          <a:p>
            <a:r>
              <a:rPr lang="nb-NO" sz="2000" b="1"/>
              <a:t>Testplanlegging og teststyring </a:t>
            </a:r>
          </a:p>
          <a:p>
            <a:pPr marL="285750" indent="-285750">
              <a:buFont typeface="Arial" charset="0"/>
              <a:buChar char="•"/>
            </a:pPr>
            <a:r>
              <a:rPr lang="nb-NO"/>
              <a:t>Spesifikasjon av aktiviteter for å oppfylle formål og oppdrag. </a:t>
            </a:r>
          </a:p>
          <a:p>
            <a:pPr marL="285750" indent="-285750">
              <a:buFont typeface="Arial" charset="0"/>
              <a:buChar char="•"/>
            </a:pPr>
            <a:r>
              <a:rPr lang="nb-NO"/>
              <a:t>Implementasjon av test strategi</a:t>
            </a:r>
          </a:p>
          <a:p>
            <a:pPr marL="285750" indent="-285750">
              <a:buFont typeface="Arial" charset="0"/>
              <a:buChar char="•"/>
            </a:pPr>
            <a:r>
              <a:rPr lang="nb-NO"/>
              <a:t>Bestemme </a:t>
            </a:r>
            <a:r>
              <a:rPr lang="nb-NO" err="1"/>
              <a:t>scope</a:t>
            </a:r>
            <a:r>
              <a:rPr lang="nb-NO"/>
              <a:t>, risiko, og mål for testen</a:t>
            </a:r>
          </a:p>
          <a:p>
            <a:pPr marL="285750" indent="-285750">
              <a:buFont typeface="Arial" charset="0"/>
              <a:buChar char="•"/>
            </a:pPr>
            <a:r>
              <a:rPr lang="nb-NO"/>
              <a:t>Kontinuerlig sammenligning av virkelig fremdrift i forhold til plan</a:t>
            </a:r>
          </a:p>
          <a:p>
            <a:endParaRPr lang="nb-NO" sz="2000" b="1"/>
          </a:p>
          <a:p>
            <a:r>
              <a:rPr lang="nb-NO" sz="2000" b="1"/>
              <a:t>Analyse og design </a:t>
            </a:r>
          </a:p>
          <a:p>
            <a:pPr marL="285750" indent="-285750">
              <a:buFont typeface="Arial" charset="0"/>
              <a:buChar char="•"/>
            </a:pPr>
            <a:r>
              <a:rPr lang="nb-NO"/>
              <a:t>Granskning av testgrunnlaget </a:t>
            </a:r>
          </a:p>
          <a:p>
            <a:pPr marL="742850" lvl="1" indent="-285750">
              <a:buFont typeface="Arial" charset="0"/>
              <a:buChar char="•"/>
            </a:pPr>
            <a:r>
              <a:rPr lang="nb-NO"/>
              <a:t>Krav</a:t>
            </a:r>
          </a:p>
          <a:p>
            <a:pPr marL="742850" lvl="1" indent="-285750">
              <a:buFont typeface="Arial" charset="0"/>
              <a:buChar char="•"/>
            </a:pPr>
            <a:r>
              <a:rPr lang="nb-NO"/>
              <a:t>Risikonivå</a:t>
            </a:r>
          </a:p>
          <a:p>
            <a:pPr marL="742850" lvl="1" indent="-285750">
              <a:buFont typeface="Arial" charset="0"/>
              <a:buChar char="•"/>
            </a:pPr>
            <a:r>
              <a:rPr lang="nb-NO"/>
              <a:t>Rapporter fra risikoanalyse</a:t>
            </a:r>
          </a:p>
          <a:p>
            <a:pPr marL="742850" lvl="1" indent="-285750">
              <a:buFont typeface="Arial" charset="0"/>
              <a:buChar char="•"/>
            </a:pPr>
            <a:r>
              <a:rPr lang="nb-NO"/>
              <a:t>Arkitektur og design m.m.</a:t>
            </a:r>
          </a:p>
          <a:p>
            <a:pPr marL="285750" indent="-285750">
              <a:buFont typeface="Arial" charset="0"/>
              <a:buChar char="•"/>
            </a:pPr>
            <a:r>
              <a:rPr lang="nb-NO"/>
              <a:t>Høynivå testtilfelle</a:t>
            </a:r>
          </a:p>
          <a:p>
            <a:pPr lvl="1">
              <a:buFont typeface="Arial" panose="020B0604020202020204" pitchFamily="34" charset="0"/>
              <a:buChar char="•"/>
            </a:pPr>
            <a:r>
              <a:rPr lang="nb-NO"/>
              <a:t>Miljø, infrastruktur, verktøy, </a:t>
            </a:r>
            <a:r>
              <a:rPr lang="nb-NO" err="1"/>
              <a:t>testdata</a:t>
            </a:r>
            <a:endParaRPr lang="nb-NO"/>
          </a:p>
          <a:p>
            <a:pPr lvl="1">
              <a:buFont typeface="Arial" panose="020B0604020202020204" pitchFamily="34" charset="0"/>
              <a:buChar char="•"/>
            </a:pPr>
            <a:r>
              <a:rPr lang="nb-NO"/>
              <a:t>Sporbarhet</a:t>
            </a:r>
          </a:p>
        </p:txBody>
      </p:sp>
      <p:grpSp>
        <p:nvGrpSpPr>
          <p:cNvPr id="3" name="Gruppe 2"/>
          <p:cNvGrpSpPr/>
          <p:nvPr/>
        </p:nvGrpSpPr>
        <p:grpSpPr>
          <a:xfrm>
            <a:off x="4747870" y="1192988"/>
            <a:ext cx="4223162" cy="2703394"/>
            <a:chOff x="4827880" y="2043464"/>
            <a:chExt cx="4223162" cy="2703394"/>
          </a:xfrm>
        </p:grpSpPr>
        <p:grpSp>
          <p:nvGrpSpPr>
            <p:cNvPr id="6" name="Gruppe 5"/>
            <p:cNvGrpSpPr/>
            <p:nvPr/>
          </p:nvGrpSpPr>
          <p:grpSpPr>
            <a:xfrm>
              <a:off x="4827880" y="2043464"/>
              <a:ext cx="4223162" cy="2703394"/>
              <a:chOff x="546693" y="881934"/>
              <a:chExt cx="7471888" cy="4783017"/>
            </a:xfrm>
          </p:grpSpPr>
          <p:sp>
            <p:nvSpPr>
              <p:cNvPr id="7"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9"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10"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11"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15"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3690084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17</a:t>
            </a:fld>
            <a:endParaRPr lang="nb-NO"/>
          </a:p>
        </p:txBody>
      </p:sp>
      <p:sp>
        <p:nvSpPr>
          <p:cNvPr id="12" name="Rektangel 11"/>
          <p:cNvSpPr/>
          <p:nvPr/>
        </p:nvSpPr>
        <p:spPr>
          <a:xfrm>
            <a:off x="512912" y="1571388"/>
            <a:ext cx="4871897" cy="2031325"/>
          </a:xfrm>
          <a:prstGeom prst="rect">
            <a:avLst/>
          </a:prstGeom>
        </p:spPr>
        <p:txBody>
          <a:bodyPr wrap="square">
            <a:spAutoFit/>
          </a:bodyPr>
          <a:lstStyle/>
          <a:p>
            <a:r>
              <a:rPr lang="nb-NO" b="1"/>
              <a:t>Implementering og gjennomføring </a:t>
            </a:r>
          </a:p>
          <a:p>
            <a:pPr marL="285750" indent="-285750">
              <a:buFont typeface="Arial" charset="0"/>
              <a:buChar char="•"/>
            </a:pPr>
            <a:r>
              <a:rPr lang="nb-NO"/>
              <a:t>Lager rekkefølge på prosedyrer og scripts, setter opp miljø, kjører tester.</a:t>
            </a:r>
          </a:p>
          <a:p>
            <a:pPr lvl="1">
              <a:buFont typeface="Arial" panose="020B0604020202020204" pitchFamily="34" charset="0"/>
              <a:buChar char="•"/>
            </a:pPr>
            <a:r>
              <a:rPr lang="nb-NO"/>
              <a:t>Logging av resultat, sammenligne resultat, rapportering av avvik</a:t>
            </a:r>
          </a:p>
          <a:p>
            <a:pPr lvl="1">
              <a:buFont typeface="Arial" panose="020B0604020202020204" pitchFamily="34" charset="0"/>
              <a:buChar char="•"/>
            </a:pPr>
            <a:r>
              <a:rPr lang="nb-NO"/>
              <a:t>Gjentagelse av nødvendige aktiviteter, </a:t>
            </a:r>
            <a:r>
              <a:rPr lang="nb-NO" err="1"/>
              <a:t>f.eks</a:t>
            </a:r>
            <a:r>
              <a:rPr lang="nb-NO"/>
              <a:t> retest </a:t>
            </a:r>
          </a:p>
        </p:txBody>
      </p:sp>
      <p:grpSp>
        <p:nvGrpSpPr>
          <p:cNvPr id="14" name="Gruppe 13"/>
          <p:cNvGrpSpPr/>
          <p:nvPr/>
        </p:nvGrpSpPr>
        <p:grpSpPr>
          <a:xfrm>
            <a:off x="4827880" y="1571388"/>
            <a:ext cx="4223162" cy="2703394"/>
            <a:chOff x="4827880" y="2043464"/>
            <a:chExt cx="4223162" cy="2703394"/>
          </a:xfrm>
        </p:grpSpPr>
        <p:grpSp>
          <p:nvGrpSpPr>
            <p:cNvPr id="17" name="Gruppe 16"/>
            <p:cNvGrpSpPr/>
            <p:nvPr/>
          </p:nvGrpSpPr>
          <p:grpSpPr>
            <a:xfrm>
              <a:off x="4827880" y="2043464"/>
              <a:ext cx="4223162" cy="2703394"/>
              <a:chOff x="546693" y="881934"/>
              <a:chExt cx="7471888" cy="4783017"/>
            </a:xfrm>
          </p:grpSpPr>
          <p:sp>
            <p:nvSpPr>
              <p:cNvPr id="19"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20"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21"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22"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23"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2086718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18</a:t>
            </a:fld>
            <a:endParaRPr lang="nb-NO"/>
          </a:p>
        </p:txBody>
      </p:sp>
      <p:sp>
        <p:nvSpPr>
          <p:cNvPr id="12" name="Rektangel 11"/>
          <p:cNvSpPr/>
          <p:nvPr/>
        </p:nvSpPr>
        <p:spPr>
          <a:xfrm>
            <a:off x="497989" y="1528082"/>
            <a:ext cx="4871897" cy="4247317"/>
          </a:xfrm>
          <a:prstGeom prst="rect">
            <a:avLst/>
          </a:prstGeom>
        </p:spPr>
        <p:txBody>
          <a:bodyPr wrap="square" anchor="t">
            <a:spAutoFit/>
          </a:bodyPr>
          <a:lstStyle/>
          <a:p>
            <a:r>
              <a:rPr lang="nb-NO" b="1"/>
              <a:t>Evaluering og rapportering</a:t>
            </a:r>
          </a:p>
          <a:p>
            <a:pPr marL="285750" indent="-285750">
              <a:buFont typeface="Arial" charset="0"/>
              <a:buChar char="•"/>
            </a:pPr>
            <a:r>
              <a:rPr lang="nb-NO"/>
              <a:t>Kontroll av testlogg mot exit </a:t>
            </a:r>
            <a:r>
              <a:rPr lang="nb-NO" err="1"/>
              <a:t>criteria</a:t>
            </a:r>
            <a:r>
              <a:rPr lang="nb-NO"/>
              <a:t> definert i testplan</a:t>
            </a:r>
          </a:p>
          <a:p>
            <a:pPr marL="456565" lvl="1">
              <a:buFont typeface="Arial" panose="020B0604020202020204" pitchFamily="34" charset="0"/>
              <a:buChar char="•"/>
            </a:pPr>
            <a:r>
              <a:rPr lang="nb-NO"/>
              <a:t>Er testingen ferdig?</a:t>
            </a:r>
            <a:endParaRPr lang="nb-NO">
              <a:cs typeface="Calibri"/>
            </a:endParaRPr>
          </a:p>
          <a:p>
            <a:pPr marL="456565" lvl="1">
              <a:buFont typeface="Arial" panose="020B0604020202020204" pitchFamily="34" charset="0"/>
              <a:buChar char="•"/>
            </a:pPr>
            <a:r>
              <a:rPr lang="nb-NO"/>
              <a:t>Utarbeidelse av rapport</a:t>
            </a:r>
            <a:endParaRPr lang="nb-NO">
              <a:cs typeface="Calibri"/>
            </a:endParaRPr>
          </a:p>
          <a:p>
            <a:endParaRPr lang="nb-NO" b="1"/>
          </a:p>
          <a:p>
            <a:r>
              <a:rPr lang="nb-NO" b="1"/>
              <a:t>Avslutningsaktiviteter </a:t>
            </a:r>
            <a:endParaRPr lang="nb-NO"/>
          </a:p>
          <a:p>
            <a:pPr marL="285750" indent="-285750">
              <a:buFont typeface="Arial" charset="0"/>
              <a:buChar char="•"/>
            </a:pPr>
            <a:r>
              <a:rPr lang="nb-NO"/>
              <a:t>Gjøres ved prosjektmilepæler osv.</a:t>
            </a:r>
          </a:p>
          <a:p>
            <a:pPr marL="742315" lvl="1" indent="-285750">
              <a:buFont typeface="Arial" charset="0"/>
              <a:buChar char="•"/>
            </a:pPr>
            <a:r>
              <a:rPr lang="nb-NO"/>
              <a:t>Lukking av hendelsesrapporter/opprettelse endringsrapporter</a:t>
            </a:r>
            <a:endParaRPr lang="nb-NO">
              <a:cs typeface="Calibri"/>
            </a:endParaRPr>
          </a:p>
          <a:p>
            <a:pPr marL="742315" lvl="1" indent="-285750">
              <a:buFont typeface="Arial" charset="0"/>
              <a:buChar char="•"/>
            </a:pPr>
            <a:r>
              <a:rPr lang="nb-NO" err="1"/>
              <a:t>Handover</a:t>
            </a:r>
            <a:r>
              <a:rPr lang="nb-NO"/>
              <a:t> av </a:t>
            </a:r>
            <a:r>
              <a:rPr lang="nb-NO" err="1"/>
              <a:t>testware</a:t>
            </a:r>
            <a:r>
              <a:rPr lang="nb-NO"/>
              <a:t> til mottagelsesorganisasjon</a:t>
            </a:r>
            <a:endParaRPr lang="nb-NO">
              <a:cs typeface="Calibri"/>
            </a:endParaRPr>
          </a:p>
          <a:p>
            <a:pPr marL="742315" lvl="1" indent="-285750">
              <a:buFont typeface="Arial" charset="0"/>
              <a:buChar char="•"/>
            </a:pPr>
            <a:r>
              <a:rPr lang="nb-NO"/>
              <a:t>Dokumentasjon på godkjennelse/underkjennelse</a:t>
            </a:r>
            <a:endParaRPr lang="nb-NO">
              <a:cs typeface="Calibri"/>
            </a:endParaRPr>
          </a:p>
        </p:txBody>
      </p:sp>
      <p:grpSp>
        <p:nvGrpSpPr>
          <p:cNvPr id="14" name="Gruppe 13"/>
          <p:cNvGrpSpPr/>
          <p:nvPr/>
        </p:nvGrpSpPr>
        <p:grpSpPr>
          <a:xfrm>
            <a:off x="4920838" y="1528082"/>
            <a:ext cx="4223162" cy="2703394"/>
            <a:chOff x="4827880" y="2043464"/>
            <a:chExt cx="4223162" cy="2703394"/>
          </a:xfrm>
        </p:grpSpPr>
        <p:grpSp>
          <p:nvGrpSpPr>
            <p:cNvPr id="17" name="Gruppe 16"/>
            <p:cNvGrpSpPr/>
            <p:nvPr/>
          </p:nvGrpSpPr>
          <p:grpSpPr>
            <a:xfrm>
              <a:off x="4827880" y="2043464"/>
              <a:ext cx="4223162" cy="2703394"/>
              <a:chOff x="546693" y="881934"/>
              <a:chExt cx="7471888" cy="4783017"/>
            </a:xfrm>
          </p:grpSpPr>
          <p:sp>
            <p:nvSpPr>
              <p:cNvPr id="19"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20"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21"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22"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23"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4464722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Den grunnleggende testprosessen</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19</a:t>
            </a:fld>
            <a:endParaRPr lang="nb-NO"/>
          </a:p>
        </p:txBody>
      </p:sp>
      <p:pic>
        <p:nvPicPr>
          <p:cNvPr id="7" name="Bilde 7"/>
          <p:cNvPicPr>
            <a:picLocks noChangeAspect="1"/>
          </p:cNvPicPr>
          <p:nvPr/>
        </p:nvPicPr>
        <p:blipFill>
          <a:blip r:embed="rId3"/>
          <a:stretch>
            <a:fillRect/>
          </a:stretch>
        </p:blipFill>
        <p:spPr>
          <a:xfrm>
            <a:off x="6804248" y="2420888"/>
            <a:ext cx="2200861" cy="2288231"/>
          </a:xfrm>
          <a:prstGeom prst="rect">
            <a:avLst/>
          </a:prstGeom>
        </p:spPr>
      </p:pic>
      <p:sp>
        <p:nvSpPr>
          <p:cNvPr id="8" name="Plassholder for innhold 7"/>
          <p:cNvSpPr>
            <a:spLocks noGrp="1"/>
          </p:cNvSpPr>
          <p:nvPr>
            <p:ph sz="quarter" idx="13"/>
          </p:nvPr>
        </p:nvSpPr>
        <p:spPr>
          <a:xfrm>
            <a:off x="558800" y="1196975"/>
            <a:ext cx="6461125" cy="307777"/>
          </a:xfrm>
          <a:prstGeom prst="rect">
            <a:avLst/>
          </a:prstGeom>
        </p:spPr>
        <p:txBody>
          <a:bodyPr wrap="square">
            <a:spAutoFit/>
          </a:bodyPr>
          <a:lstStyle/>
          <a:p>
            <a:pPr>
              <a:buFont typeface="Arial" panose="020B0604020202020204" pitchFamily="34" charset="0"/>
              <a:buChar char="•"/>
            </a:pPr>
            <a:endParaRPr lang="nb-NO"/>
          </a:p>
        </p:txBody>
      </p:sp>
    </p:spTree>
    <p:extLst>
      <p:ext uri="{BB962C8B-B14F-4D97-AF65-F5344CB8AC3E}">
        <p14:creationId xmlns:p14="http://schemas.microsoft.com/office/powerpoint/2010/main" val="107102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en-US" err="1"/>
              <a:t>Kursholdere</a:t>
            </a:r>
            <a:endParaRPr lang="en-US"/>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2</a:t>
            </a:fld>
            <a:endParaRPr lang="fr-FR"/>
          </a:p>
        </p:txBody>
      </p:sp>
      <p:pic>
        <p:nvPicPr>
          <p:cNvPr id="2" name="Bilde 2" descr="Et bilde som inneholder person, himmel, utendørs, kvinne&#10;&#10;Beskrivelse som er generert med svært høy visshet">
            <a:extLst>
              <a:ext uri="{FF2B5EF4-FFF2-40B4-BE49-F238E27FC236}">
                <a16:creationId xmlns:a16="http://schemas.microsoft.com/office/drawing/2014/main" id="{3EEFFA6F-6C81-439C-B899-3B9F5CDD28E3}"/>
              </a:ext>
            </a:extLst>
          </p:cNvPr>
          <p:cNvPicPr>
            <a:picLocks noChangeAspect="1"/>
          </p:cNvPicPr>
          <p:nvPr/>
        </p:nvPicPr>
        <p:blipFill>
          <a:blip r:embed="rId2"/>
          <a:stretch>
            <a:fillRect/>
          </a:stretch>
        </p:blipFill>
        <p:spPr>
          <a:xfrm>
            <a:off x="3063020" y="1101067"/>
            <a:ext cx="3004432" cy="5332196"/>
          </a:xfrm>
          <a:prstGeom prst="rect">
            <a:avLst/>
          </a:prstGeom>
        </p:spPr>
      </p:pic>
    </p:spTree>
    <p:extLst>
      <p:ext uri="{BB962C8B-B14F-4D97-AF65-F5344CB8AC3E}">
        <p14:creationId xmlns:p14="http://schemas.microsoft.com/office/powerpoint/2010/main" val="330310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Oppgave: match stegene i testprosessen med aktivitetene</a:t>
            </a:r>
          </a:p>
        </p:txBody>
      </p:sp>
      <p:sp>
        <p:nvSpPr>
          <p:cNvPr id="3" name="Content Placeholder 2"/>
          <p:cNvSpPr>
            <a:spLocks noGrp="1"/>
          </p:cNvSpPr>
          <p:nvPr>
            <p:ph sz="quarter" idx="13"/>
          </p:nvPr>
        </p:nvSpPr>
        <p:spPr/>
        <p:txBody>
          <a:bodyPr>
            <a:normAutofit fontScale="77500" lnSpcReduction="20000"/>
          </a:bodyPr>
          <a:lstStyle/>
          <a:p>
            <a:pPr marL="457200" indent="-457200">
              <a:buFont typeface="+mj-lt"/>
              <a:buAutoNum type="arabicPeriod"/>
            </a:pPr>
            <a:r>
              <a:rPr lang="nb-NO"/>
              <a:t>Test planning and </a:t>
            </a:r>
            <a:r>
              <a:rPr lang="nb-NO" err="1"/>
              <a:t>control</a:t>
            </a:r>
            <a:endParaRPr lang="nb-NO"/>
          </a:p>
          <a:p>
            <a:pPr marL="457200" indent="-457200">
              <a:buFont typeface="+mj-lt"/>
              <a:buAutoNum type="arabicPeriod"/>
            </a:pPr>
            <a:r>
              <a:rPr lang="nb-NO"/>
              <a:t>Test </a:t>
            </a:r>
            <a:r>
              <a:rPr lang="nb-NO" err="1"/>
              <a:t>analysis</a:t>
            </a:r>
            <a:r>
              <a:rPr lang="nb-NO"/>
              <a:t> and design</a:t>
            </a:r>
          </a:p>
          <a:p>
            <a:pPr marL="457200" indent="-457200">
              <a:buFont typeface="+mj-lt"/>
              <a:buAutoNum type="arabicPeriod"/>
            </a:pPr>
            <a:r>
              <a:rPr lang="nb-NO"/>
              <a:t>Test </a:t>
            </a:r>
            <a:r>
              <a:rPr lang="nb-NO" err="1"/>
              <a:t>implementation</a:t>
            </a:r>
            <a:r>
              <a:rPr lang="nb-NO"/>
              <a:t> and </a:t>
            </a:r>
            <a:r>
              <a:rPr lang="nb-NO" err="1"/>
              <a:t>execution</a:t>
            </a:r>
            <a:endParaRPr lang="nb-NO"/>
          </a:p>
          <a:p>
            <a:pPr marL="457200" indent="-457200">
              <a:buFont typeface="+mj-lt"/>
              <a:buAutoNum type="arabicPeriod"/>
            </a:pPr>
            <a:r>
              <a:rPr lang="nb-NO" err="1"/>
              <a:t>Evaluating</a:t>
            </a:r>
            <a:r>
              <a:rPr lang="nb-NO"/>
              <a:t> exit </a:t>
            </a:r>
            <a:r>
              <a:rPr lang="nb-NO" err="1"/>
              <a:t>criteria</a:t>
            </a:r>
            <a:r>
              <a:rPr lang="nb-NO"/>
              <a:t> and </a:t>
            </a:r>
            <a:r>
              <a:rPr lang="nb-NO" err="1"/>
              <a:t>reporting</a:t>
            </a:r>
            <a:endParaRPr lang="nb-NO"/>
          </a:p>
          <a:p>
            <a:pPr marL="457200" indent="-457200">
              <a:buFont typeface="+mj-lt"/>
              <a:buAutoNum type="arabicPeriod"/>
            </a:pPr>
            <a:r>
              <a:rPr lang="nb-NO"/>
              <a:t>Test </a:t>
            </a:r>
            <a:r>
              <a:rPr lang="nb-NO" err="1"/>
              <a:t>closure</a:t>
            </a:r>
            <a:endParaRPr lang="nb-NO"/>
          </a:p>
          <a:p>
            <a:pPr marL="0" indent="0">
              <a:buNone/>
            </a:pPr>
            <a:endParaRPr lang="nb-NO"/>
          </a:p>
          <a:p>
            <a:pPr marL="457200" indent="-457200">
              <a:buFont typeface="+mj-lt"/>
              <a:buAutoNum type="alphaLcParenR"/>
            </a:pPr>
            <a:r>
              <a:rPr lang="nb-NO" i="1" err="1"/>
              <a:t>Check</a:t>
            </a:r>
            <a:r>
              <a:rPr lang="nb-NO" i="1"/>
              <a:t> test logs </a:t>
            </a:r>
            <a:r>
              <a:rPr lang="nb-NO" i="1" err="1"/>
              <a:t>against</a:t>
            </a:r>
            <a:r>
              <a:rPr lang="nb-NO" i="1"/>
              <a:t> </a:t>
            </a:r>
            <a:r>
              <a:rPr lang="nb-NO" i="1" err="1"/>
              <a:t>planned</a:t>
            </a:r>
            <a:r>
              <a:rPr lang="nb-NO" i="1"/>
              <a:t> </a:t>
            </a:r>
            <a:r>
              <a:rPr lang="nb-NO" i="1" err="1"/>
              <a:t>criteria</a:t>
            </a:r>
            <a:r>
              <a:rPr lang="nb-NO" i="1"/>
              <a:t>, </a:t>
            </a:r>
            <a:r>
              <a:rPr lang="nb-NO" i="1" err="1"/>
              <a:t>assess</a:t>
            </a:r>
            <a:r>
              <a:rPr lang="nb-NO" i="1"/>
              <a:t> </a:t>
            </a:r>
            <a:r>
              <a:rPr lang="nb-NO" i="1" err="1"/>
              <a:t>whether</a:t>
            </a:r>
            <a:r>
              <a:rPr lang="nb-NO" i="1"/>
              <a:t> more tests </a:t>
            </a:r>
            <a:r>
              <a:rPr lang="nb-NO" i="1" err="1"/>
              <a:t>are</a:t>
            </a:r>
            <a:r>
              <a:rPr lang="nb-NO" i="1"/>
              <a:t> </a:t>
            </a:r>
            <a:r>
              <a:rPr lang="nb-NO" i="1" err="1"/>
              <a:t>needed</a:t>
            </a:r>
            <a:endParaRPr lang="nb-NO" i="1"/>
          </a:p>
          <a:p>
            <a:pPr marL="457200" indent="-457200">
              <a:buFont typeface="+mj-lt"/>
              <a:buAutoNum type="alphaLcParenR"/>
            </a:pPr>
            <a:r>
              <a:rPr lang="nb-NO" i="1" err="1"/>
              <a:t>Verify</a:t>
            </a:r>
            <a:r>
              <a:rPr lang="nb-NO" i="1"/>
              <a:t> test </a:t>
            </a:r>
            <a:r>
              <a:rPr lang="nb-NO" i="1" err="1"/>
              <a:t>mission</a:t>
            </a:r>
            <a:r>
              <a:rPr lang="nb-NO" i="1"/>
              <a:t> and </a:t>
            </a:r>
            <a:r>
              <a:rPr lang="nb-NO" i="1" err="1"/>
              <a:t>objectives</a:t>
            </a:r>
            <a:r>
              <a:rPr lang="nb-NO" i="1"/>
              <a:t>, </a:t>
            </a:r>
            <a:r>
              <a:rPr lang="nb-NO" i="1" err="1"/>
              <a:t>specifiy</a:t>
            </a:r>
            <a:r>
              <a:rPr lang="nb-NO" i="1"/>
              <a:t> test </a:t>
            </a:r>
            <a:r>
              <a:rPr lang="nb-NO" i="1" err="1"/>
              <a:t>acitivities</a:t>
            </a:r>
            <a:r>
              <a:rPr lang="nb-NO" i="1"/>
              <a:t>, </a:t>
            </a:r>
            <a:r>
              <a:rPr lang="nb-NO" i="1" err="1"/>
              <a:t>compare</a:t>
            </a:r>
            <a:r>
              <a:rPr lang="nb-NO" i="1"/>
              <a:t> progress to plan</a:t>
            </a:r>
          </a:p>
          <a:p>
            <a:pPr marL="457200" indent="-457200">
              <a:buFont typeface="+mj-lt"/>
              <a:buAutoNum type="alphaLcParenR"/>
            </a:pPr>
            <a:r>
              <a:rPr lang="nb-NO" i="1" err="1"/>
              <a:t>Review</a:t>
            </a:r>
            <a:r>
              <a:rPr lang="nb-NO" i="1"/>
              <a:t> test basis, </a:t>
            </a:r>
            <a:r>
              <a:rPr lang="nb-NO" i="1" err="1"/>
              <a:t>transform</a:t>
            </a:r>
            <a:r>
              <a:rPr lang="nb-NO" i="1"/>
              <a:t> </a:t>
            </a:r>
            <a:r>
              <a:rPr lang="nb-NO" i="1" err="1"/>
              <a:t>requirements</a:t>
            </a:r>
            <a:r>
              <a:rPr lang="nb-NO" i="1"/>
              <a:t> </a:t>
            </a:r>
            <a:r>
              <a:rPr lang="nb-NO" i="1" err="1"/>
              <a:t>into</a:t>
            </a:r>
            <a:r>
              <a:rPr lang="nb-NO" i="1"/>
              <a:t> test </a:t>
            </a:r>
            <a:r>
              <a:rPr lang="nb-NO" i="1" err="1"/>
              <a:t>conditions</a:t>
            </a:r>
            <a:r>
              <a:rPr lang="nb-NO" i="1"/>
              <a:t> and test cases</a:t>
            </a:r>
          </a:p>
          <a:p>
            <a:pPr marL="457200" indent="-457200">
              <a:buFont typeface="+mj-lt"/>
              <a:buAutoNum type="alphaLcParenR"/>
            </a:pPr>
            <a:r>
              <a:rPr lang="nb-NO" i="1" err="1"/>
              <a:t>Transform</a:t>
            </a:r>
            <a:r>
              <a:rPr lang="nb-NO" i="1"/>
              <a:t> test cases </a:t>
            </a:r>
            <a:r>
              <a:rPr lang="nb-NO" i="1" err="1"/>
              <a:t>into</a:t>
            </a:r>
            <a:r>
              <a:rPr lang="nb-NO" i="1"/>
              <a:t> test </a:t>
            </a:r>
            <a:r>
              <a:rPr lang="nb-NO" i="1" err="1"/>
              <a:t>procedures</a:t>
            </a:r>
            <a:r>
              <a:rPr lang="nb-NO" i="1"/>
              <a:t>, </a:t>
            </a:r>
            <a:r>
              <a:rPr lang="nb-NO" i="1" err="1"/>
              <a:t>create</a:t>
            </a:r>
            <a:r>
              <a:rPr lang="nb-NO" i="1"/>
              <a:t> </a:t>
            </a:r>
            <a:r>
              <a:rPr lang="nb-NO" i="1" err="1"/>
              <a:t>testware</a:t>
            </a:r>
            <a:r>
              <a:rPr lang="nb-NO" i="1"/>
              <a:t>, </a:t>
            </a:r>
            <a:r>
              <a:rPr lang="nb-NO" i="1" err="1"/>
              <a:t>set</a:t>
            </a:r>
            <a:r>
              <a:rPr lang="nb-NO" i="1"/>
              <a:t> up </a:t>
            </a:r>
            <a:r>
              <a:rPr lang="nb-NO" i="1" err="1"/>
              <a:t>environment</a:t>
            </a:r>
            <a:r>
              <a:rPr lang="nb-NO" i="1"/>
              <a:t>, run tests</a:t>
            </a:r>
          </a:p>
          <a:p>
            <a:pPr marL="457200" indent="-457200">
              <a:buFont typeface="+mj-lt"/>
              <a:buAutoNum type="alphaLcParenR"/>
            </a:pPr>
            <a:r>
              <a:rPr lang="nb-NO" i="1" err="1"/>
              <a:t>Check</a:t>
            </a:r>
            <a:r>
              <a:rPr lang="nb-NO" i="1"/>
              <a:t> </a:t>
            </a:r>
            <a:r>
              <a:rPr lang="nb-NO" i="1" err="1"/>
              <a:t>deliverables</a:t>
            </a:r>
            <a:r>
              <a:rPr lang="nb-NO" i="1"/>
              <a:t>, </a:t>
            </a:r>
            <a:r>
              <a:rPr lang="nb-NO" i="1" err="1"/>
              <a:t>archive</a:t>
            </a:r>
            <a:r>
              <a:rPr lang="nb-NO" i="1"/>
              <a:t> </a:t>
            </a:r>
            <a:r>
              <a:rPr lang="nb-NO" i="1" err="1"/>
              <a:t>testware</a:t>
            </a:r>
            <a:r>
              <a:rPr lang="nb-NO" i="1"/>
              <a:t>, analyse </a:t>
            </a:r>
            <a:r>
              <a:rPr lang="nb-NO" i="1" err="1"/>
              <a:t>lessons</a:t>
            </a:r>
            <a:r>
              <a:rPr lang="nb-NO" i="1"/>
              <a:t> </a:t>
            </a:r>
            <a:r>
              <a:rPr lang="nb-NO" i="1" err="1"/>
              <a:t>learned</a:t>
            </a:r>
            <a:r>
              <a:rPr lang="nb-NO" i="1"/>
              <a: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20</a:t>
            </a:fld>
            <a:endParaRPr lang="nb-NO"/>
          </a:p>
        </p:txBody>
      </p:sp>
    </p:spTree>
    <p:extLst>
      <p:ext uri="{BB962C8B-B14F-4D97-AF65-F5344CB8AC3E}">
        <p14:creationId xmlns:p14="http://schemas.microsoft.com/office/powerpoint/2010/main" val="136770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Oppgave: match stegene i testprosessen med aktivitetene</a:t>
            </a:r>
          </a:p>
        </p:txBody>
      </p:sp>
      <p:sp>
        <p:nvSpPr>
          <p:cNvPr id="3" name="Content Placeholder 2"/>
          <p:cNvSpPr>
            <a:spLocks noGrp="1"/>
          </p:cNvSpPr>
          <p:nvPr>
            <p:ph sz="quarter" idx="13"/>
          </p:nvPr>
        </p:nvSpPr>
        <p:spPr/>
        <p:txBody>
          <a:bodyPr>
            <a:normAutofit fontScale="85000" lnSpcReduction="20000"/>
          </a:bodyPr>
          <a:lstStyle/>
          <a:p>
            <a:pPr marL="457200" indent="-457200">
              <a:buFont typeface="+mj-lt"/>
              <a:buAutoNum type="arabicPeriod"/>
            </a:pPr>
            <a:r>
              <a:rPr lang="nb-NO"/>
              <a:t>Test planning and </a:t>
            </a:r>
            <a:r>
              <a:rPr lang="nb-NO" err="1"/>
              <a:t>control</a:t>
            </a:r>
            <a:endParaRPr lang="nb-NO"/>
          </a:p>
          <a:p>
            <a:pPr marL="457200" indent="-457200">
              <a:buFont typeface="+mj-lt"/>
              <a:buAutoNum type="arabicPeriod"/>
            </a:pPr>
            <a:r>
              <a:rPr lang="nb-NO"/>
              <a:t>Test </a:t>
            </a:r>
            <a:r>
              <a:rPr lang="nb-NO" err="1"/>
              <a:t>analysis</a:t>
            </a:r>
            <a:r>
              <a:rPr lang="nb-NO"/>
              <a:t> and design</a:t>
            </a:r>
          </a:p>
          <a:p>
            <a:pPr marL="457200" indent="-457200">
              <a:buFont typeface="+mj-lt"/>
              <a:buAutoNum type="arabicPeriod"/>
            </a:pPr>
            <a:r>
              <a:rPr lang="nb-NO"/>
              <a:t>Test </a:t>
            </a:r>
            <a:r>
              <a:rPr lang="nb-NO" err="1"/>
              <a:t>implementation</a:t>
            </a:r>
            <a:r>
              <a:rPr lang="nb-NO"/>
              <a:t> and </a:t>
            </a:r>
            <a:r>
              <a:rPr lang="nb-NO" err="1"/>
              <a:t>execution</a:t>
            </a:r>
            <a:endParaRPr lang="nb-NO"/>
          </a:p>
          <a:p>
            <a:pPr marL="457200" indent="-457200">
              <a:buFont typeface="+mj-lt"/>
              <a:buAutoNum type="arabicPeriod"/>
            </a:pPr>
            <a:r>
              <a:rPr lang="nb-NO" err="1"/>
              <a:t>Evaluating</a:t>
            </a:r>
            <a:r>
              <a:rPr lang="nb-NO"/>
              <a:t> exit </a:t>
            </a:r>
            <a:r>
              <a:rPr lang="nb-NO" err="1"/>
              <a:t>criteria</a:t>
            </a:r>
            <a:r>
              <a:rPr lang="nb-NO"/>
              <a:t> and </a:t>
            </a:r>
            <a:r>
              <a:rPr lang="nb-NO" err="1"/>
              <a:t>reporting</a:t>
            </a:r>
            <a:endParaRPr lang="nb-NO"/>
          </a:p>
          <a:p>
            <a:pPr marL="457200" indent="-457200">
              <a:buFont typeface="+mj-lt"/>
              <a:buAutoNum type="arabicPeriod"/>
            </a:pPr>
            <a:r>
              <a:rPr lang="nb-NO"/>
              <a:t>Test </a:t>
            </a:r>
            <a:r>
              <a:rPr lang="nb-NO" err="1"/>
              <a:t>closure</a:t>
            </a:r>
            <a:endParaRPr lang="nb-NO"/>
          </a:p>
          <a:p>
            <a:pPr marL="457200" indent="-457200">
              <a:buFont typeface="+mj-lt"/>
              <a:buAutoNum type="arabicPeriod"/>
            </a:pPr>
            <a:endParaRPr lang="nb-NO"/>
          </a:p>
          <a:p>
            <a:pPr marL="457200" indent="-457200">
              <a:buFont typeface="+mj-lt"/>
              <a:buAutoNum type="alphaLcParenR"/>
            </a:pPr>
            <a:r>
              <a:rPr lang="nb-NO" i="1" err="1"/>
              <a:t>Assess</a:t>
            </a:r>
            <a:r>
              <a:rPr lang="nb-NO" i="1"/>
              <a:t> </a:t>
            </a:r>
            <a:r>
              <a:rPr lang="nb-NO" i="1" err="1"/>
              <a:t>whether</a:t>
            </a:r>
            <a:r>
              <a:rPr lang="nb-NO" i="1"/>
              <a:t> more tests </a:t>
            </a:r>
            <a:r>
              <a:rPr lang="nb-NO" i="1" err="1"/>
              <a:t>are</a:t>
            </a:r>
            <a:r>
              <a:rPr lang="nb-NO" i="1"/>
              <a:t> </a:t>
            </a:r>
            <a:r>
              <a:rPr lang="nb-NO" i="1" err="1"/>
              <a:t>needed</a:t>
            </a:r>
            <a:endParaRPr lang="nb-NO" i="1"/>
          </a:p>
          <a:p>
            <a:pPr marL="457200" indent="-457200">
              <a:buFont typeface="+mj-lt"/>
              <a:buAutoNum type="alphaLcParenR"/>
            </a:pPr>
            <a:r>
              <a:rPr lang="nb-NO" i="1" err="1"/>
              <a:t>Decide</a:t>
            </a:r>
            <a:r>
              <a:rPr lang="nb-NO" i="1"/>
              <a:t> </a:t>
            </a:r>
            <a:r>
              <a:rPr lang="nb-NO" i="1" err="1"/>
              <a:t>what</a:t>
            </a:r>
            <a:r>
              <a:rPr lang="nb-NO" i="1"/>
              <a:t> </a:t>
            </a:r>
            <a:r>
              <a:rPr lang="nb-NO" i="1" err="1"/>
              <a:t>metrics</a:t>
            </a:r>
            <a:r>
              <a:rPr lang="nb-NO" i="1"/>
              <a:t> to monitor</a:t>
            </a:r>
          </a:p>
          <a:p>
            <a:pPr marL="457200" indent="-457200">
              <a:buFont typeface="+mj-lt"/>
              <a:buAutoNum type="alphaLcParenR"/>
            </a:pPr>
            <a:r>
              <a:rPr lang="nb-NO" i="1" err="1"/>
              <a:t>Create</a:t>
            </a:r>
            <a:r>
              <a:rPr lang="nb-NO" i="1"/>
              <a:t> test inputs and </a:t>
            </a:r>
            <a:r>
              <a:rPr lang="nb-NO" i="1" err="1"/>
              <a:t>expected</a:t>
            </a:r>
            <a:r>
              <a:rPr lang="nb-NO" i="1"/>
              <a:t> </a:t>
            </a:r>
            <a:r>
              <a:rPr lang="nb-NO" i="1" err="1"/>
              <a:t>results</a:t>
            </a:r>
            <a:endParaRPr lang="nb-NO" i="1"/>
          </a:p>
          <a:p>
            <a:pPr marL="457200" indent="-457200">
              <a:buFont typeface="+mj-lt"/>
              <a:buAutoNum type="alphaLcParenR"/>
            </a:pPr>
            <a:r>
              <a:rPr lang="nb-NO" i="1" err="1"/>
              <a:t>Handover</a:t>
            </a:r>
            <a:r>
              <a:rPr lang="nb-NO" i="1"/>
              <a:t> </a:t>
            </a:r>
            <a:r>
              <a:rPr lang="nb-NO" i="1" err="1"/>
              <a:t>of</a:t>
            </a:r>
            <a:r>
              <a:rPr lang="nb-NO" i="1"/>
              <a:t> </a:t>
            </a:r>
            <a:r>
              <a:rPr lang="nb-NO" i="1" err="1"/>
              <a:t>testware</a:t>
            </a:r>
            <a:r>
              <a:rPr lang="nb-NO" i="1"/>
              <a:t> to </a:t>
            </a:r>
            <a:r>
              <a:rPr lang="nb-NO" i="1" err="1"/>
              <a:t>maintenance</a:t>
            </a:r>
            <a:endParaRPr lang="nb-NO" i="1"/>
          </a:p>
          <a:p>
            <a:pPr marL="457200" indent="-457200">
              <a:buFont typeface="+mj-lt"/>
              <a:buAutoNum type="alphaLcParenR"/>
            </a:pPr>
            <a:r>
              <a:rPr lang="nb-NO" i="1"/>
              <a:t>Set up </a:t>
            </a:r>
            <a:r>
              <a:rPr lang="nb-NO" i="1" err="1"/>
              <a:t>the</a:t>
            </a:r>
            <a:r>
              <a:rPr lang="nb-NO" i="1"/>
              <a:t> test </a:t>
            </a:r>
            <a:r>
              <a:rPr lang="nb-NO" i="1" err="1"/>
              <a:t>environment</a:t>
            </a:r>
            <a:r>
              <a:rPr lang="nb-NO" i="1"/>
              <a:t>, </a:t>
            </a:r>
            <a:r>
              <a:rPr lang="nb-NO" i="1" err="1"/>
              <a:t>compare</a:t>
            </a:r>
            <a:r>
              <a:rPr lang="nb-NO" i="1"/>
              <a:t> </a:t>
            </a:r>
            <a:r>
              <a:rPr lang="nb-NO" i="1" err="1"/>
              <a:t>actual</a:t>
            </a:r>
            <a:r>
              <a:rPr lang="nb-NO" i="1"/>
              <a:t> </a:t>
            </a:r>
            <a:r>
              <a:rPr lang="nb-NO" i="1" err="1"/>
              <a:t>with</a:t>
            </a:r>
            <a:r>
              <a:rPr lang="nb-NO" i="1"/>
              <a:t> </a:t>
            </a:r>
            <a:r>
              <a:rPr lang="nb-NO" i="1" err="1"/>
              <a:t>expected</a:t>
            </a:r>
            <a:r>
              <a:rPr lang="nb-NO" i="1"/>
              <a:t> </a:t>
            </a:r>
            <a:r>
              <a:rPr lang="nb-NO" i="1" err="1"/>
              <a:t>results</a:t>
            </a:r>
            <a:endParaRPr lang="nb-NO" i="1"/>
          </a:p>
          <a:p>
            <a:pPr marL="457200" indent="-457200">
              <a:buFont typeface="+mj-lt"/>
              <a:buAutoNum type="arabicPeriod"/>
            </a:pPr>
            <a:endParaRPr lang="nb-NO" i="1"/>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21</a:t>
            </a:fld>
            <a:endParaRPr lang="nb-NO"/>
          </a:p>
        </p:txBody>
      </p:sp>
    </p:spTree>
    <p:extLst>
      <p:ext uri="{BB962C8B-B14F-4D97-AF65-F5344CB8AC3E}">
        <p14:creationId xmlns:p14="http://schemas.microsoft.com/office/powerpoint/2010/main" val="419099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nb-NO"/>
              <a:t>Testplanlegging og teststyring (planning and </a:t>
            </a:r>
            <a:r>
              <a:rPr lang="nb-NO" err="1"/>
              <a:t>control</a:t>
            </a:r>
            <a:r>
              <a:rPr lang="nb-NO"/>
              <a:t>) </a:t>
            </a:r>
            <a:br>
              <a:rPr lang="nb-NO"/>
            </a:br>
            <a:endParaRPr lang="nb-NO"/>
          </a:p>
        </p:txBody>
      </p:sp>
      <p:sp>
        <p:nvSpPr>
          <p:cNvPr id="3" name="Content Placeholder 2"/>
          <p:cNvSpPr>
            <a:spLocks noGrp="1"/>
          </p:cNvSpPr>
          <p:nvPr>
            <p:ph sz="quarter" idx="13"/>
          </p:nvPr>
        </p:nvSpPr>
        <p:spPr>
          <a:xfrm>
            <a:off x="515938" y="1484313"/>
            <a:ext cx="5568230" cy="4681537"/>
          </a:xfrm>
        </p:spPr>
        <p:txBody>
          <a:bodyPr>
            <a:normAutofit lnSpcReduction="10000"/>
          </a:bodyPr>
          <a:lstStyle/>
          <a:p>
            <a:r>
              <a:rPr lang="nb-NO"/>
              <a:t>Testplanlegging er den aktiviteten som består av å definere testens formål og spesifisere testaktivitetene for å oppfylle formål og oppdrag. </a:t>
            </a:r>
          </a:p>
          <a:p>
            <a:r>
              <a:rPr lang="nb-NO"/>
              <a:t>Teststyring er den kontinuerlige sammenligningen av virkelig fremdrift </a:t>
            </a:r>
            <a:r>
              <a:rPr lang="nb-NO" err="1"/>
              <a:t>ift</a:t>
            </a:r>
            <a:r>
              <a:rPr lang="nb-NO"/>
              <a:t>. planen, samt rapportering av status og avvik </a:t>
            </a:r>
            <a:r>
              <a:rPr lang="nb-NO" err="1"/>
              <a:t>ift</a:t>
            </a:r>
            <a:r>
              <a:rPr lang="nb-NO"/>
              <a:t>. planen. Det innebærer også å gjennomføre tiltak for å oppfylle prosjektets oppdrag og formål. For å kunne styre testingen, bør hele testaktivitetene overvåkes nøye gjennom hele prosjektet. Testplanlegging tar med i betraktning tilbakemelding fra overvåkings- og styringsaktiviteter. </a:t>
            </a:r>
          </a:p>
          <a:p>
            <a:r>
              <a:rPr lang="nb-NO"/>
              <a:t>Testplanleggings- og styringsaktiviteter er nærmere definert i kapittel 5 i ISTQB- pensum.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22</a:t>
            </a:fld>
            <a:endParaRPr lang="nb-NO"/>
          </a:p>
        </p:txBody>
      </p:sp>
      <p:pic>
        <p:nvPicPr>
          <p:cNvPr id="6" name="Plassholder for innhold 7"/>
          <p:cNvPicPr>
            <a:picLocks noChangeAspect="1"/>
          </p:cNvPicPr>
          <p:nvPr/>
        </p:nvPicPr>
        <p:blipFill>
          <a:blip r:embed="rId2"/>
          <a:stretch>
            <a:fillRect/>
          </a:stretch>
        </p:blipFill>
        <p:spPr>
          <a:xfrm>
            <a:off x="6109380" y="1916832"/>
            <a:ext cx="2732434" cy="2792487"/>
          </a:xfrm>
          <a:prstGeom prst="rect">
            <a:avLst/>
          </a:prstGeom>
        </p:spPr>
      </p:pic>
    </p:spTree>
    <p:extLst>
      <p:ext uri="{BB962C8B-B14F-4D97-AF65-F5344CB8AC3E}">
        <p14:creationId xmlns:p14="http://schemas.microsoft.com/office/powerpoint/2010/main" val="35685404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err="1"/>
              <a:t>Testanalyse</a:t>
            </a:r>
            <a:r>
              <a:rPr lang="nb-NO"/>
              <a:t> og –design (</a:t>
            </a:r>
            <a:r>
              <a:rPr lang="nb-NO" err="1"/>
              <a:t>analysis</a:t>
            </a:r>
            <a:r>
              <a:rPr lang="nb-NO"/>
              <a:t> and design)</a:t>
            </a:r>
            <a:br>
              <a:rPr lang="nb-NO"/>
            </a:br>
            <a:endParaRPr lang="nb-NO"/>
          </a:p>
        </p:txBody>
      </p:sp>
      <p:sp>
        <p:nvSpPr>
          <p:cNvPr id="3" name="Content Placeholder 2"/>
          <p:cNvSpPr>
            <a:spLocks noGrp="1"/>
          </p:cNvSpPr>
          <p:nvPr>
            <p:ph sz="quarter" idx="13"/>
          </p:nvPr>
        </p:nvSpPr>
        <p:spPr>
          <a:xfrm>
            <a:off x="515938" y="1484313"/>
            <a:ext cx="4344094" cy="4825280"/>
          </a:xfrm>
        </p:spPr>
        <p:txBody>
          <a:bodyPr>
            <a:normAutofit fontScale="70000" lnSpcReduction="20000"/>
          </a:bodyPr>
          <a:lstStyle/>
          <a:p>
            <a:pPr marL="0" indent="0">
              <a:buNone/>
            </a:pPr>
            <a:r>
              <a:rPr lang="nb-NO" err="1"/>
              <a:t>Testanalyse</a:t>
            </a:r>
            <a:r>
              <a:rPr lang="nb-NO"/>
              <a:t> og -design er der de generelle testformålene blir omformet til konkrete testbetingelser og testtilfelle.  Aktiviteten har følgende hovedoppgaver: </a:t>
            </a:r>
          </a:p>
          <a:p>
            <a:r>
              <a:rPr lang="nb-NO"/>
              <a:t>Granskning av testgrunnlaget (slik som krav, kritikalitetsnivå (risikonivå), rapporter fra risikoanalyse, arkitektur, design, grensesnittspesifikasjoner). </a:t>
            </a:r>
          </a:p>
          <a:p>
            <a:r>
              <a:rPr lang="nb-NO"/>
              <a:t>Evaluering av testbarheten av testgrunnlaget og testobjektene. </a:t>
            </a:r>
          </a:p>
          <a:p>
            <a:r>
              <a:rPr lang="nb-NO"/>
              <a:t>Identifisering og prioritering av testbetingelsene basert på en analyse av testobjektene, spesifikasjonen, atferd og struktur av programvaren. </a:t>
            </a:r>
          </a:p>
          <a:p>
            <a:r>
              <a:rPr lang="nb-NO"/>
              <a:t>Utarbeidelse og prioritering av høynivå testtilfelle. </a:t>
            </a:r>
          </a:p>
          <a:p>
            <a:r>
              <a:rPr lang="nb-NO"/>
              <a:t>Identifisering av nødvendige </a:t>
            </a:r>
            <a:r>
              <a:rPr lang="nb-NO" err="1"/>
              <a:t>testdata</a:t>
            </a:r>
            <a:r>
              <a:rPr lang="nb-NO"/>
              <a:t> for å støtte testbetingelsene og testtilfellene. </a:t>
            </a:r>
          </a:p>
          <a:p>
            <a:r>
              <a:rPr lang="nn-NO"/>
              <a:t>Design av testmiljøet og identifisering av nødvendig infrastruktur og verktøy. </a:t>
            </a:r>
          </a:p>
          <a:p>
            <a:r>
              <a:rPr lang="nb-NO"/>
              <a:t>Å skape sporbarhet i begge retninger mellom testbasis og testtilfelle.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23</a:t>
            </a:fld>
            <a:endParaRPr lang="nb-NO"/>
          </a:p>
        </p:txBody>
      </p:sp>
      <p:pic>
        <p:nvPicPr>
          <p:cNvPr id="6" name="Bilde 9"/>
          <p:cNvPicPr>
            <a:picLocks noChangeAspect="1"/>
          </p:cNvPicPr>
          <p:nvPr/>
        </p:nvPicPr>
        <p:blipFill>
          <a:blip r:embed="rId3"/>
          <a:stretch>
            <a:fillRect/>
          </a:stretch>
        </p:blipFill>
        <p:spPr>
          <a:xfrm>
            <a:off x="4968492" y="1484313"/>
            <a:ext cx="4139952" cy="2679009"/>
          </a:xfrm>
          <a:prstGeom prst="rect">
            <a:avLst/>
          </a:prstGeom>
        </p:spPr>
      </p:pic>
    </p:spTree>
    <p:extLst>
      <p:ext uri="{BB962C8B-B14F-4D97-AF65-F5344CB8AC3E}">
        <p14:creationId xmlns:p14="http://schemas.microsoft.com/office/powerpoint/2010/main" val="2676897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37406" y="116632"/>
            <a:ext cx="8355073" cy="790031"/>
          </a:xfrm>
        </p:spPr>
        <p:txBody>
          <a:bodyPr/>
          <a:lstStyle/>
          <a:p>
            <a:r>
              <a:rPr lang="nb-NO"/>
              <a:t>Testimplementering og –utførelse (</a:t>
            </a:r>
            <a:r>
              <a:rPr lang="nb-NO" err="1"/>
              <a:t>implementation</a:t>
            </a:r>
            <a:r>
              <a:rPr lang="nb-NO"/>
              <a:t> and </a:t>
            </a:r>
            <a:r>
              <a:rPr lang="nb-NO" err="1"/>
              <a:t>execution</a:t>
            </a:r>
            <a:r>
              <a:rPr lang="nb-NO"/>
              <a:t>)</a:t>
            </a:r>
            <a:br>
              <a:rPr lang="nb-NO"/>
            </a:br>
            <a:endParaRPr lang="nb-NO"/>
          </a:p>
        </p:txBody>
      </p:sp>
      <p:sp>
        <p:nvSpPr>
          <p:cNvPr id="3" name="Content Placeholder 2"/>
          <p:cNvSpPr>
            <a:spLocks noGrp="1"/>
          </p:cNvSpPr>
          <p:nvPr>
            <p:ph sz="quarter" idx="13"/>
          </p:nvPr>
        </p:nvSpPr>
        <p:spPr>
          <a:xfrm>
            <a:off x="515938" y="1124744"/>
            <a:ext cx="8088312" cy="5544615"/>
          </a:xfrm>
        </p:spPr>
        <p:txBody>
          <a:bodyPr>
            <a:normAutofit fontScale="70000" lnSpcReduction="20000"/>
          </a:bodyPr>
          <a:lstStyle/>
          <a:p>
            <a:pPr marL="0" indent="0">
              <a:buNone/>
            </a:pPr>
            <a:r>
              <a:rPr lang="nb-NO" sz="2600"/>
              <a:t>Testimplementering og -utførelse er aktiviteten der testprosedyrer og scripts spesifiseres ved å kombinere testtilfelle i særskilt orden og inkludere all annen informasjon som behøves for utførelsen av testen, og der testmiljøet settes opp og testene utføres. Aktiviteten har følgende hovedoppgaver: </a:t>
            </a:r>
          </a:p>
          <a:p>
            <a:pPr marL="0" indent="0">
              <a:buNone/>
            </a:pPr>
            <a:endParaRPr lang="nb-NO"/>
          </a:p>
          <a:p>
            <a:pPr>
              <a:spcBef>
                <a:spcPts val="600"/>
              </a:spcBef>
            </a:pPr>
            <a:r>
              <a:rPr lang="nb-NO"/>
              <a:t>Ferdigstilling, implementering og prioritering av testtilfelle (inklusive identifikasjon av </a:t>
            </a:r>
            <a:r>
              <a:rPr lang="nb-NO" err="1"/>
              <a:t>testdata</a:t>
            </a:r>
            <a:r>
              <a:rPr lang="nb-NO"/>
              <a:t>). </a:t>
            </a:r>
          </a:p>
          <a:p>
            <a:pPr>
              <a:spcBef>
                <a:spcPts val="600"/>
              </a:spcBef>
            </a:pPr>
            <a:r>
              <a:rPr lang="nb-NO"/>
              <a:t>Utvikling og prioritering av testprosedyrer, utarbeidelse av </a:t>
            </a:r>
            <a:r>
              <a:rPr lang="nb-NO" err="1"/>
              <a:t>testdata</a:t>
            </a:r>
            <a:r>
              <a:rPr lang="nb-NO"/>
              <a:t>, og hvis det er behov, forberedelse av testrammer og skriving av automatiske testscripts. </a:t>
            </a:r>
          </a:p>
          <a:p>
            <a:pPr>
              <a:spcBef>
                <a:spcPts val="600"/>
              </a:spcBef>
            </a:pPr>
            <a:r>
              <a:rPr lang="nb-NO"/>
              <a:t>Produksjon av testsuiter fra testprosedyrene for å muliggjøre effektiv testutførelse. </a:t>
            </a:r>
          </a:p>
          <a:p>
            <a:pPr>
              <a:spcBef>
                <a:spcPts val="600"/>
              </a:spcBef>
            </a:pPr>
            <a:r>
              <a:rPr lang="nb-NO"/>
              <a:t>Verifisering av at testmiljøet har blitt satt opp på korrekt måte. </a:t>
            </a:r>
          </a:p>
          <a:p>
            <a:pPr>
              <a:spcBef>
                <a:spcPts val="600"/>
              </a:spcBef>
            </a:pPr>
            <a:r>
              <a:rPr lang="nb-NO"/>
              <a:t>Verifisering og oppdatering av tosidig sporbarhet mellom testbasis og testtilfelle. </a:t>
            </a:r>
          </a:p>
          <a:p>
            <a:pPr>
              <a:spcBef>
                <a:spcPts val="600"/>
              </a:spcBef>
            </a:pPr>
            <a:r>
              <a:rPr lang="nb-NO"/>
              <a:t>Utførelse av testprosedyrer, enten manuelt eller ved bruk av testverktøy, ifølge en planlagt sekvens </a:t>
            </a:r>
          </a:p>
          <a:p>
            <a:pPr>
              <a:spcBef>
                <a:spcPts val="600"/>
              </a:spcBef>
            </a:pPr>
            <a:r>
              <a:rPr lang="nb-NO"/>
              <a:t>Logging av resultater fra testutføringen og registrering av identiteter og versjoner av programvaren under test, testverktøy og </a:t>
            </a:r>
            <a:r>
              <a:rPr lang="nb-NO" err="1"/>
              <a:t>testware</a:t>
            </a:r>
            <a:r>
              <a:rPr lang="nb-NO"/>
              <a:t>. </a:t>
            </a:r>
          </a:p>
          <a:p>
            <a:pPr>
              <a:spcBef>
                <a:spcPts val="600"/>
              </a:spcBef>
            </a:pPr>
            <a:r>
              <a:rPr lang="nb-NO"/>
              <a:t>Sammenligning av faktiske resultater med forventede resultater. </a:t>
            </a:r>
          </a:p>
          <a:p>
            <a:pPr>
              <a:spcBef>
                <a:spcPts val="600"/>
              </a:spcBef>
            </a:pPr>
            <a:r>
              <a:rPr lang="nb-NO"/>
              <a:t>Rapportering av avvik som hendelser og analyse av disse for å identifisere årsak (f. eks. en feil i koden, i spesifiserte </a:t>
            </a:r>
            <a:r>
              <a:rPr lang="nb-NO" err="1"/>
              <a:t>testdata</a:t>
            </a:r>
            <a:r>
              <a:rPr lang="nb-NO"/>
              <a:t>, i et </a:t>
            </a:r>
            <a:r>
              <a:rPr lang="nb-NO" err="1"/>
              <a:t>testdokument</a:t>
            </a:r>
            <a:r>
              <a:rPr lang="nb-NO"/>
              <a:t>, eller en feiltakelse i måten testen ble utført).</a:t>
            </a:r>
          </a:p>
          <a:p>
            <a:pPr>
              <a:spcBef>
                <a:spcPts val="600"/>
              </a:spcBef>
            </a:pPr>
            <a:r>
              <a:rPr lang="nb-NO"/>
              <a:t>Gjentakelse av testaktiviteter som følge av tiltak som ble utført i forbindelse med avvik. For eksempel, gjennomføring av en test som tidligere ikke lyktes for å bekrefte en feilrettelse (re-testing), utførelse av en korrigert test og/eller utførelse av tester for å kontrollere at feil ikke har blitt introdusert i uendrede områder av programvaren eller at en feilretting ikke avslørte andre feil (regresjonstesting). </a:t>
            </a:r>
          </a:p>
        </p:txBody>
      </p:sp>
      <p:sp>
        <p:nvSpPr>
          <p:cNvPr id="5" name="Slide Number Placeholder 4"/>
          <p:cNvSpPr>
            <a:spLocks noGrp="1"/>
          </p:cNvSpPr>
          <p:nvPr>
            <p:ph type="sldNum" sz="quarter" idx="4"/>
          </p:nvPr>
        </p:nvSpPr>
        <p:spPr/>
        <p:txBody>
          <a:bodyPr/>
          <a:lstStyle/>
          <a:p>
            <a:fld id="{5279AF0B-2D84-CD41-8CAF-017061CB9833}" type="slidenum">
              <a:rPr lang="nb-NO" smtClean="0"/>
              <a:pPr/>
              <a:t>24</a:t>
            </a:fld>
            <a:endParaRPr lang="nb-NO"/>
          </a:p>
        </p:txBody>
      </p:sp>
    </p:spTree>
    <p:extLst>
      <p:ext uri="{BB962C8B-B14F-4D97-AF65-F5344CB8AC3E}">
        <p14:creationId xmlns:p14="http://schemas.microsoft.com/office/powerpoint/2010/main" val="2765717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Evaluering av sluttkriterier og rapportering (</a:t>
            </a:r>
            <a:r>
              <a:rPr lang="nb-NO" err="1"/>
              <a:t>evaluating</a:t>
            </a:r>
            <a:r>
              <a:rPr lang="nb-NO"/>
              <a:t> exit </a:t>
            </a:r>
            <a:r>
              <a:rPr lang="nb-NO" err="1"/>
              <a:t>criteria</a:t>
            </a:r>
            <a:r>
              <a:rPr lang="nb-NO"/>
              <a:t> and </a:t>
            </a:r>
            <a:r>
              <a:rPr lang="nb-NO" err="1"/>
              <a:t>reporting</a:t>
            </a:r>
            <a:r>
              <a:rPr lang="nb-NO"/>
              <a:t>)</a:t>
            </a:r>
          </a:p>
        </p:txBody>
      </p:sp>
      <p:sp>
        <p:nvSpPr>
          <p:cNvPr id="3" name="Content Placeholder 2"/>
          <p:cNvSpPr>
            <a:spLocks noGrp="1"/>
          </p:cNvSpPr>
          <p:nvPr>
            <p:ph sz="quarter" idx="13"/>
          </p:nvPr>
        </p:nvSpPr>
        <p:spPr/>
        <p:txBody>
          <a:bodyPr/>
          <a:lstStyle/>
          <a:p>
            <a:pPr marL="0" indent="0">
              <a:buNone/>
            </a:pPr>
            <a:r>
              <a:rPr lang="nb-NO"/>
              <a:t>Evaluering av sluttkriterier er den aktiviteten der testutførelsen blir vurdert i forhold til de definerte testformålene. Dette bør gjøres for hvert testnivå (se kapittel 2.2). Aktiviteten har følgende hovedoppgaver: </a:t>
            </a:r>
          </a:p>
          <a:p>
            <a:r>
              <a:rPr lang="nb-NO"/>
              <a:t>Kontroll av testlogger mot sluttkriteriene som ble spesifisert i testplanleggingen. </a:t>
            </a:r>
          </a:p>
          <a:p>
            <a:r>
              <a:rPr lang="nb-NO"/>
              <a:t>Vurdering om flere tester behøves eller om sluttkriteriene bør forandres. </a:t>
            </a:r>
          </a:p>
          <a:p>
            <a:r>
              <a:rPr lang="nb-NO"/>
              <a:t>Utarbeidelse av testsluttrapporten for de involverte parter.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25</a:t>
            </a:fld>
            <a:endParaRPr lang="nb-NO"/>
          </a:p>
        </p:txBody>
      </p:sp>
    </p:spTree>
    <p:extLst>
      <p:ext uri="{BB962C8B-B14F-4D97-AF65-F5344CB8AC3E}">
        <p14:creationId xmlns:p14="http://schemas.microsoft.com/office/powerpoint/2010/main" val="4905212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Avslutningsaktiviteter (</a:t>
            </a:r>
            <a:r>
              <a:rPr lang="nb-NO" err="1"/>
              <a:t>closure</a:t>
            </a:r>
            <a:r>
              <a:rPr lang="nb-NO"/>
              <a:t>)</a:t>
            </a:r>
          </a:p>
        </p:txBody>
      </p:sp>
      <p:sp>
        <p:nvSpPr>
          <p:cNvPr id="3" name="Content Placeholder 2"/>
          <p:cNvSpPr>
            <a:spLocks noGrp="1"/>
          </p:cNvSpPr>
          <p:nvPr>
            <p:ph sz="quarter" idx="13"/>
          </p:nvPr>
        </p:nvSpPr>
        <p:spPr/>
        <p:txBody>
          <a:bodyPr>
            <a:normAutofit fontScale="77500" lnSpcReduction="20000"/>
          </a:bodyPr>
          <a:lstStyle/>
          <a:p>
            <a:pPr marL="0" indent="0">
              <a:spcAft>
                <a:spcPts val="600"/>
              </a:spcAft>
              <a:buNone/>
            </a:pPr>
            <a:r>
              <a:rPr lang="nb-NO"/>
              <a:t>Her samles det inn data fra avsluttede testaktiviteter for å samle erfaring, </a:t>
            </a:r>
            <a:r>
              <a:rPr lang="nb-NO" err="1"/>
              <a:t>testware</a:t>
            </a:r>
            <a:r>
              <a:rPr lang="nb-NO"/>
              <a:t>, fakta og tall. Slike aktiviteter gjøres ved prosjektmilepeler for eksempel når et programvaresystem frigis, når et testprosjekt er ferdig (eller avbrytes), når en milepæl har blitt oppnådd, eller når en vedlikeholdsfrigivelse har blitt fullført. Testingsavslutningsaktiviteter omfatter følgende hovedoppgaver: </a:t>
            </a:r>
          </a:p>
          <a:p>
            <a:r>
              <a:rPr lang="nb-NO"/>
              <a:t>Kontroll av hvilke av de planlagte oppgavene er utført og testartefaktene som har blitt levert. </a:t>
            </a:r>
          </a:p>
          <a:p>
            <a:r>
              <a:rPr lang="nb-NO"/>
              <a:t>Lukking av hendelsesrapporter eller opprettelse av endringsregistreringer for de som fortsatt er åpne. </a:t>
            </a:r>
          </a:p>
          <a:p>
            <a:r>
              <a:rPr lang="nb-NO"/>
              <a:t>Dokumentasjon på at systemet er blitt godkjent eller underkjent. </a:t>
            </a:r>
          </a:p>
          <a:p>
            <a:r>
              <a:rPr lang="nb-NO"/>
              <a:t>Ferdigstilling og arkivering av </a:t>
            </a:r>
            <a:r>
              <a:rPr lang="nb-NO" err="1"/>
              <a:t>testmaterialet</a:t>
            </a:r>
            <a:r>
              <a:rPr lang="nb-NO"/>
              <a:t>, testmiljøet og testinfrastrukturen for fremtidig gjenbruk. </a:t>
            </a:r>
          </a:p>
          <a:p>
            <a:r>
              <a:rPr lang="nb-NO"/>
              <a:t>Overlevering av </a:t>
            </a:r>
            <a:r>
              <a:rPr lang="nb-NO" err="1"/>
              <a:t>testware</a:t>
            </a:r>
            <a:r>
              <a:rPr lang="nb-NO"/>
              <a:t> til de som er ansvarlige for vedlikehold. </a:t>
            </a:r>
          </a:p>
          <a:p>
            <a:r>
              <a:rPr lang="nb-NO"/>
              <a:t>Analyse av erfaringer for å bestemme endringer som behøves ved fremtidige utgivelser og prosjekter. </a:t>
            </a:r>
          </a:p>
          <a:p>
            <a:r>
              <a:rPr lang="nb-NO"/>
              <a:t>Bruk av informasjonen som er samlet for forbedring av testmodenhet.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26</a:t>
            </a:fld>
            <a:endParaRPr lang="nb-NO"/>
          </a:p>
        </p:txBody>
      </p:sp>
    </p:spTree>
    <p:extLst>
      <p:ext uri="{BB962C8B-B14F-4D97-AF65-F5344CB8AC3E}">
        <p14:creationId xmlns:p14="http://schemas.microsoft.com/office/powerpoint/2010/main" val="264991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539749" y="1916833"/>
            <a:ext cx="8208715" cy="4249018"/>
          </a:xfrm>
        </p:spPr>
        <p:txBody>
          <a:bodyPr>
            <a:normAutofit/>
          </a:bodyPr>
          <a:lstStyle/>
          <a:p>
            <a:pPr marL="0" indent="0">
              <a:lnSpc>
                <a:spcPct val="110000"/>
              </a:lnSpc>
              <a:spcBef>
                <a:spcPts val="600"/>
              </a:spcBef>
              <a:buClr>
                <a:schemeClr val="accent4"/>
              </a:buClr>
              <a:buNone/>
            </a:pPr>
            <a:r>
              <a:rPr lang="nb-NO" sz="2000"/>
              <a:t>Testing er nødvendig fordi: </a:t>
            </a:r>
          </a:p>
          <a:p>
            <a:pPr marL="559413" lvl="2" indent="-342900">
              <a:lnSpc>
                <a:spcPct val="110000"/>
              </a:lnSpc>
              <a:spcBef>
                <a:spcPts val="600"/>
              </a:spcBef>
              <a:buClr>
                <a:schemeClr val="accent4"/>
              </a:buClr>
              <a:buFont typeface="Arial" panose="020B0604020202020204" pitchFamily="34" charset="0"/>
              <a:buChar char="•"/>
            </a:pPr>
            <a:r>
              <a:rPr lang="nb-NO" sz="1800"/>
              <a:t>Feil er dyre, kvalitet, «liv kan gå tapt»</a:t>
            </a:r>
          </a:p>
          <a:p>
            <a:pPr marL="0" indent="0">
              <a:lnSpc>
                <a:spcPct val="110000"/>
              </a:lnSpc>
              <a:spcBef>
                <a:spcPts val="600"/>
              </a:spcBef>
              <a:buClr>
                <a:schemeClr val="accent4"/>
              </a:buClr>
              <a:buNone/>
            </a:pPr>
            <a:r>
              <a:rPr lang="nb-NO" sz="2000"/>
              <a:t>Mål med test er: </a:t>
            </a:r>
          </a:p>
          <a:p>
            <a:pPr marL="559413" lvl="2" indent="-342900">
              <a:lnSpc>
                <a:spcPct val="110000"/>
              </a:lnSpc>
              <a:spcBef>
                <a:spcPts val="600"/>
              </a:spcBef>
              <a:buClr>
                <a:schemeClr val="accent4"/>
              </a:buClr>
              <a:buFont typeface="Arial" panose="020B0604020202020204" pitchFamily="34" charset="0"/>
              <a:buChar char="•"/>
            </a:pPr>
            <a:r>
              <a:rPr lang="nb-NO" sz="1800"/>
              <a:t>Gi informasjon og beslutningsgrunnlag, finne </a:t>
            </a:r>
            <a:r>
              <a:rPr lang="nb-NO" sz="1800" err="1"/>
              <a:t>defects</a:t>
            </a:r>
            <a:r>
              <a:rPr lang="nb-NO" sz="1800"/>
              <a:t>, få tillit til systemet, prosessforbedring</a:t>
            </a:r>
          </a:p>
          <a:p>
            <a:pPr marL="0" indent="0">
              <a:lnSpc>
                <a:spcPct val="110000"/>
              </a:lnSpc>
              <a:spcBef>
                <a:spcPts val="600"/>
              </a:spcBef>
              <a:buClr>
                <a:schemeClr val="accent4"/>
              </a:buClr>
              <a:buNone/>
            </a:pPr>
            <a:r>
              <a:rPr lang="nb-NO" sz="2000"/>
              <a:t>7 testprinsipper: </a:t>
            </a:r>
          </a:p>
          <a:p>
            <a:pPr marL="559413" lvl="2" indent="-342900">
              <a:lnSpc>
                <a:spcPct val="110000"/>
              </a:lnSpc>
              <a:spcBef>
                <a:spcPts val="600"/>
              </a:spcBef>
              <a:buClr>
                <a:schemeClr val="accent4"/>
              </a:buClr>
              <a:buFont typeface="Arial" panose="020B0604020202020204" pitchFamily="34" charset="0"/>
              <a:buChar char="•"/>
            </a:pPr>
            <a:r>
              <a:rPr lang="nb-NO" sz="1800"/>
              <a:t>Tilstedeværelse av feil, fullstendig test, tidlig test, klyngedannelse, pesticid-paradoks, kontekstavhengig, «fravær av feil»</a:t>
            </a:r>
          </a:p>
          <a:p>
            <a:pPr marL="0" indent="0">
              <a:lnSpc>
                <a:spcPct val="110000"/>
              </a:lnSpc>
              <a:spcBef>
                <a:spcPts val="600"/>
              </a:spcBef>
              <a:buClr>
                <a:schemeClr val="accent4"/>
              </a:buClr>
              <a:buNone/>
            </a:pPr>
            <a:r>
              <a:rPr lang="nb-NO" sz="2000"/>
              <a:t>5 steg i testprosessen:  </a:t>
            </a:r>
          </a:p>
          <a:p>
            <a:pPr marL="559413" lvl="2" indent="-342900">
              <a:lnSpc>
                <a:spcPct val="110000"/>
              </a:lnSpc>
              <a:spcBef>
                <a:spcPts val="600"/>
              </a:spcBef>
              <a:buClr>
                <a:schemeClr val="accent4"/>
              </a:buClr>
              <a:buFont typeface="Arial" panose="020B0604020202020204" pitchFamily="34" charset="0"/>
              <a:buChar char="•"/>
            </a:pPr>
            <a:r>
              <a:rPr lang="nb-NO" sz="1800"/>
              <a:t>Analysis and design, </a:t>
            </a:r>
            <a:r>
              <a:rPr lang="nb-NO" sz="1800" err="1"/>
              <a:t>implementation</a:t>
            </a:r>
            <a:r>
              <a:rPr lang="nb-NO" sz="1800"/>
              <a:t> and </a:t>
            </a:r>
            <a:r>
              <a:rPr lang="nb-NO" sz="1800" err="1"/>
              <a:t>execution</a:t>
            </a:r>
            <a:r>
              <a:rPr lang="nb-NO" sz="1800"/>
              <a:t>, </a:t>
            </a:r>
            <a:r>
              <a:rPr lang="nb-NO" sz="1800" err="1"/>
              <a:t>evaluating</a:t>
            </a:r>
            <a:r>
              <a:rPr lang="nb-NO" sz="1800"/>
              <a:t> exit </a:t>
            </a:r>
            <a:r>
              <a:rPr lang="nb-NO" sz="1800" err="1"/>
              <a:t>criteria</a:t>
            </a:r>
            <a:r>
              <a:rPr lang="nb-NO" sz="1800"/>
              <a:t> and </a:t>
            </a:r>
            <a:r>
              <a:rPr lang="nb-NO" sz="1800" err="1"/>
              <a:t>reporting</a:t>
            </a:r>
            <a:r>
              <a:rPr lang="nb-NO" sz="1800"/>
              <a:t>, </a:t>
            </a:r>
            <a:r>
              <a:rPr lang="nb-NO" sz="1800" err="1"/>
              <a:t>closure</a:t>
            </a:r>
            <a:r>
              <a:rPr lang="nb-NO" sz="1800"/>
              <a:t> </a:t>
            </a:r>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5279AF0B-2D84-CD41-8CAF-017061CB9833}" type="slidenum">
              <a:rPr lang="nb-NO" smtClean="0"/>
              <a:pPr/>
              <a:t>27</a:t>
            </a:fld>
            <a:endParaRPr lang="nb-NO"/>
          </a:p>
        </p:txBody>
      </p:sp>
      <p:sp>
        <p:nvSpPr>
          <p:cNvPr id="6" name="Text Placeholder 5"/>
          <p:cNvSpPr>
            <a:spLocks noGrp="1"/>
          </p:cNvSpPr>
          <p:nvPr>
            <p:ph type="body" sz="quarter" idx="14"/>
          </p:nvPr>
        </p:nvSpPr>
        <p:spPr>
          <a:xfrm>
            <a:off x="539552" y="836389"/>
            <a:ext cx="6192688" cy="432171"/>
          </a:xfrm>
        </p:spPr>
        <p:txBody>
          <a:bodyPr>
            <a:normAutofit/>
          </a:bodyPr>
          <a:lstStyle/>
          <a:p>
            <a:r>
              <a:rPr lang="nb-NO"/>
              <a:t>Oppsummering kapittel 1</a:t>
            </a:r>
          </a:p>
        </p:txBody>
      </p:sp>
    </p:spTree>
    <p:extLst>
      <p:ext uri="{BB962C8B-B14F-4D97-AF65-F5344CB8AC3E}">
        <p14:creationId xmlns:p14="http://schemas.microsoft.com/office/powerpoint/2010/main" val="30694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28</a:t>
            </a:fld>
            <a:endParaRPr lang="fr-FR"/>
          </a:p>
        </p:txBody>
      </p:sp>
      <p:sp>
        <p:nvSpPr>
          <p:cNvPr id="5" name="Text Placeholder 4"/>
          <p:cNvSpPr>
            <a:spLocks noGrp="1"/>
          </p:cNvSpPr>
          <p:nvPr>
            <p:ph type="body" sz="quarter" idx="14"/>
          </p:nvPr>
        </p:nvSpPr>
        <p:spPr>
          <a:xfrm>
            <a:off x="539552" y="476672"/>
            <a:ext cx="5472608" cy="720080"/>
          </a:xfrm>
        </p:spPr>
        <p:txBody>
          <a:bodyPr>
            <a:normAutofit/>
          </a:bodyPr>
          <a:lstStyle/>
          <a:p>
            <a:r>
              <a:rPr lang="nb-NO" err="1"/>
              <a:t>Kahoot</a:t>
            </a:r>
            <a:r>
              <a:rPr lang="nb-NO"/>
              <a:t> spørsmål fra kapittel 1</a:t>
            </a:r>
          </a:p>
          <a:p>
            <a:endParaRPr lang="nb-NO"/>
          </a:p>
        </p:txBody>
      </p:sp>
    </p:spTree>
    <p:extLst>
      <p:ext uri="{BB962C8B-B14F-4D97-AF65-F5344CB8AC3E}">
        <p14:creationId xmlns:p14="http://schemas.microsoft.com/office/powerpoint/2010/main" val="185610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29</a:t>
            </a:fld>
            <a:endParaRPr lang="fr-FR"/>
          </a:p>
        </p:txBody>
      </p:sp>
      <p:sp>
        <p:nvSpPr>
          <p:cNvPr id="5" name="Text Placeholder 4"/>
          <p:cNvSpPr>
            <a:spLocks noGrp="1"/>
          </p:cNvSpPr>
          <p:nvPr>
            <p:ph type="body" sz="quarter" idx="14"/>
          </p:nvPr>
        </p:nvSpPr>
        <p:spPr>
          <a:xfrm>
            <a:off x="539552" y="548680"/>
            <a:ext cx="8136904" cy="648072"/>
          </a:xfrm>
        </p:spPr>
        <p:txBody>
          <a:bodyPr>
            <a:normAutofit/>
          </a:bodyPr>
          <a:lstStyle/>
          <a:p>
            <a:pPr algn="ctr"/>
            <a:r>
              <a:rPr lang="nb-NO"/>
              <a:t>Kaffepause!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35" y="2039687"/>
            <a:ext cx="3189337" cy="3572336"/>
          </a:xfrm>
          <a:prstGeom prst="rect">
            <a:avLst/>
          </a:prstGeom>
        </p:spPr>
      </p:pic>
    </p:spTree>
    <p:extLst>
      <p:ext uri="{BB962C8B-B14F-4D97-AF65-F5344CB8AC3E}">
        <p14:creationId xmlns:p14="http://schemas.microsoft.com/office/powerpoint/2010/main" val="2725973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515938" y="1484313"/>
            <a:ext cx="7800477" cy="2448743"/>
          </a:xfrm>
        </p:spPr>
        <p:txBody>
          <a:bodyPr numCol="2">
            <a:normAutofit/>
          </a:bodyPr>
          <a:lstStyle/>
          <a:p>
            <a:r>
              <a:rPr lang="en-US" err="1"/>
              <a:t>Engelsk</a:t>
            </a:r>
            <a:r>
              <a:rPr lang="en-US"/>
              <a:t> – 60 min (75 min)</a:t>
            </a:r>
          </a:p>
          <a:p>
            <a:r>
              <a:rPr lang="en-US"/>
              <a:t>K1 Remember - 50%</a:t>
            </a:r>
          </a:p>
          <a:p>
            <a:r>
              <a:rPr lang="en-US"/>
              <a:t>K2 Understand - 30%</a:t>
            </a:r>
          </a:p>
          <a:p>
            <a:r>
              <a:rPr lang="en-US"/>
              <a:t>K3 Apply - 10%*</a:t>
            </a:r>
          </a:p>
          <a:p>
            <a:r>
              <a:rPr lang="en-US"/>
              <a:t>K4 Analyze - 10%*</a:t>
            </a:r>
          </a:p>
          <a:p>
            <a:r>
              <a:rPr lang="nb-NO"/>
              <a:t>40 multiple choice-spørsmål, kun ett svar pr spørsmål er korrekt</a:t>
            </a:r>
          </a:p>
          <a:p>
            <a:r>
              <a:rPr lang="nb-NO"/>
              <a:t>Må ha 65% rett (26 spørsmål)</a:t>
            </a:r>
          </a:p>
          <a:p>
            <a:r>
              <a:rPr lang="nb-NO"/>
              <a:t>Feil eller ingen svar gir 0 poeng</a:t>
            </a:r>
            <a:endParaRPr lang="en-US"/>
          </a:p>
        </p:txBody>
      </p:sp>
      <p:sp>
        <p:nvSpPr>
          <p:cNvPr id="2" name="Tittel 1"/>
          <p:cNvSpPr>
            <a:spLocks noGrp="1"/>
          </p:cNvSpPr>
          <p:nvPr>
            <p:ph type="title"/>
          </p:nvPr>
        </p:nvSpPr>
        <p:spPr/>
        <p:txBody>
          <a:bodyPr/>
          <a:lstStyle/>
          <a:p>
            <a:r>
              <a:rPr lang="en-US"/>
              <a:t>ISTQB Certified Foundation Level (CTFL)</a:t>
            </a:r>
          </a:p>
        </p:txBody>
      </p:sp>
      <p:sp>
        <p:nvSpPr>
          <p:cNvPr id="4" name="Plassholder for bunntekst 3"/>
          <p:cNvSpPr>
            <a:spLocks noGrp="1"/>
          </p:cNvSpPr>
          <p:nvPr>
            <p:ph type="ftr" sz="quarter" idx="11"/>
          </p:nvPr>
        </p:nvSpPr>
        <p:spPr>
          <a:xfrm>
            <a:off x="512912" y="6309320"/>
            <a:ext cx="4491136" cy="548680"/>
          </a:xfrm>
        </p:spPr>
        <p:txBody>
          <a:bodyPr/>
          <a:lstStyle/>
          <a:p>
            <a:r>
              <a:rPr lang="nb-NO" sz="1400"/>
              <a:t>*20 % av eksamen består av K3/K4 spørsmål</a:t>
            </a:r>
          </a:p>
        </p:txBody>
      </p:sp>
      <p:sp>
        <p:nvSpPr>
          <p:cNvPr id="5" name="Plassholder for lysbildenummer 4"/>
          <p:cNvSpPr>
            <a:spLocks noGrp="1"/>
          </p:cNvSpPr>
          <p:nvPr>
            <p:ph type="sldNum" sz="quarter" idx="12"/>
          </p:nvPr>
        </p:nvSpPr>
        <p:spPr/>
        <p:txBody>
          <a:bodyPr/>
          <a:lstStyle/>
          <a:p>
            <a:fld id="{5279AF0B-2D84-CD41-8CAF-017061CB9833}" type="slidenum">
              <a:rPr lang="nb-NO" smtClean="0"/>
              <a:pPr/>
              <a:t>3</a:t>
            </a:fld>
            <a:endParaRPr lang="nb-NO"/>
          </a:p>
        </p:txBody>
      </p:sp>
      <p:pic>
        <p:nvPicPr>
          <p:cNvPr id="9" name="Picture 8"/>
          <p:cNvPicPr>
            <a:picLocks noChangeAspect="1"/>
          </p:cNvPicPr>
          <p:nvPr/>
        </p:nvPicPr>
        <p:blipFill>
          <a:blip r:embed="rId3"/>
          <a:stretch>
            <a:fillRect/>
          </a:stretch>
        </p:blipFill>
        <p:spPr>
          <a:xfrm>
            <a:off x="539552" y="4117424"/>
            <a:ext cx="7781925" cy="1295400"/>
          </a:xfrm>
          <a:prstGeom prst="rect">
            <a:avLst/>
          </a:prstGeom>
        </p:spPr>
      </p:pic>
      <p:sp>
        <p:nvSpPr>
          <p:cNvPr id="10" name="TextBox 9"/>
          <p:cNvSpPr txBox="1"/>
          <p:nvPr/>
        </p:nvSpPr>
        <p:spPr>
          <a:xfrm>
            <a:off x="539552" y="5445224"/>
            <a:ext cx="7632848" cy="646331"/>
          </a:xfrm>
          <a:prstGeom prst="rect">
            <a:avLst/>
          </a:prstGeom>
          <a:noFill/>
        </p:spPr>
        <p:txBody>
          <a:bodyPr wrap="square" rtlCol="0">
            <a:spAutoFit/>
          </a:bodyPr>
          <a:lstStyle/>
          <a:p>
            <a:r>
              <a:rPr lang="en-US"/>
              <a:t>I </a:t>
            </a:r>
            <a:r>
              <a:rPr lang="en-US" err="1"/>
              <a:t>følge</a:t>
            </a:r>
            <a:r>
              <a:rPr lang="en-US"/>
              <a:t> ISTQB tar </a:t>
            </a:r>
            <a:r>
              <a:rPr lang="en-US" err="1"/>
              <a:t>det</a:t>
            </a:r>
            <a:r>
              <a:rPr lang="en-US"/>
              <a:t> 14,5 timer å </a:t>
            </a:r>
            <a:r>
              <a:rPr lang="en-US" err="1"/>
              <a:t>pugge</a:t>
            </a:r>
            <a:r>
              <a:rPr lang="en-US"/>
              <a:t> </a:t>
            </a:r>
            <a:r>
              <a:rPr lang="en-US" err="1"/>
              <a:t>pensum</a:t>
            </a:r>
            <a:r>
              <a:rPr lang="en-US"/>
              <a:t>.</a:t>
            </a:r>
          </a:p>
          <a:p>
            <a:endParaRPr lang="nb-NO"/>
          </a:p>
        </p:txBody>
      </p:sp>
    </p:spTree>
    <p:extLst>
      <p:ext uri="{BB962C8B-B14F-4D97-AF65-F5344CB8AC3E}">
        <p14:creationId xmlns:p14="http://schemas.microsoft.com/office/powerpoint/2010/main" val="3492679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492895"/>
            <a:ext cx="4512311" cy="2296275"/>
          </a:xfrm>
        </p:spPr>
        <p:txBody>
          <a:bodyPr>
            <a:normAutofit/>
          </a:bodyPr>
          <a:lstStyle/>
          <a:p>
            <a:pPr marL="0" indent="0">
              <a:buNone/>
            </a:pPr>
            <a:r>
              <a:rPr lang="nb-NO"/>
              <a:t>2.1	Utviklingsmodeller for 	programvare</a:t>
            </a:r>
          </a:p>
          <a:p>
            <a:pPr marL="0" indent="0">
              <a:buNone/>
            </a:pPr>
            <a:r>
              <a:rPr lang="nb-NO"/>
              <a:t>2.2	Testnivåer</a:t>
            </a:r>
          </a:p>
          <a:p>
            <a:pPr marL="0" indent="0">
              <a:buNone/>
            </a:pPr>
            <a:r>
              <a:rPr lang="nb-NO"/>
              <a:t>2.3	</a:t>
            </a:r>
            <a:r>
              <a:rPr lang="nb-NO" err="1"/>
              <a:t>Testtyper</a:t>
            </a:r>
            <a:r>
              <a:rPr lang="nb-NO"/>
              <a:t> </a:t>
            </a:r>
          </a:p>
          <a:p>
            <a:pPr marL="0" indent="0">
              <a:buNone/>
            </a:pPr>
            <a:r>
              <a:rPr lang="nb-NO"/>
              <a:t>2.4	Testing i vedlikehold </a:t>
            </a:r>
          </a:p>
        </p:txBody>
      </p:sp>
      <p:sp>
        <p:nvSpPr>
          <p:cNvPr id="4" name="Slide Number Placeholder 3"/>
          <p:cNvSpPr>
            <a:spLocks noGrp="1"/>
          </p:cNvSpPr>
          <p:nvPr>
            <p:ph type="sldNum" sz="quarter" idx="12"/>
          </p:nvPr>
        </p:nvSpPr>
        <p:spPr/>
        <p:txBody>
          <a:bodyPr/>
          <a:lstStyle/>
          <a:p>
            <a:fld id="{AF43E6FD-AB27-4108-A2FC-346BB5F75E3F}" type="slidenum">
              <a:rPr lang="fr-FR" smtClean="0"/>
              <a:pPr/>
              <a:t>30</a:t>
            </a:fld>
            <a:endParaRPr lang="fr-FR"/>
          </a:p>
        </p:txBody>
      </p:sp>
      <p:sp>
        <p:nvSpPr>
          <p:cNvPr id="5" name="Text Placeholder 4"/>
          <p:cNvSpPr>
            <a:spLocks noGrp="1"/>
          </p:cNvSpPr>
          <p:nvPr>
            <p:ph type="body" sz="quarter" idx="14"/>
          </p:nvPr>
        </p:nvSpPr>
        <p:spPr>
          <a:xfrm>
            <a:off x="539552" y="620688"/>
            <a:ext cx="7776864" cy="504056"/>
          </a:xfrm>
        </p:spPr>
        <p:txBody>
          <a:bodyPr>
            <a:normAutofit/>
          </a:bodyPr>
          <a:lstStyle/>
          <a:p>
            <a:r>
              <a:rPr lang="nb-NO"/>
              <a:t>Kapittel 2: Testing gjennom livssyklusen</a:t>
            </a:r>
          </a:p>
        </p:txBody>
      </p:sp>
      <p:pic>
        <p:nvPicPr>
          <p:cNvPr id="7" name="Bilde 6"/>
          <p:cNvPicPr>
            <a:picLocks noChangeAspect="1"/>
          </p:cNvPicPr>
          <p:nvPr/>
        </p:nvPicPr>
        <p:blipFill>
          <a:blip r:embed="rId3"/>
          <a:stretch>
            <a:fillRect/>
          </a:stretch>
        </p:blipFill>
        <p:spPr>
          <a:xfrm>
            <a:off x="5541466" y="2492895"/>
            <a:ext cx="2774950" cy="2897048"/>
          </a:xfrm>
          <a:prstGeom prst="rect">
            <a:avLst/>
          </a:prstGeom>
        </p:spPr>
      </p:pic>
    </p:spTree>
    <p:extLst>
      <p:ext uri="{BB962C8B-B14F-4D97-AF65-F5344CB8AC3E}">
        <p14:creationId xmlns:p14="http://schemas.microsoft.com/office/powerpoint/2010/main" val="18462934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716016" y="1484313"/>
            <a:ext cx="3888234" cy="2880792"/>
          </a:xfrm>
        </p:spPr>
        <p:txBody>
          <a:bodyPr/>
          <a:lstStyle/>
          <a:p>
            <a:r>
              <a:rPr lang="nb-NO"/>
              <a:t>Smidig</a:t>
            </a:r>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p:txBody>
      </p:sp>
      <p:sp>
        <p:nvSpPr>
          <p:cNvPr id="3" name="Content Placeholder 2"/>
          <p:cNvSpPr>
            <a:spLocks noGrp="1"/>
          </p:cNvSpPr>
          <p:nvPr>
            <p:ph idx="1"/>
          </p:nvPr>
        </p:nvSpPr>
        <p:spPr>
          <a:xfrm>
            <a:off x="515939" y="1484312"/>
            <a:ext cx="3912046" cy="2880793"/>
          </a:xfrm>
        </p:spPr>
        <p:txBody>
          <a:bodyPr>
            <a:normAutofit/>
          </a:bodyPr>
          <a:lstStyle/>
          <a:p>
            <a:r>
              <a:rPr lang="nb-NO"/>
              <a:t>Fossefall</a:t>
            </a:r>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marL="0" indent="0">
              <a:buNone/>
            </a:pPr>
            <a:endParaRPr lang="nb-NO"/>
          </a:p>
        </p:txBody>
      </p:sp>
      <p:sp>
        <p:nvSpPr>
          <p:cNvPr id="4" name="Title 3"/>
          <p:cNvSpPr>
            <a:spLocks noGrp="1"/>
          </p:cNvSpPr>
          <p:nvPr>
            <p:ph type="title"/>
          </p:nvPr>
        </p:nvSpPr>
        <p:spPr/>
        <p:txBody>
          <a:bodyPr/>
          <a:lstStyle/>
          <a:p>
            <a:r>
              <a:rPr lang="nb-NO"/>
              <a:t>Utviklingsmodeller for programvare</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43E6FD-AB27-4108-A2FC-346BB5F75E3F}" type="slidenum">
              <a:rPr lang="fr-FR" smtClean="0"/>
              <a:pPr/>
              <a:t>31</a:t>
            </a:fld>
            <a:endParaRPr lang="fr-FR"/>
          </a:p>
        </p:txBody>
      </p:sp>
      <p:pic>
        <p:nvPicPr>
          <p:cNvPr id="7"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650591" y="1988841"/>
            <a:ext cx="2996621" cy="23762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820029"/>
            <a:ext cx="2545076" cy="2545076"/>
          </a:xfrm>
          <a:prstGeom prst="rect">
            <a:avLst/>
          </a:prstGeom>
        </p:spPr>
      </p:pic>
      <p:sp>
        <p:nvSpPr>
          <p:cNvPr id="9" name="TextBox 8"/>
          <p:cNvSpPr txBox="1"/>
          <p:nvPr/>
        </p:nvSpPr>
        <p:spPr>
          <a:xfrm>
            <a:off x="512912" y="4725145"/>
            <a:ext cx="8955632" cy="3028521"/>
          </a:xfrm>
          <a:prstGeom prst="rect">
            <a:avLst/>
          </a:prstGeom>
          <a:noFill/>
        </p:spPr>
        <p:txBody>
          <a:bodyPr wrap="square" numCol="2" rtlCol="0">
            <a:spAutoFit/>
          </a:bodyPr>
          <a:lstStyle/>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Fast </a:t>
            </a:r>
            <a:r>
              <a:rPr lang="nb-NO" err="1">
                <a:solidFill>
                  <a:srgbClr val="494A4B"/>
                </a:solidFill>
                <a:cs typeface="Arial" pitchFamily="34" charset="0"/>
              </a:rPr>
              <a:t>scope</a:t>
            </a:r>
            <a:r>
              <a:rPr lang="nb-NO">
                <a:solidFill>
                  <a:srgbClr val="494A4B"/>
                </a:solidFill>
                <a:cs typeface="Arial" pitchFamily="34" charset="0"/>
              </a:rPr>
              <a:t> – én leveranse </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Synliggjør testingen</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Tydelig fokus på testplanlegging</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Klare krav</a:t>
            </a: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defRPr/>
            </a:pPr>
            <a:endParaRPr lang="nb-NO">
              <a:solidFill>
                <a:srgbClr val="494A4B"/>
              </a:solidFill>
              <a:cs typeface="Arial" pitchFamily="34" charset="0"/>
            </a:endParaRP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Tilpasning underveis</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Det viktigste først</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Tidlig i test/produksjon</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Endre behov underveis</a:t>
            </a: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p:txBody>
      </p:sp>
    </p:spTree>
    <p:extLst>
      <p:ext uri="{BB962C8B-B14F-4D97-AF65-F5344CB8AC3E}">
        <p14:creationId xmlns:p14="http://schemas.microsoft.com/office/powerpoint/2010/main" val="2410806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b-NO"/>
              <a:t>V-modellen (sekvensiell) </a:t>
            </a:r>
          </a:p>
        </p:txBody>
      </p:sp>
      <p:sp>
        <p:nvSpPr>
          <p:cNvPr id="6" name="Slide Number Placeholder 5"/>
          <p:cNvSpPr>
            <a:spLocks noGrp="1"/>
          </p:cNvSpPr>
          <p:nvPr>
            <p:ph type="sldNum" sz="quarter" idx="12"/>
          </p:nvPr>
        </p:nvSpPr>
        <p:spPr/>
        <p:txBody>
          <a:bodyPr/>
          <a:lstStyle/>
          <a:p>
            <a:fld id="{AF43E6FD-AB27-4108-A2FC-346BB5F75E3F}" type="slidenum">
              <a:rPr lang="fr-FR" smtClean="0"/>
              <a:pPr/>
              <a:t>32</a:t>
            </a:fld>
            <a:endParaRPr lang="fr-FR"/>
          </a:p>
        </p:txBody>
      </p:sp>
      <p:grpSp>
        <p:nvGrpSpPr>
          <p:cNvPr id="16" name="Gruppe 15"/>
          <p:cNvGrpSpPr/>
          <p:nvPr/>
        </p:nvGrpSpPr>
        <p:grpSpPr>
          <a:xfrm>
            <a:off x="795787" y="1911328"/>
            <a:ext cx="7556855" cy="3505883"/>
            <a:chOff x="19088" y="1549584"/>
            <a:chExt cx="9289221" cy="4309587"/>
          </a:xfrm>
        </p:grpSpPr>
        <p:sp>
          <p:nvSpPr>
            <p:cNvPr id="14" name="Rectangle 13">
              <a:extLst>
                <a:ext uri="{FF2B5EF4-FFF2-40B4-BE49-F238E27FC236}">
                  <a16:creationId xmlns:a16="http://schemas.microsoft.com/office/drawing/2014/main" id="{E3780166-9DA7-4F14-AF6E-0B0B86AFA562}"/>
                </a:ext>
              </a:extLst>
            </p:cNvPr>
            <p:cNvSpPr/>
            <p:nvPr/>
          </p:nvSpPr>
          <p:spPr>
            <a:xfrm>
              <a:off x="7582313" y="1549584"/>
              <a:ext cx="1725996" cy="1063193"/>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Acceptance</a:t>
              </a:r>
              <a:endParaRPr lang="en-US" sz="1400"/>
            </a:p>
            <a:p>
              <a:pPr algn="ctr"/>
              <a:r>
                <a:rPr lang="en-US" sz="1400">
                  <a:cs typeface="Calibri"/>
                </a:rPr>
                <a:t>testing</a:t>
              </a:r>
              <a:endParaRPr lang="en-US" sz="1400"/>
            </a:p>
          </p:txBody>
        </p:sp>
        <p:sp>
          <p:nvSpPr>
            <p:cNvPr id="13" name="Rectangle 12">
              <a:extLst>
                <a:ext uri="{FF2B5EF4-FFF2-40B4-BE49-F238E27FC236}">
                  <a16:creationId xmlns:a16="http://schemas.microsoft.com/office/drawing/2014/main" id="{AC5DD0A2-9CED-4A6F-9FDE-9B473B25954E}"/>
                </a:ext>
              </a:extLst>
            </p:cNvPr>
            <p:cNvSpPr/>
            <p:nvPr/>
          </p:nvSpPr>
          <p:spPr>
            <a:xfrm>
              <a:off x="6838348" y="2455871"/>
              <a:ext cx="1725996" cy="1063192"/>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System testing</a:t>
              </a:r>
            </a:p>
          </p:txBody>
        </p:sp>
        <p:sp>
          <p:nvSpPr>
            <p:cNvPr id="12" name="Rectangle 11">
              <a:extLst>
                <a:ext uri="{FF2B5EF4-FFF2-40B4-BE49-F238E27FC236}">
                  <a16:creationId xmlns:a16="http://schemas.microsoft.com/office/drawing/2014/main" id="{0AE90D93-92E8-45FB-BE7E-0E1D6C1D2BEC}"/>
                </a:ext>
              </a:extLst>
            </p:cNvPr>
            <p:cNvSpPr/>
            <p:nvPr/>
          </p:nvSpPr>
          <p:spPr>
            <a:xfrm>
              <a:off x="6107911" y="3226889"/>
              <a:ext cx="1725996" cy="1063193"/>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err="1">
                  <a:cs typeface="Calibri"/>
                </a:rPr>
                <a:t>Integretation</a:t>
              </a:r>
              <a:r>
                <a:rPr lang="en-US" sz="1400">
                  <a:cs typeface="Calibri"/>
                </a:rPr>
                <a:t> testing</a:t>
              </a:r>
            </a:p>
          </p:txBody>
        </p:sp>
        <p:sp>
          <p:nvSpPr>
            <p:cNvPr id="3" name="Rectangle 2">
              <a:extLst>
                <a:ext uri="{FF2B5EF4-FFF2-40B4-BE49-F238E27FC236}">
                  <a16:creationId xmlns:a16="http://schemas.microsoft.com/office/drawing/2014/main" id="{BFEAE54B-9C5F-48AD-B7A7-9BA295450129}"/>
                </a:ext>
              </a:extLst>
            </p:cNvPr>
            <p:cNvSpPr/>
            <p:nvPr/>
          </p:nvSpPr>
          <p:spPr>
            <a:xfrm>
              <a:off x="19088" y="1549590"/>
              <a:ext cx="1725996" cy="1049667"/>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Requirement specification</a:t>
              </a:r>
            </a:p>
          </p:txBody>
        </p:sp>
        <p:sp>
          <p:nvSpPr>
            <p:cNvPr id="8" name="Rectangle 7">
              <a:extLst>
                <a:ext uri="{FF2B5EF4-FFF2-40B4-BE49-F238E27FC236}">
                  <a16:creationId xmlns:a16="http://schemas.microsoft.com/office/drawing/2014/main" id="{82A5DCAD-E899-4DB1-A9C9-DBCD3274E57A}"/>
                </a:ext>
              </a:extLst>
            </p:cNvPr>
            <p:cNvSpPr/>
            <p:nvPr/>
          </p:nvSpPr>
          <p:spPr>
            <a:xfrm>
              <a:off x="763053" y="2455871"/>
              <a:ext cx="1698944" cy="968507"/>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Functional specification</a:t>
              </a:r>
            </a:p>
          </p:txBody>
        </p:sp>
        <p:sp>
          <p:nvSpPr>
            <p:cNvPr id="9" name="Rectangle 8">
              <a:extLst>
                <a:ext uri="{FF2B5EF4-FFF2-40B4-BE49-F238E27FC236}">
                  <a16:creationId xmlns:a16="http://schemas.microsoft.com/office/drawing/2014/main" id="{B0022286-A1A0-473E-87D4-40A5DFCEEBEC}"/>
                </a:ext>
              </a:extLst>
            </p:cNvPr>
            <p:cNvSpPr/>
            <p:nvPr/>
          </p:nvSpPr>
          <p:spPr>
            <a:xfrm>
              <a:off x="1493490" y="3172783"/>
              <a:ext cx="1698944" cy="1090245"/>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Technical specification</a:t>
              </a:r>
            </a:p>
          </p:txBody>
        </p:sp>
        <p:sp>
          <p:nvSpPr>
            <p:cNvPr id="10" name="Rectangle 9">
              <a:extLst>
                <a:ext uri="{FF2B5EF4-FFF2-40B4-BE49-F238E27FC236}">
                  <a16:creationId xmlns:a16="http://schemas.microsoft.com/office/drawing/2014/main" id="{F25061E5-C39C-4D60-80AC-3F548DBB55E2}"/>
                </a:ext>
              </a:extLst>
            </p:cNvPr>
            <p:cNvSpPr/>
            <p:nvPr/>
          </p:nvSpPr>
          <p:spPr>
            <a:xfrm>
              <a:off x="2061609" y="4065535"/>
              <a:ext cx="1766575" cy="1090246"/>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Program specification</a:t>
              </a:r>
            </a:p>
          </p:txBody>
        </p:sp>
        <p:sp>
          <p:nvSpPr>
            <p:cNvPr id="11" name="Rectangle 10">
              <a:extLst>
                <a:ext uri="{FF2B5EF4-FFF2-40B4-BE49-F238E27FC236}">
                  <a16:creationId xmlns:a16="http://schemas.microsoft.com/office/drawing/2014/main" id="{07366D81-E503-4120-8B1B-EFA194ABF642}"/>
                </a:ext>
              </a:extLst>
            </p:cNvPr>
            <p:cNvSpPr/>
            <p:nvPr/>
          </p:nvSpPr>
          <p:spPr>
            <a:xfrm>
              <a:off x="5553319" y="4065544"/>
              <a:ext cx="1685417" cy="1063193"/>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cs typeface="Calibri"/>
                </a:rPr>
                <a:t>Unit testing</a:t>
              </a:r>
            </a:p>
          </p:txBody>
        </p:sp>
        <p:sp>
          <p:nvSpPr>
            <p:cNvPr id="15" name="Rectangle 14">
              <a:extLst>
                <a:ext uri="{FF2B5EF4-FFF2-40B4-BE49-F238E27FC236}">
                  <a16:creationId xmlns:a16="http://schemas.microsoft.com/office/drawing/2014/main" id="{5A2EA81F-002A-4729-9678-615F37AB260D}"/>
                </a:ext>
              </a:extLst>
            </p:cNvPr>
            <p:cNvSpPr/>
            <p:nvPr/>
          </p:nvSpPr>
          <p:spPr>
            <a:xfrm>
              <a:off x="3406475" y="4944771"/>
              <a:ext cx="2524067" cy="914400"/>
            </a:xfrm>
            <a:prstGeom prst="rect">
              <a:avLst/>
            </a:prstGeom>
            <a:solidFill>
              <a:srgbClr val="CF022B"/>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Create code</a:t>
              </a:r>
              <a:endParaRPr lang="en-US"/>
            </a:p>
          </p:txBody>
        </p:sp>
      </p:grpSp>
      <p:cxnSp>
        <p:nvCxnSpPr>
          <p:cNvPr id="18" name="Rett pil 17"/>
          <p:cNvCxnSpPr/>
          <p:nvPr/>
        </p:nvCxnSpPr>
        <p:spPr>
          <a:xfrm>
            <a:off x="179512" y="2087880"/>
            <a:ext cx="2769358" cy="3611880"/>
          </a:xfrm>
          <a:prstGeom prst="straightConnector1">
            <a:avLst/>
          </a:prstGeom>
          <a:ln w="2540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19" name="Rett pil 18"/>
          <p:cNvCxnSpPr/>
          <p:nvPr/>
        </p:nvCxnSpPr>
        <p:spPr>
          <a:xfrm flipV="1">
            <a:off x="6172399" y="2087880"/>
            <a:ext cx="2835381" cy="3614922"/>
          </a:xfrm>
          <a:prstGeom prst="straightConnector1">
            <a:avLst/>
          </a:prstGeom>
          <a:ln w="2540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22" name="Rett pil 21"/>
          <p:cNvCxnSpPr/>
          <p:nvPr/>
        </p:nvCxnSpPr>
        <p:spPr>
          <a:xfrm flipV="1">
            <a:off x="2599721" y="2277984"/>
            <a:ext cx="4069307" cy="41451"/>
          </a:xfrm>
          <a:prstGeom prst="straightConnector1">
            <a:avLst/>
          </a:prstGeom>
          <a:ln w="22225">
            <a:solidFill>
              <a:srgbClr val="CF022B"/>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5" name="Rett pil 24"/>
          <p:cNvCxnSpPr/>
          <p:nvPr/>
        </p:nvCxnSpPr>
        <p:spPr>
          <a:xfrm flipV="1">
            <a:off x="2948870" y="2895833"/>
            <a:ext cx="3223529" cy="32839"/>
          </a:xfrm>
          <a:prstGeom prst="straightConnector1">
            <a:avLst/>
          </a:prstGeom>
          <a:ln w="22225">
            <a:solidFill>
              <a:srgbClr val="CF022B"/>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31" name="Rett pil 30"/>
          <p:cNvCxnSpPr/>
          <p:nvPr/>
        </p:nvCxnSpPr>
        <p:spPr>
          <a:xfrm flipH="1">
            <a:off x="3533973" y="3628821"/>
            <a:ext cx="2023824" cy="20616"/>
          </a:xfrm>
          <a:prstGeom prst="straightConnector1">
            <a:avLst/>
          </a:prstGeom>
          <a:ln w="22225">
            <a:solidFill>
              <a:srgbClr val="CF022B"/>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4" name="Rett pil 33"/>
          <p:cNvCxnSpPr/>
          <p:nvPr/>
        </p:nvCxnSpPr>
        <p:spPr>
          <a:xfrm flipH="1">
            <a:off x="4143880" y="4302970"/>
            <a:ext cx="833508" cy="8491"/>
          </a:xfrm>
          <a:prstGeom prst="straightConnector1">
            <a:avLst/>
          </a:prstGeom>
          <a:ln w="22225">
            <a:solidFill>
              <a:srgbClr val="CF022B"/>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36" name="Title 3"/>
          <p:cNvSpPr txBox="1">
            <a:spLocks/>
          </p:cNvSpPr>
          <p:nvPr/>
        </p:nvSpPr>
        <p:spPr bwMode="gray">
          <a:xfrm>
            <a:off x="1013775" y="5366584"/>
            <a:ext cx="1782967" cy="282549"/>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sz="1800" u="sng" err="1">
                <a:solidFill>
                  <a:schemeClr val="accent1"/>
                </a:solidFill>
              </a:rPr>
              <a:t>Static</a:t>
            </a:r>
            <a:r>
              <a:rPr lang="nb-NO" sz="1800" u="sng">
                <a:solidFill>
                  <a:schemeClr val="accent1"/>
                </a:solidFill>
              </a:rPr>
              <a:t> testing</a:t>
            </a:r>
          </a:p>
        </p:txBody>
      </p:sp>
      <p:sp>
        <p:nvSpPr>
          <p:cNvPr id="37" name="Title 3"/>
          <p:cNvSpPr txBox="1">
            <a:spLocks/>
          </p:cNvSpPr>
          <p:nvPr/>
        </p:nvSpPr>
        <p:spPr bwMode="gray">
          <a:xfrm>
            <a:off x="7045363" y="5417211"/>
            <a:ext cx="1782967" cy="282549"/>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sz="1800" u="sng" err="1">
                <a:solidFill>
                  <a:schemeClr val="accent1"/>
                </a:solidFill>
              </a:rPr>
              <a:t>Dynamic</a:t>
            </a:r>
            <a:r>
              <a:rPr lang="nb-NO" sz="1800" u="sng">
                <a:solidFill>
                  <a:schemeClr val="accent1"/>
                </a:solidFill>
              </a:rPr>
              <a:t> testing</a:t>
            </a:r>
          </a:p>
        </p:txBody>
      </p:sp>
      <p:sp>
        <p:nvSpPr>
          <p:cNvPr id="38" name="Title 3"/>
          <p:cNvSpPr txBox="1">
            <a:spLocks/>
          </p:cNvSpPr>
          <p:nvPr/>
        </p:nvSpPr>
        <p:spPr bwMode="gray">
          <a:xfrm>
            <a:off x="4027272" y="3060169"/>
            <a:ext cx="1165769" cy="376319"/>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sz="1600" b="1">
                <a:solidFill>
                  <a:schemeClr val="accent1"/>
                </a:solidFill>
              </a:rPr>
              <a:t>Test bases</a:t>
            </a:r>
          </a:p>
        </p:txBody>
      </p:sp>
    </p:spTree>
    <p:extLst>
      <p:ext uri="{BB962C8B-B14F-4D97-AF65-F5344CB8AC3E}">
        <p14:creationId xmlns:p14="http://schemas.microsoft.com/office/powerpoint/2010/main" val="27594021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4" y="1698914"/>
            <a:ext cx="7328027" cy="43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tel 1"/>
          <p:cNvSpPr>
            <a:spLocks noGrp="1"/>
          </p:cNvSpPr>
          <p:nvPr>
            <p:ph type="title"/>
          </p:nvPr>
        </p:nvSpPr>
        <p:spPr>
          <a:noFill/>
        </p:spPr>
        <p:txBody>
          <a:bodyPr/>
          <a:lstStyle/>
          <a:p>
            <a:pPr lvl="0"/>
            <a:r>
              <a:rPr lang="nb-NO" sz="2000">
                <a:cs typeface="Arial" pitchFamily="34" charset="0"/>
              </a:rPr>
              <a:t>Hvor oppstår feilene?</a:t>
            </a:r>
            <a:endParaRPr lang="en-US"/>
          </a:p>
        </p:txBody>
      </p:sp>
    </p:spTree>
    <p:extLst>
      <p:ext uri="{BB962C8B-B14F-4D97-AF65-F5344CB8AC3E}">
        <p14:creationId xmlns:p14="http://schemas.microsoft.com/office/powerpoint/2010/main" val="26506330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42" y="1520214"/>
            <a:ext cx="7020669" cy="4977045"/>
          </a:xfrm>
          <a:prstGeom prst="rect">
            <a:avLst/>
          </a:prstGeom>
        </p:spPr>
      </p:pic>
      <p:sp>
        <p:nvSpPr>
          <p:cNvPr id="3" name="Tittel 2"/>
          <p:cNvSpPr>
            <a:spLocks noGrp="1"/>
          </p:cNvSpPr>
          <p:nvPr>
            <p:ph type="title"/>
          </p:nvPr>
        </p:nvSpPr>
        <p:spPr/>
        <p:txBody>
          <a:bodyPr/>
          <a:lstStyle/>
          <a:p>
            <a:r>
              <a:rPr lang="en-US" err="1"/>
              <a:t>Kostnader</a:t>
            </a:r>
            <a:r>
              <a:rPr lang="en-US"/>
              <a:t> </a:t>
            </a:r>
            <a:r>
              <a:rPr lang="en-US" err="1"/>
              <a:t>knyttet</a:t>
            </a:r>
            <a:r>
              <a:rPr lang="en-US"/>
              <a:t> </a:t>
            </a:r>
            <a:r>
              <a:rPr lang="en-US" err="1"/>
              <a:t>til</a:t>
            </a:r>
            <a:r>
              <a:rPr lang="en-US"/>
              <a:t> </a:t>
            </a:r>
            <a:r>
              <a:rPr lang="en-US" err="1"/>
              <a:t>feil</a:t>
            </a:r>
            <a:r>
              <a:rPr lang="en-US"/>
              <a:t> </a:t>
            </a:r>
            <a:r>
              <a:rPr lang="en-US" err="1"/>
              <a:t>og</a:t>
            </a:r>
            <a:r>
              <a:rPr lang="en-US"/>
              <a:t> </a:t>
            </a:r>
            <a:r>
              <a:rPr lang="en-US" err="1"/>
              <a:t>når</a:t>
            </a:r>
            <a:r>
              <a:rPr lang="en-US"/>
              <a:t> man </a:t>
            </a:r>
            <a:r>
              <a:rPr lang="en-US" err="1"/>
              <a:t>finner</a:t>
            </a:r>
            <a:r>
              <a:rPr lang="en-US"/>
              <a:t> </a:t>
            </a:r>
            <a:r>
              <a:rPr lang="en-US" err="1"/>
              <a:t>dem</a:t>
            </a:r>
            <a:endParaRPr lang="en-US"/>
          </a:p>
        </p:txBody>
      </p:sp>
    </p:spTree>
    <p:extLst>
      <p:ext uri="{BB962C8B-B14F-4D97-AF65-F5344CB8AC3E}">
        <p14:creationId xmlns:p14="http://schemas.microsoft.com/office/powerpoint/2010/main" val="35468773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Component testing</a:t>
            </a:r>
          </a:p>
        </p:txBody>
      </p:sp>
      <p:sp>
        <p:nvSpPr>
          <p:cNvPr id="3" name="Content Placeholder 2"/>
          <p:cNvSpPr>
            <a:spLocks noGrp="1"/>
          </p:cNvSpPr>
          <p:nvPr>
            <p:ph sz="quarter" idx="13"/>
          </p:nvPr>
        </p:nvSpPr>
        <p:spPr/>
        <p:txBody>
          <a:bodyPr/>
          <a:lstStyle/>
          <a:p>
            <a:r>
              <a:rPr lang="nb-NO"/>
              <a:t>Finne feil og verifisere</a:t>
            </a:r>
          </a:p>
          <a:p>
            <a:r>
              <a:rPr lang="nb-NO"/>
              <a:t>Gjøres vanligvis av utviklerne</a:t>
            </a:r>
          </a:p>
          <a:p>
            <a:r>
              <a:rPr lang="nb-NO"/>
              <a:t>Fortløpende teste og fikse</a:t>
            </a:r>
          </a:p>
          <a:p>
            <a:r>
              <a:rPr lang="nb-NO"/>
              <a:t>Testdreven utvikling</a:t>
            </a:r>
          </a:p>
          <a:p>
            <a:pPr marL="0" indent="0">
              <a:buNone/>
            </a:pPr>
            <a:endParaRPr lang="nb-NO"/>
          </a:p>
          <a:p>
            <a:pPr marL="0" indent="0">
              <a:buNone/>
            </a:pPr>
            <a:endParaRPr lang="nb-NO"/>
          </a:p>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35</a:t>
            </a:fld>
            <a:endParaRPr lang="nb-NO"/>
          </a:p>
        </p:txBody>
      </p:sp>
      <p:sp>
        <p:nvSpPr>
          <p:cNvPr id="6" name="TextBox 5"/>
          <p:cNvSpPr txBox="1"/>
          <p:nvPr/>
        </p:nvSpPr>
        <p:spPr>
          <a:xfrm>
            <a:off x="539552" y="3804692"/>
            <a:ext cx="8478718" cy="3416320"/>
          </a:xfrm>
          <a:prstGeom prst="rect">
            <a:avLst/>
          </a:prstGeom>
          <a:noFill/>
        </p:spPr>
        <p:txBody>
          <a:bodyPr wrap="square" numCol="2" rtlCol="0">
            <a:spAutoFit/>
          </a:bodyPr>
          <a:lstStyle/>
          <a:p>
            <a:r>
              <a:rPr lang="nb-NO"/>
              <a:t>Testbasis:</a:t>
            </a:r>
          </a:p>
          <a:p>
            <a:pPr marL="285750" indent="-285750">
              <a:buFont typeface="Arial" panose="020B0604020202020204" pitchFamily="34" charset="0"/>
              <a:buChar char="•"/>
            </a:pPr>
            <a:r>
              <a:rPr lang="nb-NO"/>
              <a:t>Krav til komponenten</a:t>
            </a:r>
          </a:p>
          <a:p>
            <a:pPr marL="285750" indent="-285750">
              <a:buFont typeface="Arial" panose="020B0604020202020204" pitchFamily="34" charset="0"/>
              <a:buChar char="•"/>
            </a:pPr>
            <a:r>
              <a:rPr lang="nb-NO"/>
              <a:t>Detaljdesign</a:t>
            </a:r>
          </a:p>
          <a:p>
            <a:pPr marL="285750" indent="-285750">
              <a:buFont typeface="Arial" panose="020B0604020202020204" pitchFamily="34" charset="0"/>
              <a:buChar char="•"/>
            </a:pPr>
            <a:r>
              <a:rPr lang="nb-NO"/>
              <a:t>Kode</a:t>
            </a:r>
          </a:p>
          <a:p>
            <a:endParaRPr lang="nb-NO"/>
          </a:p>
          <a:p>
            <a:endParaRPr lang="nb-NO"/>
          </a:p>
          <a:p>
            <a:endParaRPr lang="nb-NO"/>
          </a:p>
          <a:p>
            <a:endParaRPr lang="nb-NO"/>
          </a:p>
          <a:p>
            <a:endParaRPr lang="nb-NO"/>
          </a:p>
          <a:p>
            <a:endParaRPr lang="nb-NO"/>
          </a:p>
          <a:p>
            <a:endParaRPr lang="nb-NO"/>
          </a:p>
          <a:p>
            <a:endParaRPr lang="nb-NO"/>
          </a:p>
          <a:p>
            <a:r>
              <a:rPr lang="nb-NO"/>
              <a:t>Testobjekter:</a:t>
            </a:r>
          </a:p>
          <a:p>
            <a:pPr marL="285750" indent="-285750">
              <a:buFont typeface="Arial" panose="020B0604020202020204" pitchFamily="34" charset="0"/>
              <a:buChar char="•"/>
            </a:pPr>
            <a:r>
              <a:rPr lang="nb-NO"/>
              <a:t>Komponenter </a:t>
            </a:r>
          </a:p>
          <a:p>
            <a:pPr marL="285750" indent="-285750">
              <a:buFont typeface="Arial" panose="020B0604020202020204" pitchFamily="34" charset="0"/>
              <a:buChar char="•"/>
            </a:pPr>
            <a:r>
              <a:rPr lang="nb-NO"/>
              <a:t>Programmer </a:t>
            </a:r>
          </a:p>
          <a:p>
            <a:pPr marL="285750" indent="-285750">
              <a:buFont typeface="Arial" panose="020B0604020202020204" pitchFamily="34" charset="0"/>
              <a:buChar char="•"/>
            </a:pPr>
            <a:r>
              <a:rPr lang="nb-NO"/>
              <a:t>Datakonvertering</a:t>
            </a:r>
          </a:p>
          <a:p>
            <a:pPr marL="285750" indent="-285750">
              <a:buFont typeface="Arial" panose="020B0604020202020204" pitchFamily="34" charset="0"/>
              <a:buChar char="•"/>
            </a:pPr>
            <a:r>
              <a:rPr lang="nb-NO"/>
              <a:t>Databasemoduler</a:t>
            </a:r>
          </a:p>
          <a:p>
            <a:endParaRPr lang="nb-NO"/>
          </a:p>
          <a:p>
            <a:endParaRPr lang="nb-NO"/>
          </a:p>
        </p:txBody>
      </p:sp>
      <p:pic>
        <p:nvPicPr>
          <p:cNvPr id="7" name="Bilde 6"/>
          <p:cNvPicPr>
            <a:picLocks noChangeAspect="1"/>
          </p:cNvPicPr>
          <p:nvPr/>
        </p:nvPicPr>
        <p:blipFill rotWithShape="1">
          <a:blip r:embed="rId3"/>
          <a:srcRect l="9615" b="8475"/>
          <a:stretch/>
        </p:blipFill>
        <p:spPr>
          <a:xfrm>
            <a:off x="4816254" y="1616552"/>
            <a:ext cx="3068114" cy="2071196"/>
          </a:xfrm>
          <a:prstGeom prst="rect">
            <a:avLst/>
          </a:prstGeom>
        </p:spPr>
      </p:pic>
    </p:spTree>
    <p:extLst>
      <p:ext uri="{BB962C8B-B14F-4D97-AF65-F5344CB8AC3E}">
        <p14:creationId xmlns:p14="http://schemas.microsoft.com/office/powerpoint/2010/main" val="821537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Integration testing</a:t>
            </a:r>
          </a:p>
        </p:txBody>
      </p:sp>
      <p:sp>
        <p:nvSpPr>
          <p:cNvPr id="3" name="Content Placeholder 2"/>
          <p:cNvSpPr>
            <a:spLocks noGrp="1"/>
          </p:cNvSpPr>
          <p:nvPr>
            <p:ph sz="quarter" idx="13"/>
          </p:nvPr>
        </p:nvSpPr>
        <p:spPr/>
        <p:txBody>
          <a:bodyPr/>
          <a:lstStyle/>
          <a:p>
            <a:r>
              <a:rPr lang="nb-NO"/>
              <a:t>Tester grensesnitt mellom </a:t>
            </a:r>
            <a:br>
              <a:rPr lang="nb-NO"/>
            </a:br>
            <a:r>
              <a:rPr lang="nb-NO"/>
              <a:t>komponenter og kommunikasjon</a:t>
            </a:r>
          </a:p>
          <a:p>
            <a:r>
              <a:rPr lang="nb-NO"/>
              <a:t>Flere integrasjonstestnivåer</a:t>
            </a:r>
          </a:p>
          <a:p>
            <a:pPr lvl="1"/>
            <a:r>
              <a:rPr lang="nb-NO"/>
              <a:t>Avhengig av mål, testobjekt, størrelse </a:t>
            </a:r>
          </a:p>
          <a:p>
            <a:r>
              <a:rPr lang="nb-NO"/>
              <a:t>Bør integrere trinnvis fremfor «</a:t>
            </a:r>
            <a:r>
              <a:rPr lang="nb-NO" err="1"/>
              <a:t>big</a:t>
            </a:r>
            <a:r>
              <a:rPr lang="nb-NO"/>
              <a:t> bang»</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36</a:t>
            </a:fld>
            <a:endParaRPr lang="nb-NO"/>
          </a:p>
        </p:txBody>
      </p:sp>
      <p:sp>
        <p:nvSpPr>
          <p:cNvPr id="6" name="TextBox 5"/>
          <p:cNvSpPr txBox="1"/>
          <p:nvPr/>
        </p:nvSpPr>
        <p:spPr>
          <a:xfrm>
            <a:off x="539552" y="3815496"/>
            <a:ext cx="8604448" cy="3693319"/>
          </a:xfrm>
          <a:prstGeom prst="rect">
            <a:avLst/>
          </a:prstGeom>
          <a:noFill/>
        </p:spPr>
        <p:txBody>
          <a:bodyPr wrap="square" numCol="2" rtlCol="0">
            <a:spAutoFit/>
          </a:bodyPr>
          <a:lstStyle/>
          <a:p>
            <a:r>
              <a:rPr lang="nb-NO"/>
              <a:t>Testbasis: </a:t>
            </a:r>
          </a:p>
          <a:p>
            <a:pPr marL="285750" indent="-285750">
              <a:buFont typeface="Arial" panose="020B0604020202020204" pitchFamily="34" charset="0"/>
              <a:buChar char="•"/>
            </a:pPr>
            <a:r>
              <a:rPr lang="nb-NO"/>
              <a:t>Software- og systemdesign</a:t>
            </a:r>
          </a:p>
          <a:p>
            <a:pPr marL="285750" indent="-285750">
              <a:buFont typeface="Arial" panose="020B0604020202020204" pitchFamily="34" charset="0"/>
              <a:buChar char="•"/>
            </a:pPr>
            <a:r>
              <a:rPr lang="nb-NO"/>
              <a:t>Arkitektur </a:t>
            </a:r>
          </a:p>
          <a:p>
            <a:pPr marL="285750" indent="-285750">
              <a:buFont typeface="Arial" panose="020B0604020202020204" pitchFamily="34" charset="0"/>
              <a:buChar char="•"/>
            </a:pPr>
            <a:r>
              <a:rPr lang="nb-NO"/>
              <a:t>Arbeidsflyt</a:t>
            </a:r>
          </a:p>
          <a:p>
            <a:pPr marL="285750" indent="-285750">
              <a:buFont typeface="Arial" panose="020B0604020202020204" pitchFamily="34" charset="0"/>
              <a:buChar char="•"/>
            </a:pPr>
            <a:r>
              <a:rPr lang="nb-NO" err="1"/>
              <a:t>Use</a:t>
            </a:r>
            <a:r>
              <a:rPr lang="nb-NO"/>
              <a:t> cases</a:t>
            </a:r>
          </a:p>
          <a:p>
            <a:endParaRPr lang="nb-NO"/>
          </a:p>
          <a:p>
            <a:endParaRPr lang="nb-NO"/>
          </a:p>
          <a:p>
            <a:endParaRPr lang="nb-NO"/>
          </a:p>
          <a:p>
            <a:endParaRPr lang="nb-NO"/>
          </a:p>
          <a:p>
            <a:endParaRPr lang="nb-NO"/>
          </a:p>
          <a:p>
            <a:endParaRPr lang="nb-NO"/>
          </a:p>
          <a:p>
            <a:endParaRPr lang="nb-NO"/>
          </a:p>
          <a:p>
            <a:endParaRPr lang="nb-NO"/>
          </a:p>
          <a:p>
            <a:pPr lvl="1"/>
            <a:r>
              <a:rPr lang="nb-NO"/>
              <a:t>Testobjekter: </a:t>
            </a:r>
          </a:p>
          <a:p>
            <a:pPr marL="742850" lvl="1" indent="-285750">
              <a:buFont typeface="Arial" panose="020B0604020202020204" pitchFamily="34" charset="0"/>
              <a:buChar char="•"/>
            </a:pPr>
            <a:r>
              <a:rPr lang="nb-NO"/>
              <a:t>Delsystemer </a:t>
            </a:r>
          </a:p>
          <a:p>
            <a:pPr marL="742850" lvl="1" indent="-285750">
              <a:buFont typeface="Arial" panose="020B0604020202020204" pitchFamily="34" charset="0"/>
              <a:buChar char="•"/>
            </a:pPr>
            <a:r>
              <a:rPr lang="nb-NO"/>
              <a:t>Databaseimplementasjon</a:t>
            </a:r>
          </a:p>
          <a:p>
            <a:pPr marL="742850" lvl="1" indent="-285750">
              <a:buFont typeface="Arial" panose="020B0604020202020204" pitchFamily="34" charset="0"/>
              <a:buChar char="•"/>
            </a:pPr>
            <a:r>
              <a:rPr lang="nb-NO"/>
              <a:t>Infrastruktur</a:t>
            </a:r>
          </a:p>
          <a:p>
            <a:pPr marL="742850" lvl="1" indent="-285750">
              <a:buFont typeface="Arial" panose="020B0604020202020204" pitchFamily="34" charset="0"/>
              <a:buChar char="•"/>
            </a:pPr>
            <a:r>
              <a:rPr lang="nb-NO"/>
              <a:t>Grensesnitt </a:t>
            </a:r>
          </a:p>
          <a:p>
            <a:pPr marL="742850" lvl="1" indent="-285750">
              <a:buFont typeface="Arial" panose="020B0604020202020204" pitchFamily="34" charset="0"/>
              <a:buChar char="•"/>
            </a:pPr>
            <a:r>
              <a:rPr lang="nb-NO"/>
              <a:t>Systemkonfigurasjon </a:t>
            </a:r>
          </a:p>
          <a:p>
            <a:pPr marL="742850" lvl="1" indent="-285750">
              <a:buFont typeface="Arial" panose="020B0604020202020204" pitchFamily="34" charset="0"/>
              <a:buChar char="•"/>
            </a:pPr>
            <a:r>
              <a:rPr lang="nb-NO"/>
              <a:t>Konfigurasjonsdata</a:t>
            </a:r>
          </a:p>
        </p:txBody>
      </p:sp>
      <p:pic>
        <p:nvPicPr>
          <p:cNvPr id="7" name="Bilde 6"/>
          <p:cNvPicPr>
            <a:picLocks noChangeAspect="1"/>
          </p:cNvPicPr>
          <p:nvPr/>
        </p:nvPicPr>
        <p:blipFill rotWithShape="1">
          <a:blip r:embed="rId3"/>
          <a:srcRect l="5984" r="9342"/>
          <a:stretch/>
        </p:blipFill>
        <p:spPr>
          <a:xfrm>
            <a:off x="5355123" y="1484313"/>
            <a:ext cx="3234690" cy="1995606"/>
          </a:xfrm>
          <a:prstGeom prst="rect">
            <a:avLst/>
          </a:prstGeom>
        </p:spPr>
      </p:pic>
    </p:spTree>
    <p:extLst>
      <p:ext uri="{BB962C8B-B14F-4D97-AF65-F5344CB8AC3E}">
        <p14:creationId xmlns:p14="http://schemas.microsoft.com/office/powerpoint/2010/main" val="1383266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System test</a:t>
            </a:r>
          </a:p>
        </p:txBody>
      </p:sp>
      <p:sp>
        <p:nvSpPr>
          <p:cNvPr id="3" name="Content Placeholder 2"/>
          <p:cNvSpPr>
            <a:spLocks noGrp="1"/>
          </p:cNvSpPr>
          <p:nvPr>
            <p:ph sz="quarter" idx="13"/>
          </p:nvPr>
        </p:nvSpPr>
        <p:spPr>
          <a:xfrm>
            <a:off x="515938" y="1484313"/>
            <a:ext cx="8088312" cy="2333307"/>
          </a:xfrm>
        </p:spPr>
        <p:txBody>
          <a:bodyPr>
            <a:normAutofit/>
          </a:bodyPr>
          <a:lstStyle/>
          <a:p>
            <a:pPr>
              <a:buFont typeface="Arial" panose="020B0604020202020204" pitchFamily="34" charset="0"/>
              <a:buChar char="•"/>
            </a:pPr>
            <a:r>
              <a:rPr lang="nb-NO"/>
              <a:t>Gjelder hele systemet</a:t>
            </a:r>
          </a:p>
          <a:p>
            <a:pPr>
              <a:buFont typeface="Arial" panose="020B0604020202020204" pitchFamily="34" charset="0"/>
              <a:buChar char="•"/>
            </a:pPr>
            <a:r>
              <a:rPr lang="nb-NO"/>
              <a:t>Så likt produksjon som mulig</a:t>
            </a:r>
          </a:p>
          <a:p>
            <a:pPr>
              <a:buFont typeface="Arial" panose="020B0604020202020204" pitchFamily="34" charset="0"/>
              <a:buChar char="•"/>
            </a:pPr>
            <a:r>
              <a:rPr lang="nb-NO"/>
              <a:t>Bør omfatte alle typer krav</a:t>
            </a:r>
          </a:p>
          <a:p>
            <a:pPr>
              <a:buFont typeface="Arial" panose="020B0604020202020204" pitchFamily="34" charset="0"/>
              <a:buChar char="•"/>
            </a:pPr>
            <a:r>
              <a:rPr lang="nb-NO"/>
              <a:t>Mer i </a:t>
            </a:r>
            <a:r>
              <a:rPr lang="nb-NO" err="1"/>
              <a:t>kap</a:t>
            </a:r>
            <a:r>
              <a:rPr lang="nb-NO"/>
              <a:t>. 4 på metoder</a:t>
            </a:r>
          </a:p>
          <a:p>
            <a:pPr>
              <a:buFont typeface="Arial" panose="020B0604020202020204" pitchFamily="34" charset="0"/>
              <a:buChar char="•"/>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37</a:t>
            </a:fld>
            <a:endParaRPr lang="nb-NO"/>
          </a:p>
        </p:txBody>
      </p:sp>
      <p:sp>
        <p:nvSpPr>
          <p:cNvPr id="6" name="TextBox 5"/>
          <p:cNvSpPr txBox="1"/>
          <p:nvPr/>
        </p:nvSpPr>
        <p:spPr>
          <a:xfrm>
            <a:off x="512912" y="4084037"/>
            <a:ext cx="8050261" cy="2585323"/>
          </a:xfrm>
          <a:prstGeom prst="rect">
            <a:avLst/>
          </a:prstGeom>
          <a:noFill/>
        </p:spPr>
        <p:txBody>
          <a:bodyPr wrap="square" numCol="2" rtlCol="0">
            <a:spAutoFit/>
          </a:bodyPr>
          <a:lstStyle/>
          <a:p>
            <a:r>
              <a:rPr lang="nb-NO"/>
              <a:t>Testbasis: </a:t>
            </a:r>
          </a:p>
          <a:p>
            <a:pPr marL="285750" indent="-285750">
              <a:buFont typeface="Arial" panose="020B0604020202020204" pitchFamily="34" charset="0"/>
              <a:buChar char="•"/>
            </a:pPr>
            <a:r>
              <a:rPr lang="nb-NO"/>
              <a:t>System/</a:t>
            </a:r>
            <a:r>
              <a:rPr lang="nb-NO" err="1"/>
              <a:t>software</a:t>
            </a:r>
            <a:r>
              <a:rPr lang="nb-NO"/>
              <a:t> kravspesifikasjon</a:t>
            </a:r>
          </a:p>
          <a:p>
            <a:pPr marL="285750" indent="-285750">
              <a:buFont typeface="Arial" panose="020B0604020202020204" pitchFamily="34" charset="0"/>
              <a:buChar char="•"/>
            </a:pPr>
            <a:r>
              <a:rPr lang="nb-NO" err="1"/>
              <a:t>Use</a:t>
            </a:r>
            <a:r>
              <a:rPr lang="nb-NO"/>
              <a:t> cases</a:t>
            </a:r>
          </a:p>
          <a:p>
            <a:pPr marL="285750" indent="-285750">
              <a:buFont typeface="Arial" panose="020B0604020202020204" pitchFamily="34" charset="0"/>
              <a:buChar char="•"/>
            </a:pPr>
            <a:r>
              <a:rPr lang="nb-NO"/>
              <a:t>Funksjonell spesifikasjon</a:t>
            </a:r>
          </a:p>
          <a:p>
            <a:pPr marL="285750" indent="-285750">
              <a:buFont typeface="Arial" panose="020B0604020202020204" pitchFamily="34" charset="0"/>
              <a:buChar char="•"/>
            </a:pPr>
            <a:r>
              <a:rPr lang="nb-NO"/>
              <a:t>Risikoanalyserapporter</a:t>
            </a:r>
          </a:p>
          <a:p>
            <a:endParaRPr lang="nb-NO"/>
          </a:p>
          <a:p>
            <a:endParaRPr lang="nb-NO"/>
          </a:p>
          <a:p>
            <a:endParaRPr lang="nb-NO"/>
          </a:p>
          <a:p>
            <a:endParaRPr lang="nb-NO"/>
          </a:p>
          <a:p>
            <a:r>
              <a:rPr lang="nb-NO"/>
              <a:t>Testobjekter: </a:t>
            </a:r>
          </a:p>
          <a:p>
            <a:pPr marL="285750" indent="-285750">
              <a:buFont typeface="Arial" panose="020B0604020202020204" pitchFamily="34" charset="0"/>
              <a:buChar char="•"/>
            </a:pPr>
            <a:r>
              <a:rPr lang="nb-NO"/>
              <a:t>System-, bruker- og driftsmanualer</a:t>
            </a:r>
          </a:p>
          <a:p>
            <a:pPr marL="285750" indent="-285750">
              <a:buFont typeface="Arial" panose="020B0604020202020204" pitchFamily="34" charset="0"/>
              <a:buChar char="•"/>
            </a:pPr>
            <a:r>
              <a:rPr lang="nb-NO"/>
              <a:t>Systemkonfigurasjon og konfigurasjonsdata</a:t>
            </a:r>
          </a:p>
        </p:txBody>
      </p:sp>
      <p:pic>
        <p:nvPicPr>
          <p:cNvPr id="7" name="Bilde 6"/>
          <p:cNvPicPr>
            <a:picLocks noChangeAspect="1"/>
          </p:cNvPicPr>
          <p:nvPr/>
        </p:nvPicPr>
        <p:blipFill>
          <a:blip r:embed="rId3"/>
          <a:stretch>
            <a:fillRect/>
          </a:stretch>
        </p:blipFill>
        <p:spPr>
          <a:xfrm>
            <a:off x="4538042" y="1484312"/>
            <a:ext cx="2468880" cy="2468880"/>
          </a:xfrm>
          <a:prstGeom prst="rect">
            <a:avLst/>
          </a:prstGeom>
        </p:spPr>
      </p:pic>
    </p:spTree>
    <p:extLst>
      <p:ext uri="{BB962C8B-B14F-4D97-AF65-F5344CB8AC3E}">
        <p14:creationId xmlns:p14="http://schemas.microsoft.com/office/powerpoint/2010/main" val="4763506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err="1"/>
              <a:t>Acceptance</a:t>
            </a:r>
            <a:r>
              <a:rPr lang="nb-NO"/>
              <a:t> test</a:t>
            </a:r>
          </a:p>
        </p:txBody>
      </p:sp>
      <p:sp>
        <p:nvSpPr>
          <p:cNvPr id="3" name="Content Placeholder 2"/>
          <p:cNvSpPr>
            <a:spLocks noGrp="1"/>
          </p:cNvSpPr>
          <p:nvPr>
            <p:ph sz="quarter" idx="13"/>
          </p:nvPr>
        </p:nvSpPr>
        <p:spPr>
          <a:xfrm>
            <a:off x="512912" y="4409182"/>
            <a:ext cx="8753038" cy="2448818"/>
          </a:xfrm>
        </p:spPr>
        <p:txBody>
          <a:bodyPr numCol="2">
            <a:normAutofit fontScale="92500" lnSpcReduction="20000"/>
          </a:bodyPr>
          <a:lstStyle/>
          <a:p>
            <a:pPr marL="0" indent="0">
              <a:buNone/>
            </a:pPr>
            <a:r>
              <a:rPr lang="nb-NO"/>
              <a:t>Testbasis: </a:t>
            </a:r>
          </a:p>
          <a:p>
            <a:pPr lvl="1">
              <a:buFont typeface="Arial" panose="020B0604020202020204" pitchFamily="34" charset="0"/>
              <a:buChar char="•"/>
            </a:pPr>
            <a:r>
              <a:rPr lang="nb-NO"/>
              <a:t>Brukerkrav</a:t>
            </a:r>
          </a:p>
          <a:p>
            <a:pPr lvl="1">
              <a:buFont typeface="Arial" panose="020B0604020202020204" pitchFamily="34" charset="0"/>
              <a:buChar char="•"/>
            </a:pPr>
            <a:r>
              <a:rPr lang="nb-NO"/>
              <a:t>Systemkrav </a:t>
            </a:r>
          </a:p>
          <a:p>
            <a:pPr lvl="1">
              <a:buFont typeface="Arial" panose="020B0604020202020204" pitchFamily="34" charset="0"/>
              <a:buChar char="•"/>
            </a:pPr>
            <a:r>
              <a:rPr lang="nb-NO" err="1"/>
              <a:t>Use</a:t>
            </a:r>
            <a:r>
              <a:rPr lang="nb-NO"/>
              <a:t> cases</a:t>
            </a:r>
          </a:p>
          <a:p>
            <a:pPr lvl="1">
              <a:buFont typeface="Arial" panose="020B0604020202020204" pitchFamily="34" charset="0"/>
              <a:buChar char="•"/>
            </a:pPr>
            <a:r>
              <a:rPr lang="nb-NO"/>
              <a:t>Forretningsprosesser</a:t>
            </a:r>
          </a:p>
          <a:p>
            <a:pPr lvl="1">
              <a:buFont typeface="Arial" panose="020B0604020202020204" pitchFamily="34" charset="0"/>
              <a:buChar char="•"/>
            </a:pPr>
            <a:r>
              <a:rPr lang="nb-NO"/>
              <a:t>Risikoanalyserapporter</a:t>
            </a:r>
          </a:p>
          <a:p>
            <a:pPr marL="473075" lvl="1" indent="0">
              <a:buNone/>
            </a:pPr>
            <a:endParaRPr lang="nb-NO"/>
          </a:p>
          <a:p>
            <a:pPr marL="473075" lvl="1" indent="0">
              <a:buNone/>
            </a:pPr>
            <a:endParaRPr lang="nb-NO"/>
          </a:p>
          <a:p>
            <a:pPr marL="473075" lvl="1" indent="0">
              <a:buNone/>
            </a:pPr>
            <a:endParaRPr lang="nb-NO"/>
          </a:p>
          <a:p>
            <a:pPr marL="473075" lvl="1" indent="0">
              <a:buNone/>
            </a:pPr>
            <a:r>
              <a:rPr lang="nb-NO"/>
              <a:t>Testobjekt: </a:t>
            </a:r>
          </a:p>
          <a:p>
            <a:pPr lvl="1">
              <a:buFont typeface="Arial" panose="020B0604020202020204" pitchFamily="34" charset="0"/>
              <a:buChar char="•"/>
            </a:pPr>
            <a:r>
              <a:rPr lang="nb-NO"/>
              <a:t>Forretningsprosess på det integrerte systemet </a:t>
            </a:r>
          </a:p>
          <a:p>
            <a:pPr lvl="1">
              <a:buFont typeface="Arial" panose="020B0604020202020204" pitchFamily="34" charset="0"/>
              <a:buChar char="•"/>
            </a:pPr>
            <a:r>
              <a:rPr lang="nb-NO"/>
              <a:t>Drifts- og </a:t>
            </a:r>
            <a:r>
              <a:rPr lang="nb-NO" err="1"/>
              <a:t>vedlikeholdsprosess</a:t>
            </a:r>
            <a:r>
              <a:rPr lang="nb-NO"/>
              <a:t> </a:t>
            </a:r>
          </a:p>
          <a:p>
            <a:pPr lvl="1">
              <a:buFont typeface="Arial" panose="020B0604020202020204" pitchFamily="34" charset="0"/>
              <a:buChar char="•"/>
            </a:pPr>
            <a:r>
              <a:rPr lang="nb-NO"/>
              <a:t>Bruksprosedyrer </a:t>
            </a:r>
          </a:p>
          <a:p>
            <a:pPr lvl="1">
              <a:buFont typeface="Arial" panose="020B0604020202020204" pitchFamily="34" charset="0"/>
              <a:buChar char="•"/>
            </a:pPr>
            <a:r>
              <a:rPr lang="nb-NO"/>
              <a:t>Rapporter</a:t>
            </a:r>
          </a:p>
          <a:p>
            <a:pPr lvl="1">
              <a:buFont typeface="Arial" panose="020B0604020202020204" pitchFamily="34" charset="0"/>
              <a:buChar char="•"/>
            </a:pPr>
            <a:r>
              <a:rPr lang="nb-NO"/>
              <a:t>Konfigurasjonsdata</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38</a:t>
            </a:fld>
            <a:endParaRPr lang="nb-NO"/>
          </a:p>
        </p:txBody>
      </p:sp>
      <p:sp>
        <p:nvSpPr>
          <p:cNvPr id="6" name="TextBox 5"/>
          <p:cNvSpPr txBox="1"/>
          <p:nvPr/>
        </p:nvSpPr>
        <p:spPr>
          <a:xfrm>
            <a:off x="539552" y="1268760"/>
            <a:ext cx="7344816" cy="3139321"/>
          </a:xfrm>
          <a:prstGeom prst="rect">
            <a:avLst/>
          </a:prstGeom>
          <a:noFill/>
        </p:spPr>
        <p:txBody>
          <a:bodyPr wrap="square" rtlCol="0">
            <a:spAutoFit/>
          </a:bodyPr>
          <a:lstStyle/>
          <a:p>
            <a:pPr marL="285750" indent="-285750">
              <a:buFont typeface="Arial" panose="020B0604020202020204" pitchFamily="34" charset="0"/>
              <a:buChar char="•"/>
            </a:pPr>
            <a:r>
              <a:rPr lang="nb-NO"/>
              <a:t>Kunden/brukernes ansvarsområde</a:t>
            </a:r>
          </a:p>
          <a:p>
            <a:pPr marL="742850" lvl="1" indent="-285750">
              <a:buFont typeface="Arial" panose="020B0604020202020204" pitchFamily="34" charset="0"/>
              <a:buChar char="•"/>
            </a:pPr>
            <a:r>
              <a:rPr lang="nb-NO"/>
              <a:t>Er systemet klart for produksjon?</a:t>
            </a:r>
          </a:p>
          <a:p>
            <a:pPr marL="285750" indent="-285750">
              <a:buFont typeface="Arial" panose="020B0604020202020204" pitchFamily="34" charset="0"/>
              <a:buChar char="•"/>
            </a:pPr>
            <a:r>
              <a:rPr lang="nb-NO"/>
              <a:t>Etablere tillit, ikke finne feil</a:t>
            </a:r>
          </a:p>
          <a:p>
            <a:pPr marL="285750" indent="-285750">
              <a:buFont typeface="Arial" panose="020B0604020202020204" pitchFamily="34" charset="0"/>
              <a:buChar char="•"/>
            </a:pPr>
            <a:r>
              <a:rPr lang="nb-NO"/>
              <a:t>Definert i kontrakt</a:t>
            </a:r>
          </a:p>
          <a:p>
            <a:pPr marL="285750" indent="-285750">
              <a:buFont typeface="Arial" panose="020B0604020202020204" pitchFamily="34" charset="0"/>
              <a:buChar char="•"/>
            </a:pPr>
            <a:r>
              <a:rPr lang="nb-NO"/>
              <a:t>4 typer akseptansetest</a:t>
            </a:r>
          </a:p>
          <a:p>
            <a:pPr marL="742850" lvl="1" indent="-285750">
              <a:buFont typeface="Arial" panose="020B0604020202020204" pitchFamily="34" charset="0"/>
              <a:buChar char="•"/>
            </a:pPr>
            <a:r>
              <a:rPr lang="nb-NO"/>
              <a:t>Brukerakseptansetest</a:t>
            </a:r>
          </a:p>
          <a:p>
            <a:pPr marL="742850" lvl="1" indent="-285750">
              <a:buFont typeface="Arial" panose="020B0604020202020204" pitchFamily="34" charset="0"/>
              <a:buChar char="•"/>
            </a:pPr>
            <a:r>
              <a:rPr lang="nb-NO"/>
              <a:t>Driftstest</a:t>
            </a:r>
          </a:p>
          <a:p>
            <a:pPr marL="742850" lvl="1" indent="-285750">
              <a:buFont typeface="Arial" panose="020B0604020202020204" pitchFamily="34" charset="0"/>
              <a:buChar char="•"/>
            </a:pPr>
            <a:r>
              <a:rPr lang="nb-NO"/>
              <a:t>Kontrakt/forskrifter</a:t>
            </a:r>
          </a:p>
          <a:p>
            <a:pPr marL="742850" lvl="1" indent="-285750">
              <a:buFont typeface="Arial" panose="020B0604020202020204" pitchFamily="34" charset="0"/>
              <a:buChar char="•"/>
            </a:pPr>
            <a:r>
              <a:rPr lang="nb-NO"/>
              <a:t>Alfa/beta</a:t>
            </a:r>
          </a:p>
          <a:p>
            <a:pPr marL="742850" lvl="1" indent="-285750">
              <a:buFont typeface="Arial" panose="020B0604020202020204" pitchFamily="34" charset="0"/>
              <a:buChar char="•"/>
            </a:pPr>
            <a:endParaRPr lang="nb-NO"/>
          </a:p>
          <a:p>
            <a:pPr marL="742850" lvl="1" indent="-285750">
              <a:buFont typeface="Arial" panose="020B0604020202020204" pitchFamily="34" charset="0"/>
              <a:buChar char="•"/>
            </a:pPr>
            <a:endParaRPr lang="nb-NO"/>
          </a:p>
        </p:txBody>
      </p:sp>
      <p:pic>
        <p:nvPicPr>
          <p:cNvPr id="7" name="Bilde 6"/>
          <p:cNvPicPr>
            <a:picLocks noChangeAspect="1"/>
          </p:cNvPicPr>
          <p:nvPr/>
        </p:nvPicPr>
        <p:blipFill>
          <a:blip r:embed="rId3"/>
          <a:stretch>
            <a:fillRect/>
          </a:stretch>
        </p:blipFill>
        <p:spPr>
          <a:xfrm>
            <a:off x="5223510" y="732259"/>
            <a:ext cx="2760209" cy="3675822"/>
          </a:xfrm>
          <a:prstGeom prst="rect">
            <a:avLst/>
          </a:prstGeom>
        </p:spPr>
      </p:pic>
    </p:spTree>
    <p:extLst>
      <p:ext uri="{BB962C8B-B14F-4D97-AF65-F5344CB8AC3E}">
        <p14:creationId xmlns:p14="http://schemas.microsoft.com/office/powerpoint/2010/main" val="107365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 i en livssyklusmodell</a:t>
            </a:r>
          </a:p>
        </p:txBody>
      </p:sp>
      <p:sp>
        <p:nvSpPr>
          <p:cNvPr id="3" name="Content Placeholder 2"/>
          <p:cNvSpPr>
            <a:spLocks noGrp="1"/>
          </p:cNvSpPr>
          <p:nvPr>
            <p:ph sz="quarter" idx="13"/>
          </p:nvPr>
        </p:nvSpPr>
        <p:spPr/>
        <p:txBody>
          <a:bodyPr/>
          <a:lstStyle/>
          <a:p>
            <a:r>
              <a:rPr lang="nb-NO"/>
              <a:t>I enhver livssyklusmodell er god testing karakterisert ved følgende: </a:t>
            </a:r>
          </a:p>
          <a:p>
            <a:pPr lvl="1"/>
            <a:r>
              <a:rPr lang="nb-NO"/>
              <a:t>For hver utviklingsaktivitet er det en tilsvarende testaktivitet</a:t>
            </a:r>
          </a:p>
          <a:p>
            <a:pPr lvl="1"/>
            <a:r>
              <a:rPr lang="nb-NO"/>
              <a:t>Hvert testnivå har bestemte </a:t>
            </a:r>
            <a:r>
              <a:rPr lang="nb-NO" err="1"/>
              <a:t>testmål</a:t>
            </a:r>
            <a:r>
              <a:rPr lang="nb-NO"/>
              <a:t> </a:t>
            </a:r>
          </a:p>
          <a:p>
            <a:pPr lvl="1"/>
            <a:r>
              <a:rPr lang="nb-NO"/>
              <a:t>Analyse og design av testene for et gitt testnivå bør starte når den tilsvarende utviklingsaktiviteten utføres</a:t>
            </a:r>
          </a:p>
          <a:p>
            <a:pPr lvl="1"/>
            <a:r>
              <a:rPr lang="nb-NO"/>
              <a:t>Testere bør delta i gjennomgang av dokumenter så snart utkast er tilgjengelig</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39</a:t>
            </a:fld>
            <a:endParaRPr lang="nb-NO"/>
          </a:p>
        </p:txBody>
      </p:sp>
    </p:spTree>
    <p:extLst>
      <p:ext uri="{BB962C8B-B14F-4D97-AF65-F5344CB8AC3E}">
        <p14:creationId xmlns:p14="http://schemas.microsoft.com/office/powerpoint/2010/main" val="3616198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vert="horz" lIns="0" tIns="0" rIns="0" bIns="0" rtlCol="0" anchor="t">
            <a:normAutofit/>
          </a:bodyPr>
          <a:lstStyle/>
          <a:p>
            <a:pPr marL="0" indent="0">
              <a:buNone/>
            </a:pPr>
            <a:r>
              <a:rPr lang="en-US"/>
              <a:t>Go to </a:t>
            </a:r>
            <a:r>
              <a:rPr lang="en-US" b="1"/>
              <a:t>www.menti.com</a:t>
            </a:r>
            <a:r>
              <a:rPr lang="en-US"/>
              <a:t> and use the code 69 75</a:t>
            </a:r>
            <a:r>
              <a:rPr lang="en-US">
                <a:cs typeface="Calibri"/>
              </a:rPr>
              <a:t> 18</a:t>
            </a:r>
            <a:endParaRPr lang="en-US" b="1">
              <a:cs typeface="Calibri"/>
            </a:endParaRP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4</a:t>
            </a:fld>
            <a:endParaRPr lang="fr-FR"/>
          </a:p>
        </p:txBody>
      </p:sp>
      <p:sp>
        <p:nvSpPr>
          <p:cNvPr id="5" name="Text Placeholder 4"/>
          <p:cNvSpPr>
            <a:spLocks noGrp="1"/>
          </p:cNvSpPr>
          <p:nvPr>
            <p:ph type="body" sz="quarter" idx="14"/>
          </p:nvPr>
        </p:nvSpPr>
        <p:spPr/>
        <p:txBody>
          <a:bodyPr>
            <a:normAutofit fontScale="92500" lnSpcReduction="10000"/>
          </a:bodyPr>
          <a:lstStyle/>
          <a:p>
            <a:r>
              <a:rPr lang="nb-NO"/>
              <a:t>ORDSKY</a:t>
            </a:r>
          </a:p>
        </p:txBody>
      </p:sp>
    </p:spTree>
    <p:extLst>
      <p:ext uri="{BB962C8B-B14F-4D97-AF65-F5344CB8AC3E}">
        <p14:creationId xmlns:p14="http://schemas.microsoft.com/office/powerpoint/2010/main" val="34307677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40</a:t>
            </a:fld>
            <a:endParaRPr lang="fr-F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01" y="980728"/>
            <a:ext cx="6999923" cy="5085882"/>
          </a:xfrm>
          <a:prstGeom prst="rect">
            <a:avLst/>
          </a:prstGeom>
        </p:spPr>
      </p:pic>
    </p:spTree>
    <p:extLst>
      <p:ext uri="{BB962C8B-B14F-4D97-AF65-F5344CB8AC3E}">
        <p14:creationId xmlns:p14="http://schemas.microsoft.com/office/powerpoint/2010/main" val="50362501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Forventningsstyring hos kunden</a:t>
            </a:r>
          </a:p>
        </p:txBody>
      </p:sp>
      <p:pic>
        <p:nvPicPr>
          <p:cNvPr id="7" name="Content Placeholder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47564" y="1772816"/>
            <a:ext cx="3455999" cy="2457599"/>
          </a:xfrm>
        </p:spPr>
      </p:pic>
      <p:sp>
        <p:nvSpPr>
          <p:cNvPr id="4" name="Footer Placeholder 3"/>
          <p:cNvSpPr>
            <a:spLocks noGrp="1"/>
          </p:cNvSpPr>
          <p:nvPr>
            <p:ph type="ftr" sz="quarter" idx="3"/>
          </p:nvPr>
        </p:nvSpPr>
        <p:spPr/>
        <p:txBody>
          <a:bodyPr/>
          <a:lstStyle/>
          <a:p>
            <a:r>
              <a:rPr lang="nb-NO"/>
              <a:t>Credits: hest.no, eveningnews24.co.uk</a:t>
            </a:r>
          </a:p>
        </p:txBody>
      </p:sp>
      <p:sp>
        <p:nvSpPr>
          <p:cNvPr id="5" name="Slide Number Placeholder 4"/>
          <p:cNvSpPr>
            <a:spLocks noGrp="1"/>
          </p:cNvSpPr>
          <p:nvPr>
            <p:ph type="sldNum" sz="quarter" idx="4"/>
          </p:nvPr>
        </p:nvSpPr>
        <p:spPr/>
        <p:txBody>
          <a:bodyPr/>
          <a:lstStyle/>
          <a:p>
            <a:fld id="{5279AF0B-2D84-CD41-8CAF-017061CB9833}" type="slidenum">
              <a:rPr lang="nb-NO" smtClean="0"/>
              <a:pPr/>
              <a:t>41</a:t>
            </a:fld>
            <a:endParaRPr lang="nb-NO"/>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1785462"/>
            <a:ext cx="4169668" cy="2432306"/>
          </a:xfrm>
          <a:prstGeom prst="rect">
            <a:avLst/>
          </a:prstGeom>
        </p:spPr>
      </p:pic>
    </p:spTree>
    <p:extLst>
      <p:ext uri="{BB962C8B-B14F-4D97-AF65-F5344CB8AC3E}">
        <p14:creationId xmlns:p14="http://schemas.microsoft.com/office/powerpoint/2010/main" val="10556778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Ulike typer akseptansetester</a:t>
            </a:r>
          </a:p>
        </p:txBody>
      </p:sp>
      <p:sp>
        <p:nvSpPr>
          <p:cNvPr id="3" name="Content Placeholder 2"/>
          <p:cNvSpPr>
            <a:spLocks noGrp="1"/>
          </p:cNvSpPr>
          <p:nvPr>
            <p:ph sz="quarter" idx="13"/>
          </p:nvPr>
        </p:nvSpPr>
        <p:spPr/>
        <p:txBody>
          <a:bodyPr>
            <a:normAutofit fontScale="77500" lnSpcReduction="20000"/>
          </a:bodyPr>
          <a:lstStyle/>
          <a:p>
            <a:pPr marL="0" indent="0">
              <a:buNone/>
            </a:pPr>
            <a:r>
              <a:rPr lang="nb-NO" b="1"/>
              <a:t>Brukerakseptansetest: </a:t>
            </a:r>
            <a:r>
              <a:rPr lang="nb-NO"/>
              <a:t>Typisk verifiserer denne testen om systemet er klar til bruk for virkelige brukere. </a:t>
            </a:r>
            <a:endParaRPr lang="nb-NO" b="1"/>
          </a:p>
          <a:p>
            <a:pPr marL="0" indent="0">
              <a:buNone/>
            </a:pPr>
            <a:r>
              <a:rPr lang="nb-NO" b="1"/>
              <a:t>Drifts(</a:t>
            </a:r>
            <a:r>
              <a:rPr lang="nb-NO" b="1" err="1"/>
              <a:t>akseptanse</a:t>
            </a:r>
            <a:r>
              <a:rPr lang="nb-NO" b="1"/>
              <a:t>)test: </a:t>
            </a:r>
            <a:r>
              <a:rPr lang="nb-NO"/>
              <a:t>Driftstesting i akseptansetestingen av operatør og/eller administrator, inklusive: </a:t>
            </a:r>
          </a:p>
          <a:p>
            <a:pPr marL="0" indent="0">
              <a:spcBef>
                <a:spcPts val="0"/>
              </a:spcBef>
              <a:buNone/>
            </a:pPr>
            <a:r>
              <a:rPr lang="nb-NO"/>
              <a:t>• sikkerhetskopiering og gjenopprettelse, </a:t>
            </a:r>
          </a:p>
          <a:p>
            <a:pPr marL="0" indent="0">
              <a:spcBef>
                <a:spcPts val="0"/>
              </a:spcBef>
              <a:buNone/>
            </a:pPr>
            <a:r>
              <a:rPr lang="nb-NO"/>
              <a:t>• håndtering av katastrofer, </a:t>
            </a:r>
          </a:p>
          <a:p>
            <a:pPr marL="0" indent="0">
              <a:spcBef>
                <a:spcPts val="0"/>
              </a:spcBef>
              <a:buNone/>
            </a:pPr>
            <a:r>
              <a:rPr lang="nb-NO"/>
              <a:t>• administrasjon av brukere, </a:t>
            </a:r>
          </a:p>
          <a:p>
            <a:pPr marL="0" indent="0">
              <a:spcBef>
                <a:spcPts val="0"/>
              </a:spcBef>
              <a:buNone/>
            </a:pPr>
            <a:r>
              <a:rPr lang="nb-NO"/>
              <a:t>• vedlikeholdsoppgaver, </a:t>
            </a:r>
          </a:p>
          <a:p>
            <a:pPr marL="0" indent="0">
              <a:spcBef>
                <a:spcPts val="0"/>
              </a:spcBef>
              <a:buNone/>
            </a:pPr>
            <a:r>
              <a:rPr lang="nb-NO"/>
              <a:t>• datainnlasting og migreringsoppgaver, </a:t>
            </a:r>
          </a:p>
          <a:p>
            <a:pPr marL="0" indent="0">
              <a:spcBef>
                <a:spcPts val="0"/>
              </a:spcBef>
              <a:buNone/>
            </a:pPr>
            <a:r>
              <a:rPr lang="nb-NO"/>
              <a:t>• periodisk sjekk av sikkerhetshull. </a:t>
            </a:r>
          </a:p>
          <a:p>
            <a:pPr marL="0" indent="0">
              <a:buNone/>
            </a:pPr>
            <a:r>
              <a:rPr lang="nb-NO" b="1"/>
              <a:t>Akseptansetesting vedrørende kontrakter eller forskrifter:</a:t>
            </a:r>
            <a:r>
              <a:rPr lang="nb-NO"/>
              <a:t> Denne typen akseptansetesting blir gjort i forhold til en kontrakts akseptansekriterier for å produsere spesielt utviklet programvare. Akseptansekriterier bør defineres når kontrakten blir inngått. Akseptansetesting angående forskrifter blir utført i forhold til hvilke som helst forskrifter som må oppfylles, som statlige, juridiske eller sikkerhetsmessige. </a:t>
            </a:r>
            <a:endParaRPr lang="nb-NO" b="1"/>
          </a:p>
          <a:p>
            <a:pPr marL="0" indent="0">
              <a:buNone/>
            </a:pPr>
            <a:r>
              <a:rPr lang="nb-NO" b="1"/>
              <a:t>Alfa og betatesting / felttesting </a:t>
            </a:r>
            <a:r>
              <a:rPr lang="nb-NO"/>
              <a:t> Utviklere av standardprogrammer vil ofte ønske å få tilbakemelding fra potensielle eller eksisterende kunder i deres marked før et programvareprodukt blir tilbudt for kommersielt salg. Alfatesting blir utført på utviklingsorganisasjonens sted, men ikke av utviklingsgruppen. Betatesting eller felttesting blir utført av kunder eller potensielle kunder på deres egne plattformer.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42</a:t>
            </a:fld>
            <a:endParaRPr lang="nb-NO"/>
          </a:p>
        </p:txBody>
      </p:sp>
    </p:spTree>
    <p:extLst>
      <p:ext uri="{BB962C8B-B14F-4D97-AF65-F5344CB8AC3E}">
        <p14:creationId xmlns:p14="http://schemas.microsoft.com/office/powerpoint/2010/main" val="3426624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GB"/>
              <a:t>Test types</a:t>
            </a:r>
          </a:p>
        </p:txBody>
      </p:sp>
      <p:sp>
        <p:nvSpPr>
          <p:cNvPr id="3" name="Plassholder for innhold 2"/>
          <p:cNvSpPr>
            <a:spLocks noGrp="1"/>
          </p:cNvSpPr>
          <p:nvPr>
            <p:ph sz="quarter" idx="13"/>
          </p:nvPr>
        </p:nvSpPr>
        <p:spPr/>
        <p:txBody>
          <a:bodyPr>
            <a:normAutofit/>
          </a:bodyPr>
          <a:lstStyle/>
          <a:p>
            <a:r>
              <a:rPr lang="nb-NO"/>
              <a:t>En gruppe testaktiviteter kan ha mål å verifisere </a:t>
            </a:r>
            <a:r>
              <a:rPr lang="nb-NO" err="1"/>
              <a:t>X</a:t>
            </a:r>
            <a:r>
              <a:rPr lang="nb-NO"/>
              <a:t> på grunnlag i en bestemt begrunnelse eller et bestemt </a:t>
            </a:r>
            <a:r>
              <a:rPr lang="nb-NO" err="1"/>
              <a:t>testmål</a:t>
            </a:r>
            <a:endParaRPr lang="nb-NO"/>
          </a:p>
          <a:p>
            <a:r>
              <a:rPr lang="nb-NO"/>
              <a:t>En </a:t>
            </a:r>
            <a:r>
              <a:rPr lang="nb-NO" err="1"/>
              <a:t>testtype</a:t>
            </a:r>
            <a:r>
              <a:rPr lang="nb-NO"/>
              <a:t> er fokusert på et bestemt </a:t>
            </a:r>
            <a:r>
              <a:rPr lang="nb-NO" err="1"/>
              <a:t>testmål</a:t>
            </a:r>
            <a:endParaRPr lang="nb-NO"/>
          </a:p>
          <a:p>
            <a:pPr lvl="1"/>
            <a:r>
              <a:rPr lang="nb-NO"/>
              <a:t>test av en funksjon</a:t>
            </a:r>
          </a:p>
          <a:p>
            <a:pPr lvl="1"/>
            <a:r>
              <a:rPr lang="nb-NO"/>
              <a:t>en ikke-funksjonell kvalitetsegenskap</a:t>
            </a:r>
          </a:p>
          <a:p>
            <a:pPr lvl="1"/>
            <a:r>
              <a:rPr lang="nb-NO"/>
              <a:t>sikring at feil har blitt rettet (re-testing) og kontroll mot utilsiktede bivirkninger (regresjonstesting) osv.</a:t>
            </a:r>
          </a:p>
        </p:txBody>
      </p:sp>
      <p:sp>
        <p:nvSpPr>
          <p:cNvPr id="4" name="Plassholder for bunntekst 3"/>
          <p:cNvSpPr>
            <a:spLocks noGrp="1"/>
          </p:cNvSpPr>
          <p:nvPr>
            <p:ph type="ftr" sz="quarter" idx="3"/>
          </p:nvPr>
        </p:nvSpPr>
        <p:spPr/>
        <p:txBody>
          <a:bodyPr/>
          <a:lstStyle/>
          <a:p>
            <a:endParaRPr lang="nb-NO"/>
          </a:p>
        </p:txBody>
      </p:sp>
      <p:sp>
        <p:nvSpPr>
          <p:cNvPr id="5" name="Plassholder for lysbildenummer 4"/>
          <p:cNvSpPr>
            <a:spLocks noGrp="1"/>
          </p:cNvSpPr>
          <p:nvPr>
            <p:ph type="sldNum" sz="quarter" idx="4"/>
          </p:nvPr>
        </p:nvSpPr>
        <p:spPr/>
        <p:txBody>
          <a:bodyPr/>
          <a:lstStyle/>
          <a:p>
            <a:fld id="{5279AF0B-2D84-CD41-8CAF-017061CB9833}" type="slidenum">
              <a:rPr lang="nb-NO" smtClean="0"/>
              <a:pPr/>
              <a:t>43</a:t>
            </a:fld>
            <a:endParaRPr lang="nb-NO"/>
          </a:p>
        </p:txBody>
      </p:sp>
    </p:spTree>
    <p:extLst>
      <p:ext uri="{BB962C8B-B14F-4D97-AF65-F5344CB8AC3E}">
        <p14:creationId xmlns:p14="http://schemas.microsoft.com/office/powerpoint/2010/main" val="11342719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a:t>Funksjonell testing</a:t>
            </a:r>
          </a:p>
        </p:txBody>
      </p:sp>
      <p:sp>
        <p:nvSpPr>
          <p:cNvPr id="3" name="Content Placeholder 2"/>
          <p:cNvSpPr>
            <a:spLocks noGrp="1"/>
          </p:cNvSpPr>
          <p:nvPr>
            <p:ph sz="quarter" idx="13"/>
          </p:nvPr>
        </p:nvSpPr>
        <p:spPr/>
        <p:txBody>
          <a:bodyPr/>
          <a:lstStyle/>
          <a:p>
            <a:r>
              <a:rPr lang="nb-NO"/>
              <a:t>”Hva systemet skal gjøre”</a:t>
            </a:r>
          </a:p>
          <a:p>
            <a:pPr lvl="1"/>
            <a:r>
              <a:rPr lang="nb-NO" err="1"/>
              <a:t>Use</a:t>
            </a:r>
            <a:r>
              <a:rPr lang="nb-NO"/>
              <a:t> case, kravspesifikasjon osv.</a:t>
            </a:r>
          </a:p>
          <a:p>
            <a:r>
              <a:rPr lang="nb-NO"/>
              <a:t>Kan utføres på alle testnivåer</a:t>
            </a:r>
          </a:p>
          <a:p>
            <a:r>
              <a:rPr lang="nb-NO"/>
              <a:t>Utleder testbetingelser og testtilfelle fra systemets funksjonalitet</a:t>
            </a:r>
          </a:p>
          <a:p>
            <a:r>
              <a:rPr lang="nb-NO"/>
              <a:t>Ulike typer testing</a:t>
            </a:r>
          </a:p>
          <a:p>
            <a:pPr lvl="1"/>
            <a:r>
              <a:rPr lang="nb-NO"/>
              <a:t>Black </a:t>
            </a:r>
            <a:r>
              <a:rPr lang="nb-NO" err="1"/>
              <a:t>box</a:t>
            </a:r>
            <a:endParaRPr lang="nb-NO"/>
          </a:p>
          <a:p>
            <a:pPr lvl="1"/>
            <a:r>
              <a:rPr lang="nb-NO"/>
              <a:t>Sikkerhetstesting</a:t>
            </a:r>
          </a:p>
          <a:p>
            <a:pPr lvl="1"/>
            <a:r>
              <a:rPr lang="nb-NO"/>
              <a:t>Integrasjon</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44</a:t>
            </a:fld>
            <a:endParaRPr lang="nb-NO"/>
          </a:p>
        </p:txBody>
      </p:sp>
    </p:spTree>
    <p:extLst>
      <p:ext uri="{BB962C8B-B14F-4D97-AF65-F5344CB8AC3E}">
        <p14:creationId xmlns:p14="http://schemas.microsoft.com/office/powerpoint/2010/main" val="24294715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a:t>Ikke-funksjonell testing</a:t>
            </a:r>
          </a:p>
        </p:txBody>
      </p:sp>
      <p:sp>
        <p:nvSpPr>
          <p:cNvPr id="3" name="Content Placeholder 2"/>
          <p:cNvSpPr>
            <a:spLocks noGrp="1"/>
          </p:cNvSpPr>
          <p:nvPr>
            <p:ph sz="quarter" idx="13"/>
          </p:nvPr>
        </p:nvSpPr>
        <p:spPr/>
        <p:txBody>
          <a:bodyPr/>
          <a:lstStyle/>
          <a:p>
            <a:r>
              <a:rPr lang="nb-NO"/>
              <a:t>”Hvordan systemet virker”</a:t>
            </a:r>
          </a:p>
          <a:p>
            <a:pPr lvl="1"/>
            <a:r>
              <a:rPr lang="nb-NO" err="1"/>
              <a:t>Feks</a:t>
            </a:r>
            <a:r>
              <a:rPr lang="nb-NO"/>
              <a:t> ytelse, belastning, stress, brukbarhetstesting</a:t>
            </a:r>
          </a:p>
          <a:p>
            <a:r>
              <a:rPr lang="nb-NO"/>
              <a:t>Kan utføres på alle testnivåer</a:t>
            </a:r>
          </a:p>
          <a:p>
            <a:r>
              <a:rPr lang="nb-NO"/>
              <a:t>Måle egenskaper</a:t>
            </a:r>
          </a:p>
          <a:p>
            <a:pPr lvl="1"/>
            <a:r>
              <a:rPr lang="nb-NO"/>
              <a:t>Svartider for ytelsestesting</a:t>
            </a:r>
          </a:p>
          <a:p>
            <a:r>
              <a:rPr lang="nb-NO"/>
              <a:t>Eksternt synlig oppførsel</a:t>
            </a:r>
          </a:p>
          <a:p>
            <a:pPr lvl="1"/>
            <a:r>
              <a:rPr lang="nb-NO"/>
              <a:t>Black </a:t>
            </a:r>
            <a:r>
              <a:rPr lang="nb-NO" err="1"/>
              <a:t>box</a:t>
            </a:r>
            <a:endParaRPr lang="nb-NO"/>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45</a:t>
            </a:fld>
            <a:endParaRPr lang="nb-NO"/>
          </a:p>
        </p:txBody>
      </p:sp>
    </p:spTree>
    <p:extLst>
      <p:ext uri="{BB962C8B-B14F-4D97-AF65-F5344CB8AC3E}">
        <p14:creationId xmlns:p14="http://schemas.microsoft.com/office/powerpoint/2010/main" val="28167982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a:t>Test av programvarens struktur/arkitektur</a:t>
            </a:r>
          </a:p>
        </p:txBody>
      </p:sp>
      <p:sp>
        <p:nvSpPr>
          <p:cNvPr id="3" name="Content Placeholder 2"/>
          <p:cNvSpPr>
            <a:spLocks noGrp="1"/>
          </p:cNvSpPr>
          <p:nvPr>
            <p:ph sz="quarter" idx="13"/>
          </p:nvPr>
        </p:nvSpPr>
        <p:spPr/>
        <p:txBody>
          <a:bodyPr>
            <a:normAutofit/>
          </a:bodyPr>
          <a:lstStyle/>
          <a:p>
            <a:r>
              <a:rPr lang="nb-NO"/>
              <a:t>White </a:t>
            </a:r>
            <a:r>
              <a:rPr lang="nb-NO" err="1"/>
              <a:t>box</a:t>
            </a:r>
            <a:r>
              <a:rPr lang="nb-NO"/>
              <a:t> testing</a:t>
            </a:r>
          </a:p>
          <a:p>
            <a:pPr lvl="1"/>
            <a:r>
              <a:rPr lang="nb-NO"/>
              <a:t>Alle nivåer</a:t>
            </a:r>
          </a:p>
          <a:p>
            <a:r>
              <a:rPr lang="nb-NO"/>
              <a:t>Spesifikasjonsbasert teknikk</a:t>
            </a:r>
          </a:p>
          <a:p>
            <a:r>
              <a:rPr lang="nb-NO"/>
              <a:t>Måler grundigheten </a:t>
            </a:r>
            <a:r>
              <a:rPr lang="nb-NO" err="1"/>
              <a:t>avtestingen</a:t>
            </a:r>
            <a:endParaRPr lang="nb-NO"/>
          </a:p>
          <a:p>
            <a:pPr lvl="1"/>
            <a:r>
              <a:rPr lang="nb-NO"/>
              <a:t>Bedømmer dekningen av div. Struktur eller arkitektur</a:t>
            </a:r>
          </a:p>
          <a:p>
            <a:r>
              <a:rPr lang="nb-NO"/>
              <a:t>Uttrykkes gjerne i prosent, kan også produsere flere tester for å øke dekningsgraden</a:t>
            </a:r>
          </a:p>
          <a:p>
            <a:r>
              <a:rPr lang="nb-NO"/>
              <a:t>Kan bruke verktøy for å måle dekning</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46</a:t>
            </a:fld>
            <a:endParaRPr lang="nb-NO"/>
          </a:p>
        </p:txBody>
      </p:sp>
    </p:spTree>
    <p:extLst>
      <p:ext uri="{BB962C8B-B14F-4D97-AF65-F5344CB8AC3E}">
        <p14:creationId xmlns:p14="http://schemas.microsoft.com/office/powerpoint/2010/main" val="33948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a:t>Endringsrelatert test (retest og regresjonstest) </a:t>
            </a:r>
          </a:p>
        </p:txBody>
      </p:sp>
      <p:sp>
        <p:nvSpPr>
          <p:cNvPr id="3" name="Content Placeholder 2"/>
          <p:cNvSpPr>
            <a:spLocks noGrp="1"/>
          </p:cNvSpPr>
          <p:nvPr>
            <p:ph sz="quarter" idx="13"/>
          </p:nvPr>
        </p:nvSpPr>
        <p:spPr/>
        <p:txBody>
          <a:bodyPr/>
          <a:lstStyle/>
          <a:p>
            <a:r>
              <a:rPr lang="nb-NO"/>
              <a:t>Kan utføres på alle testnivåer</a:t>
            </a:r>
          </a:p>
          <a:p>
            <a:r>
              <a:rPr lang="nb-NO"/>
              <a:t>Debugging er ikke en testaktivitet</a:t>
            </a:r>
          </a:p>
          <a:p>
            <a:r>
              <a:rPr lang="nb-NO"/>
              <a:t>Regresjonstesting</a:t>
            </a:r>
          </a:p>
          <a:p>
            <a:pPr lvl="1"/>
            <a:r>
              <a:rPr lang="nb-NO"/>
              <a:t>Ny test av tidligere testet ”område”</a:t>
            </a:r>
          </a:p>
          <a:p>
            <a:pPr lvl="1"/>
            <a:r>
              <a:rPr lang="nb-NO"/>
              <a:t>Test etter endring</a:t>
            </a:r>
          </a:p>
          <a:p>
            <a:r>
              <a:rPr lang="nb-NO"/>
              <a:t>Utføres på alle testnivåer</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47</a:t>
            </a:fld>
            <a:endParaRPr lang="nb-NO"/>
          </a:p>
        </p:txBody>
      </p:sp>
    </p:spTree>
    <p:extLst>
      <p:ext uri="{BB962C8B-B14F-4D97-AF65-F5344CB8AC3E}">
        <p14:creationId xmlns:p14="http://schemas.microsoft.com/office/powerpoint/2010/main" val="38169102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err="1"/>
              <a:t>Vedlikeholdstesting</a:t>
            </a:r>
            <a:br>
              <a:rPr lang="nb-NO"/>
            </a:br>
            <a:r>
              <a:rPr lang="nb-NO" sz="2000" err="1">
                <a:solidFill>
                  <a:schemeClr val="bg1">
                    <a:lumMod val="65000"/>
                  </a:schemeClr>
                </a:solidFill>
              </a:rPr>
              <a:t>Maintenance</a:t>
            </a:r>
            <a:r>
              <a:rPr lang="nb-NO" sz="2000">
                <a:solidFill>
                  <a:schemeClr val="bg1">
                    <a:lumMod val="65000"/>
                  </a:schemeClr>
                </a:solidFill>
              </a:rPr>
              <a:t> testing</a:t>
            </a:r>
          </a:p>
        </p:txBody>
      </p:sp>
      <p:sp>
        <p:nvSpPr>
          <p:cNvPr id="3" name="Content Placeholder 2"/>
          <p:cNvSpPr>
            <a:spLocks noGrp="1"/>
          </p:cNvSpPr>
          <p:nvPr>
            <p:ph sz="quarter" idx="13"/>
          </p:nvPr>
        </p:nvSpPr>
        <p:spPr/>
        <p:txBody>
          <a:bodyPr/>
          <a:lstStyle/>
          <a:p>
            <a:r>
              <a:rPr lang="nb-NO"/>
              <a:t>Hvorfor?</a:t>
            </a:r>
          </a:p>
          <a:p>
            <a:pPr lvl="1"/>
            <a:r>
              <a:rPr lang="nb-NO"/>
              <a:t>Systemet har blitt modifisert</a:t>
            </a:r>
          </a:p>
          <a:p>
            <a:pPr lvl="2"/>
            <a:r>
              <a:rPr lang="nb-NO" err="1"/>
              <a:t>Patcher</a:t>
            </a:r>
            <a:r>
              <a:rPr lang="nb-NO"/>
              <a:t>, </a:t>
            </a:r>
            <a:r>
              <a:rPr lang="nb-NO" err="1"/>
              <a:t>fixes</a:t>
            </a:r>
            <a:r>
              <a:rPr lang="nb-NO"/>
              <a:t>, forbedringer, ny versjon, miljøendringer</a:t>
            </a:r>
          </a:p>
          <a:p>
            <a:pPr lvl="2"/>
            <a:r>
              <a:rPr lang="nb-NO"/>
              <a:t>Liten endring trenger ikke bety liten test!</a:t>
            </a:r>
          </a:p>
          <a:p>
            <a:pPr marL="785813" lvl="2" indent="0">
              <a:buNone/>
            </a:pPr>
            <a:endParaRPr lang="nb-NO"/>
          </a:p>
          <a:p>
            <a:pPr lvl="1"/>
            <a:r>
              <a:rPr lang="nb-NO"/>
              <a:t>Systemet skal flyttes til en ny plattform (migrasjon)</a:t>
            </a:r>
          </a:p>
          <a:p>
            <a:pPr lvl="2"/>
            <a:r>
              <a:rPr lang="nb-NO"/>
              <a:t>Må sjekke at systemet fortsatt fungerer operasjonelt </a:t>
            </a:r>
          </a:p>
          <a:p>
            <a:pPr marL="785813" lvl="2" indent="0">
              <a:buNone/>
            </a:pPr>
            <a:endParaRPr lang="nb-NO"/>
          </a:p>
          <a:p>
            <a:pPr lvl="1"/>
            <a:r>
              <a:rPr lang="nb-NO"/>
              <a:t>Fases ut (</a:t>
            </a:r>
            <a:r>
              <a:rPr lang="nb-NO" err="1"/>
              <a:t>retirement</a:t>
            </a:r>
            <a:r>
              <a:rPr lang="nb-NO"/>
              <a:t>)</a:t>
            </a:r>
          </a:p>
          <a:p>
            <a:pPr lvl="2"/>
            <a:r>
              <a:rPr lang="nb-NO"/>
              <a:t>Arkivering av data og migrering</a:t>
            </a:r>
          </a:p>
          <a:p>
            <a:r>
              <a:rPr lang="nb-NO"/>
              <a:t>Konsekvensanalyse</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48</a:t>
            </a:fld>
            <a:endParaRPr lang="nb-NO"/>
          </a:p>
        </p:txBody>
      </p:sp>
    </p:spTree>
    <p:extLst>
      <p:ext uri="{BB962C8B-B14F-4D97-AF65-F5344CB8AC3E}">
        <p14:creationId xmlns:p14="http://schemas.microsoft.com/office/powerpoint/2010/main" val="15034257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a:lstStyle/>
          <a:p>
            <a:r>
              <a:rPr lang="nb-NO"/>
              <a:t>Oppsummering kapittel 2</a:t>
            </a:r>
          </a:p>
        </p:txBody>
      </p:sp>
      <p:sp>
        <p:nvSpPr>
          <p:cNvPr id="3" name="Content Placeholder 2"/>
          <p:cNvSpPr>
            <a:spLocks noGrp="1"/>
          </p:cNvSpPr>
          <p:nvPr>
            <p:ph sz="quarter" idx="13"/>
          </p:nvPr>
        </p:nvSpPr>
        <p:spPr/>
        <p:txBody>
          <a:bodyPr>
            <a:normAutofit/>
          </a:bodyPr>
          <a:lstStyle/>
          <a:p>
            <a:r>
              <a:rPr lang="nb-NO"/>
              <a:t>2 systemutviklingsmodeller: </a:t>
            </a:r>
          </a:p>
          <a:p>
            <a:pPr lvl="1"/>
            <a:r>
              <a:rPr lang="nb-NO"/>
              <a:t>Sekvensiell og iterativ-inkrementell</a:t>
            </a:r>
          </a:p>
          <a:p>
            <a:r>
              <a:rPr lang="nb-NO"/>
              <a:t>V-modell m. 4 testnivåer: </a:t>
            </a:r>
          </a:p>
          <a:p>
            <a:pPr lvl="1"/>
            <a:r>
              <a:rPr lang="nb-NO"/>
              <a:t>Komponenttest, integrasjonstest, systemtest, akseptansetest</a:t>
            </a:r>
          </a:p>
          <a:p>
            <a:r>
              <a:rPr lang="nb-NO" sz="2000"/>
              <a:t>4 typer akseptansetest: </a:t>
            </a:r>
          </a:p>
          <a:p>
            <a:pPr lvl="3">
              <a:buFont typeface="Wingdings" panose="05000000000000000000" pitchFamily="2" charset="2"/>
              <a:buChar char="ü"/>
            </a:pPr>
            <a:r>
              <a:rPr lang="nb-NO" err="1"/>
              <a:t>Brukerakseptanse</a:t>
            </a:r>
            <a:r>
              <a:rPr lang="nb-NO"/>
              <a:t>, operasjonell, kontrakt, alfa/beta-testing</a:t>
            </a:r>
          </a:p>
          <a:p>
            <a:r>
              <a:rPr lang="nb-NO"/>
              <a:t>4 </a:t>
            </a:r>
            <a:r>
              <a:rPr lang="nb-NO" err="1"/>
              <a:t>testtyper</a:t>
            </a:r>
            <a:r>
              <a:rPr lang="nb-NO"/>
              <a:t>: </a:t>
            </a:r>
          </a:p>
          <a:p>
            <a:pPr lvl="1"/>
            <a:r>
              <a:rPr lang="nb-NO"/>
              <a:t>Funksjonell, ikke-funksjonell, strukturell, endringsrelatert</a:t>
            </a:r>
          </a:p>
          <a:p>
            <a:pPr marL="0" indent="0">
              <a:buNone/>
            </a:pPr>
            <a:r>
              <a:rPr lang="nb-NO"/>
              <a:t>3 typer </a:t>
            </a:r>
            <a:r>
              <a:rPr lang="nb-NO" err="1"/>
              <a:t>vedlikeholdstesting</a:t>
            </a:r>
            <a:r>
              <a:rPr lang="nb-NO"/>
              <a:t> (</a:t>
            </a:r>
            <a:r>
              <a:rPr lang="nb-NO" err="1"/>
              <a:t>maintenance</a:t>
            </a:r>
            <a:r>
              <a:rPr lang="nb-NO"/>
              <a:t>): </a:t>
            </a:r>
          </a:p>
          <a:p>
            <a:pPr lvl="1"/>
            <a:r>
              <a:rPr lang="nb-NO" err="1"/>
              <a:t>Modifications</a:t>
            </a:r>
            <a:r>
              <a:rPr lang="nb-NO"/>
              <a:t>, </a:t>
            </a:r>
            <a:r>
              <a:rPr lang="nb-NO" err="1"/>
              <a:t>migration</a:t>
            </a:r>
            <a:r>
              <a:rPr lang="nb-NO"/>
              <a:t>, </a:t>
            </a:r>
            <a:r>
              <a:rPr lang="nb-NO" err="1"/>
              <a:t>retirement</a:t>
            </a:r>
            <a:r>
              <a:rPr lang="nb-NO"/>
              <a:t> </a:t>
            </a:r>
            <a:r>
              <a:rPr lang="nb-NO" err="1"/>
              <a:t>of</a:t>
            </a:r>
            <a:r>
              <a:rPr lang="nb-NO"/>
              <a:t> </a:t>
            </a:r>
            <a:r>
              <a:rPr lang="nb-NO" err="1"/>
              <a:t>software</a:t>
            </a:r>
            <a:endParaRPr lang="nb-NO"/>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49</a:t>
            </a:fld>
            <a:endParaRPr lang="nb-NO"/>
          </a:p>
        </p:txBody>
      </p:sp>
    </p:spTree>
    <p:extLst>
      <p:ext uri="{BB962C8B-B14F-4D97-AF65-F5344CB8AC3E}">
        <p14:creationId xmlns:p14="http://schemas.microsoft.com/office/powerpoint/2010/main" val="36401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492895"/>
            <a:ext cx="4680323" cy="3672955"/>
          </a:xfrm>
        </p:spPr>
        <p:txBody>
          <a:bodyPr/>
          <a:lstStyle/>
          <a:p>
            <a:pPr marL="342900" indent="-342900">
              <a:buFontTx/>
              <a:buChar char="-"/>
            </a:pPr>
            <a:r>
              <a:rPr lang="nb-NO"/>
              <a:t>Hvorfor er test nødvendig?</a:t>
            </a:r>
          </a:p>
          <a:p>
            <a:pPr marL="342900" indent="-342900">
              <a:buFontTx/>
              <a:buChar char="-"/>
            </a:pPr>
            <a:r>
              <a:rPr lang="nb-NO"/>
              <a:t>Hva er testing</a:t>
            </a:r>
          </a:p>
          <a:p>
            <a:pPr marL="342900" indent="-342900">
              <a:buFontTx/>
              <a:buChar char="-"/>
            </a:pPr>
            <a:r>
              <a:rPr lang="nb-NO"/>
              <a:t>Syv testprinsipper</a:t>
            </a:r>
          </a:p>
          <a:p>
            <a:pPr marL="342900" indent="-342900">
              <a:buFontTx/>
              <a:buChar char="-"/>
            </a:pPr>
            <a:r>
              <a:rPr lang="nb-NO"/>
              <a:t>Den grunnleggende testprosessen</a:t>
            </a:r>
          </a:p>
          <a:p>
            <a:pPr marL="342900" indent="-342900">
              <a:buFontTx/>
              <a:buChar char="-"/>
            </a:pPr>
            <a:r>
              <a:rPr lang="nb-NO"/>
              <a:t>Testingens psykologi</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5</a:t>
            </a:fld>
            <a:endParaRPr lang="fr-FR"/>
          </a:p>
        </p:txBody>
      </p:sp>
      <p:sp>
        <p:nvSpPr>
          <p:cNvPr id="5" name="Text Placeholder 4"/>
          <p:cNvSpPr>
            <a:spLocks noGrp="1"/>
          </p:cNvSpPr>
          <p:nvPr>
            <p:ph type="body" sz="quarter" idx="14"/>
          </p:nvPr>
        </p:nvSpPr>
        <p:spPr>
          <a:xfrm>
            <a:off x="539552" y="836390"/>
            <a:ext cx="6048672" cy="504378"/>
          </a:xfrm>
        </p:spPr>
        <p:txBody>
          <a:bodyPr>
            <a:normAutofit/>
          </a:bodyPr>
          <a:lstStyle/>
          <a:p>
            <a:r>
              <a:rPr lang="nb-NO"/>
              <a:t>Kapittel 1: Grunnlag for testingen</a:t>
            </a:r>
          </a:p>
        </p:txBody>
      </p:sp>
      <p:pic>
        <p:nvPicPr>
          <p:cNvPr id="6" name="Bilde 6"/>
          <p:cNvPicPr>
            <a:picLocks noChangeAspect="1"/>
          </p:cNvPicPr>
          <p:nvPr/>
        </p:nvPicPr>
        <p:blipFill>
          <a:blip r:embed="rId3"/>
          <a:stretch>
            <a:fillRect/>
          </a:stretch>
        </p:blipFill>
        <p:spPr>
          <a:xfrm>
            <a:off x="5364088" y="2132856"/>
            <a:ext cx="3156697" cy="2793261"/>
          </a:xfrm>
          <a:prstGeom prst="rect">
            <a:avLst/>
          </a:prstGeom>
        </p:spPr>
      </p:pic>
    </p:spTree>
    <p:extLst>
      <p:ext uri="{BB962C8B-B14F-4D97-AF65-F5344CB8AC3E}">
        <p14:creationId xmlns:p14="http://schemas.microsoft.com/office/powerpoint/2010/main" val="96888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Spørsmål: Match formålet med </a:t>
            </a:r>
            <a:r>
              <a:rPr lang="nb-NO" err="1"/>
              <a:t>testtypen</a:t>
            </a:r>
            <a:endParaRPr lang="nb-NO"/>
          </a:p>
        </p:txBody>
      </p:sp>
      <p:sp>
        <p:nvSpPr>
          <p:cNvPr id="3" name="Content Placeholder 2"/>
          <p:cNvSpPr>
            <a:spLocks noGrp="1"/>
          </p:cNvSpPr>
          <p:nvPr>
            <p:ph sz="quarter" idx="13"/>
          </p:nvPr>
        </p:nvSpPr>
        <p:spPr/>
        <p:txBody>
          <a:bodyPr numCol="2">
            <a:normAutofit/>
          </a:bodyPr>
          <a:lstStyle/>
          <a:p>
            <a:r>
              <a:rPr lang="nb-NO" b="1"/>
              <a:t>Gjør de rette matchene:</a:t>
            </a:r>
            <a:br>
              <a:rPr lang="nb-NO"/>
            </a:br>
            <a:r>
              <a:rPr lang="nb-NO"/>
              <a:t>	</a:t>
            </a:r>
            <a:br>
              <a:rPr lang="nb-NO"/>
            </a:br>
            <a:r>
              <a:rPr lang="nb-NO"/>
              <a:t>- 1 Funksjonell test</a:t>
            </a:r>
            <a:br>
              <a:rPr lang="nb-NO"/>
            </a:br>
            <a:r>
              <a:rPr lang="nb-NO"/>
              <a:t>- 2 Ikke-funksjonell test</a:t>
            </a:r>
            <a:br>
              <a:rPr lang="nb-NO"/>
            </a:br>
            <a:r>
              <a:rPr lang="nb-NO"/>
              <a:t>- 3 Strukturell test</a:t>
            </a:r>
            <a:br>
              <a:rPr lang="nb-NO"/>
            </a:br>
            <a:r>
              <a:rPr lang="nb-NO"/>
              <a:t>- 4 Test av endringer</a:t>
            </a:r>
          </a:p>
          <a:p>
            <a:pPr marL="0" indent="0">
              <a:buNone/>
            </a:pPr>
            <a:endParaRPr lang="nb-NO"/>
          </a:p>
          <a:p>
            <a:pPr marL="457200" indent="-457200">
              <a:buAutoNum type="arabicParenR"/>
            </a:pPr>
            <a:r>
              <a:rPr lang="nb-NO"/>
              <a:t>1A, 2B, 3D, 4C</a:t>
            </a:r>
          </a:p>
          <a:p>
            <a:pPr marL="457200" indent="-457200">
              <a:buAutoNum type="arabicParenR"/>
            </a:pPr>
            <a:r>
              <a:rPr lang="nb-NO"/>
              <a:t>1D, 2B, 3A, 4C</a:t>
            </a:r>
          </a:p>
          <a:p>
            <a:pPr marL="457200" indent="-457200">
              <a:buAutoNum type="arabicParenR"/>
            </a:pPr>
            <a:r>
              <a:rPr lang="nb-NO"/>
              <a:t>1D, 2C, 3A, 4B</a:t>
            </a:r>
          </a:p>
          <a:p>
            <a:pPr marL="457200" indent="-457200">
              <a:buAutoNum type="arabicParenR"/>
            </a:pPr>
            <a:r>
              <a:rPr lang="nb-NO"/>
              <a:t>1A, 2C, 3B, 4D</a:t>
            </a:r>
          </a:p>
          <a:p>
            <a:pPr marL="0" indent="0">
              <a:buNone/>
            </a:pPr>
            <a:endParaRPr lang="nb-NO"/>
          </a:p>
          <a:p>
            <a:pPr marL="0" indent="0">
              <a:buNone/>
            </a:pPr>
            <a:r>
              <a:rPr lang="nb-NO"/>
              <a:t>A) Teste kode eller navigering av meny</a:t>
            </a:r>
            <a:br>
              <a:rPr lang="nb-NO"/>
            </a:br>
            <a:r>
              <a:rPr lang="nb-NO"/>
              <a:t>B) Bekreftelse og regresjonstest</a:t>
            </a:r>
            <a:br>
              <a:rPr lang="nb-NO"/>
            </a:br>
            <a:r>
              <a:rPr lang="nb-NO"/>
              <a:t>C) testing </a:t>
            </a:r>
            <a:r>
              <a:rPr lang="nb-NO" err="1"/>
              <a:t>of</a:t>
            </a:r>
            <a:r>
              <a:rPr lang="nb-NO"/>
              <a:t> </a:t>
            </a:r>
            <a:r>
              <a:rPr lang="nb-NO" err="1"/>
              <a:t>quality</a:t>
            </a:r>
            <a:r>
              <a:rPr lang="nb-NO"/>
              <a:t> </a:t>
            </a:r>
            <a:r>
              <a:rPr lang="nb-NO" err="1"/>
              <a:t>attributes</a:t>
            </a:r>
            <a:br>
              <a:rPr lang="nb-NO"/>
            </a:br>
            <a:r>
              <a:rPr lang="nb-NO"/>
              <a:t>D) Tester basert på krav</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50</a:t>
            </a:fld>
            <a:endParaRPr lang="nb-NO"/>
          </a:p>
        </p:txBody>
      </p:sp>
    </p:spTree>
    <p:extLst>
      <p:ext uri="{BB962C8B-B14F-4D97-AF65-F5344CB8AC3E}">
        <p14:creationId xmlns:p14="http://schemas.microsoft.com/office/powerpoint/2010/main" val="30092045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51</a:t>
            </a:fld>
            <a:endParaRPr lang="fr-FR"/>
          </a:p>
        </p:txBody>
      </p:sp>
      <p:sp>
        <p:nvSpPr>
          <p:cNvPr id="5" name="Text Placeholder 4"/>
          <p:cNvSpPr>
            <a:spLocks noGrp="1"/>
          </p:cNvSpPr>
          <p:nvPr>
            <p:ph type="body" sz="quarter" idx="14"/>
          </p:nvPr>
        </p:nvSpPr>
        <p:spPr>
          <a:xfrm>
            <a:off x="539552" y="548680"/>
            <a:ext cx="6984776" cy="648072"/>
          </a:xfrm>
        </p:spPr>
        <p:txBody>
          <a:bodyPr>
            <a:normAutofit/>
          </a:bodyPr>
          <a:lstStyle/>
          <a:p>
            <a:r>
              <a:rPr lang="nb-NO" err="1"/>
              <a:t>Kahoot</a:t>
            </a:r>
            <a:r>
              <a:rPr lang="nb-NO"/>
              <a:t> spørsmål fra kapittel 2</a:t>
            </a:r>
          </a:p>
        </p:txBody>
      </p:sp>
    </p:spTree>
    <p:extLst>
      <p:ext uri="{BB962C8B-B14F-4D97-AF65-F5344CB8AC3E}">
        <p14:creationId xmlns:p14="http://schemas.microsoft.com/office/powerpoint/2010/main" val="151261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52</a:t>
            </a:fld>
            <a:endParaRPr lang="fr-FR"/>
          </a:p>
        </p:txBody>
      </p:sp>
      <p:sp>
        <p:nvSpPr>
          <p:cNvPr id="5" name="Text Placeholder 4"/>
          <p:cNvSpPr>
            <a:spLocks noGrp="1"/>
          </p:cNvSpPr>
          <p:nvPr>
            <p:ph type="body" sz="quarter" idx="14"/>
          </p:nvPr>
        </p:nvSpPr>
        <p:spPr>
          <a:xfrm>
            <a:off x="539552" y="692696"/>
            <a:ext cx="8232972" cy="504056"/>
          </a:xfrm>
        </p:spPr>
        <p:txBody>
          <a:bodyPr>
            <a:normAutofit/>
          </a:bodyPr>
          <a:lstStyle/>
          <a:p>
            <a:pPr algn="ctr"/>
            <a:r>
              <a:rPr lang="nb-NO"/>
              <a:t>Strekk på bena-pause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614" y="2170994"/>
            <a:ext cx="4946848" cy="3710136"/>
          </a:xfrm>
          <a:prstGeom prst="rect">
            <a:avLst/>
          </a:prstGeom>
        </p:spPr>
      </p:pic>
    </p:spTree>
    <p:extLst>
      <p:ext uri="{BB962C8B-B14F-4D97-AF65-F5344CB8AC3E}">
        <p14:creationId xmlns:p14="http://schemas.microsoft.com/office/powerpoint/2010/main" val="25854961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53</a:t>
            </a:fld>
            <a:endParaRPr lang="fr-FR"/>
          </a:p>
        </p:txBody>
      </p:sp>
      <p:sp>
        <p:nvSpPr>
          <p:cNvPr id="5" name="Text Placeholder 4"/>
          <p:cNvSpPr>
            <a:spLocks noGrp="1"/>
          </p:cNvSpPr>
          <p:nvPr>
            <p:ph type="body" sz="quarter" idx="14"/>
          </p:nvPr>
        </p:nvSpPr>
        <p:spPr>
          <a:xfrm>
            <a:off x="539552" y="548680"/>
            <a:ext cx="8136904" cy="648072"/>
          </a:xfrm>
        </p:spPr>
        <p:txBody>
          <a:bodyPr>
            <a:normAutofit/>
          </a:bodyPr>
          <a:lstStyle/>
          <a:p>
            <a:pPr algn="ctr"/>
            <a:r>
              <a:rPr lang="nb-NO"/>
              <a:t>Kaffepause!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171" y="2276872"/>
            <a:ext cx="3531666" cy="3531666"/>
          </a:xfrm>
          <a:prstGeom prst="rect">
            <a:avLst/>
          </a:prstGeom>
        </p:spPr>
      </p:pic>
    </p:spTree>
    <p:extLst>
      <p:ext uri="{BB962C8B-B14F-4D97-AF65-F5344CB8AC3E}">
        <p14:creationId xmlns:p14="http://schemas.microsoft.com/office/powerpoint/2010/main" val="95375253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060849"/>
            <a:ext cx="4680323" cy="4105002"/>
          </a:xfrm>
        </p:spPr>
        <p:txBody>
          <a:bodyPr vert="horz" lIns="0" tIns="0" rIns="0" bIns="0" rtlCol="0" anchor="t">
            <a:normAutofit/>
          </a:bodyPr>
          <a:lstStyle/>
          <a:p>
            <a:pPr marL="0" indent="0">
              <a:buNone/>
            </a:pPr>
            <a:endParaRPr lang="nb-NO"/>
          </a:p>
          <a:p>
            <a:pPr marL="342900" lvl="0" indent="-342900" defTabSz="626913">
              <a:spcBef>
                <a:spcPts val="0"/>
              </a:spcBef>
              <a:buClr>
                <a:schemeClr val="accent1"/>
              </a:buClr>
              <a:buSzTx/>
              <a:buFont typeface="Arial" panose="020B0604020202020204" pitchFamily="34" charset="0"/>
              <a:buChar char="•"/>
              <a:defRPr/>
            </a:pPr>
            <a:r>
              <a:rPr lang="nb-NO"/>
              <a:t>Statiske teknikker</a:t>
            </a:r>
          </a:p>
          <a:p>
            <a:pPr marL="342900" lvl="0" indent="-342900" defTabSz="626913">
              <a:spcBef>
                <a:spcPts val="0"/>
              </a:spcBef>
              <a:buClr>
                <a:schemeClr val="accent1"/>
              </a:buClr>
              <a:buSzTx/>
              <a:buFont typeface="Arial" panose="020B0604020202020204" pitchFamily="34" charset="0"/>
              <a:buChar char="•"/>
              <a:defRPr/>
            </a:pPr>
            <a:r>
              <a:rPr lang="nb-NO"/>
              <a:t>Granskningsprosessen</a:t>
            </a:r>
            <a:endParaRPr lang="nb-NO">
              <a:cs typeface="Calibri"/>
            </a:endParaRPr>
          </a:p>
          <a:p>
            <a:pPr marL="342900" indent="-342900" defTabSz="626913">
              <a:spcBef>
                <a:spcPts val="0"/>
              </a:spcBef>
              <a:buClr>
                <a:schemeClr val="accent1"/>
              </a:buClr>
              <a:buSzTx/>
              <a:buFont typeface="Arial" panose="020B0604020202020204" pitchFamily="34" charset="0"/>
              <a:buChar char="•"/>
              <a:defRPr/>
            </a:pPr>
            <a:r>
              <a:rPr lang="nb-NO"/>
              <a:t>Statisk analyse med verktøy </a:t>
            </a:r>
            <a:endParaRPr lang="nb-NO">
              <a:cs typeface="Calibri"/>
            </a:endParaRPr>
          </a:p>
          <a:p>
            <a:pPr marL="342900" indent="-342900">
              <a:buFont typeface="Arial" panose="020B0604020202020204" pitchFamily="34" charset="0"/>
              <a:buChar char="•"/>
            </a:pPr>
            <a:endParaRPr lang="nb-NO"/>
          </a:p>
          <a:p>
            <a:pPr marL="342900" indent="-342900">
              <a:buFont typeface="Arial" panose="020B0604020202020204" pitchFamily="34" charset="0"/>
              <a:buChar char="•"/>
            </a:pPr>
            <a:endParaRPr lang="nb-NO"/>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54</a:t>
            </a:fld>
            <a:endParaRPr lang="fr-FR"/>
          </a:p>
        </p:txBody>
      </p:sp>
      <p:sp>
        <p:nvSpPr>
          <p:cNvPr id="5" name="Text Placeholder 4"/>
          <p:cNvSpPr>
            <a:spLocks noGrp="1"/>
          </p:cNvSpPr>
          <p:nvPr>
            <p:ph type="body" sz="quarter" idx="14"/>
          </p:nvPr>
        </p:nvSpPr>
        <p:spPr>
          <a:xfrm>
            <a:off x="539552" y="404664"/>
            <a:ext cx="7848872" cy="720080"/>
          </a:xfrm>
        </p:spPr>
        <p:txBody>
          <a:bodyPr>
            <a:normAutofit/>
          </a:bodyPr>
          <a:lstStyle/>
          <a:p>
            <a:r>
              <a:rPr lang="nb-NO"/>
              <a:t>Kapittel 3: Statiske teknikker</a:t>
            </a:r>
          </a:p>
        </p:txBody>
      </p:sp>
      <p:pic>
        <p:nvPicPr>
          <p:cNvPr id="6" name="Bilde 9"/>
          <p:cNvPicPr>
            <a:picLocks noChangeAspect="1"/>
          </p:cNvPicPr>
          <p:nvPr/>
        </p:nvPicPr>
        <p:blipFill>
          <a:blip r:embed="rId3"/>
          <a:stretch>
            <a:fillRect/>
          </a:stretch>
        </p:blipFill>
        <p:spPr>
          <a:xfrm>
            <a:off x="6156176" y="2276872"/>
            <a:ext cx="1477913" cy="1279725"/>
          </a:xfrm>
          <a:prstGeom prst="rect">
            <a:avLst/>
          </a:prstGeom>
        </p:spPr>
      </p:pic>
    </p:spTree>
    <p:extLst>
      <p:ext uri="{BB962C8B-B14F-4D97-AF65-F5344CB8AC3E}">
        <p14:creationId xmlns:p14="http://schemas.microsoft.com/office/powerpoint/2010/main" val="248220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5" name="Content Placeholder 1"/>
          <p:cNvSpPr txBox="1">
            <a:spLocks/>
          </p:cNvSpPr>
          <p:nvPr/>
        </p:nvSpPr>
        <p:spPr>
          <a:xfrm>
            <a:off x="474390" y="2780928"/>
            <a:ext cx="7265962" cy="31683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a:p>
        </p:txBody>
      </p:sp>
      <p:sp>
        <p:nvSpPr>
          <p:cNvPr id="6" name="Content Placeholder 2"/>
          <p:cNvSpPr txBox="1">
            <a:spLocks/>
          </p:cNvSpPr>
          <p:nvPr/>
        </p:nvSpPr>
        <p:spPr>
          <a:xfrm>
            <a:off x="4874786" y="2801181"/>
            <a:ext cx="3474000" cy="28756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200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
        <p:nvSpPr>
          <p:cNvPr id="3" name="Tittel 2"/>
          <p:cNvSpPr>
            <a:spLocks noGrp="1"/>
          </p:cNvSpPr>
          <p:nvPr>
            <p:ph type="title"/>
          </p:nvPr>
        </p:nvSpPr>
        <p:spPr/>
        <p:txBody>
          <a:bodyPr/>
          <a:lstStyle/>
          <a:p>
            <a:r>
              <a:rPr lang="en-US" b="1" err="1"/>
              <a:t>Statisk</a:t>
            </a:r>
            <a:r>
              <a:rPr lang="en-US"/>
              <a:t> </a:t>
            </a:r>
            <a:r>
              <a:rPr lang="en-US" err="1"/>
              <a:t>og</a:t>
            </a:r>
            <a:r>
              <a:rPr lang="en-US"/>
              <a:t> </a:t>
            </a:r>
            <a:r>
              <a:rPr lang="en-US" err="1"/>
              <a:t>dynamisk</a:t>
            </a:r>
            <a:r>
              <a:rPr lang="en-US"/>
              <a:t> testing</a:t>
            </a:r>
          </a:p>
        </p:txBody>
      </p:sp>
    </p:spTree>
    <p:extLst>
      <p:ext uri="{BB962C8B-B14F-4D97-AF65-F5344CB8AC3E}">
        <p14:creationId xmlns:p14="http://schemas.microsoft.com/office/powerpoint/2010/main" val="2624517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Fordeler med bruk av statisk analyse</a:t>
            </a:r>
          </a:p>
        </p:txBody>
      </p:sp>
      <p:sp>
        <p:nvSpPr>
          <p:cNvPr id="3" name="Content Placeholder 2"/>
          <p:cNvSpPr>
            <a:spLocks noGrp="1"/>
          </p:cNvSpPr>
          <p:nvPr>
            <p:ph sz="quarter" idx="13"/>
          </p:nvPr>
        </p:nvSpPr>
        <p:spPr/>
        <p:txBody>
          <a:bodyPr/>
          <a:lstStyle/>
          <a:p>
            <a:pPr marL="0" indent="0">
              <a:buNone/>
            </a:pPr>
            <a:r>
              <a:rPr lang="nb-NO"/>
              <a:t>• Tidlig oppdagelse av feil før testutføring. </a:t>
            </a:r>
          </a:p>
          <a:p>
            <a:pPr marL="0" indent="0">
              <a:buNone/>
            </a:pPr>
            <a:r>
              <a:rPr lang="nb-NO"/>
              <a:t>• Tidlig varsel om mistenkelige egenskaper ved koden eller designet ved å beregne </a:t>
            </a:r>
            <a:r>
              <a:rPr lang="nb-NO" err="1"/>
              <a:t>måleverdier</a:t>
            </a:r>
            <a:r>
              <a:rPr lang="nb-NO"/>
              <a:t>, som høy kompleksitet. </a:t>
            </a:r>
          </a:p>
          <a:p>
            <a:pPr marL="0" indent="0">
              <a:buNone/>
            </a:pPr>
            <a:r>
              <a:rPr lang="nb-NO"/>
              <a:t>• Identifisering av feil som dynamisk testing ikke finner så lett. </a:t>
            </a:r>
          </a:p>
          <a:p>
            <a:pPr marL="0" indent="0">
              <a:buNone/>
            </a:pPr>
            <a:r>
              <a:rPr lang="nb-NO"/>
              <a:t>• Oppdagelse av avhengigheter og selvmotsigelser i </a:t>
            </a:r>
            <a:r>
              <a:rPr lang="nb-NO" err="1"/>
              <a:t>softwaremodeller</a:t>
            </a:r>
            <a:endParaRPr lang="nb-NO"/>
          </a:p>
          <a:p>
            <a:pPr marL="0" indent="0">
              <a:buNone/>
            </a:pPr>
            <a:r>
              <a:rPr lang="nb-NO"/>
              <a:t>• Forbedret vedlikeholdbarhet av kode og design. </a:t>
            </a:r>
          </a:p>
          <a:p>
            <a:pPr marL="0" indent="0">
              <a:buNone/>
            </a:pPr>
            <a:r>
              <a:rPr lang="nb-NO"/>
              <a:t>• Forebygging av feil, hvis en lærer av feilene under utvikling.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56</a:t>
            </a:fld>
            <a:endParaRPr lang="nb-NO"/>
          </a:p>
        </p:txBody>
      </p:sp>
    </p:spTree>
    <p:extLst>
      <p:ext uri="{BB962C8B-B14F-4D97-AF65-F5344CB8AC3E}">
        <p14:creationId xmlns:p14="http://schemas.microsoft.com/office/powerpoint/2010/main" val="352630385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Når benytter vi statisk analyse? </a:t>
            </a:r>
          </a:p>
        </p:txBody>
      </p:sp>
      <p:sp>
        <p:nvSpPr>
          <p:cNvPr id="3" name="Content Placeholder 2"/>
          <p:cNvSpPr>
            <a:spLocks noGrp="1"/>
          </p:cNvSpPr>
          <p:nvPr>
            <p:ph sz="quarter" idx="13"/>
          </p:nvPr>
        </p:nvSpPr>
        <p:spPr/>
        <p:txBody>
          <a:bodyPr vert="horz" lIns="0" tIns="0" rIns="0" bIns="0" rtlCol="0" anchor="t">
            <a:normAutofit/>
          </a:bodyPr>
          <a:lstStyle/>
          <a:p>
            <a:pPr marL="271145" indent="-271145"/>
            <a:r>
              <a:rPr lang="nb-NO" err="1"/>
              <a:t>Testoppgaver</a:t>
            </a:r>
            <a:r>
              <a:rPr lang="nb-NO"/>
              <a:t> i spesifiseringsfasen </a:t>
            </a:r>
          </a:p>
          <a:p>
            <a:pPr marL="715645" lvl="1" indent="-242570">
              <a:spcBef>
                <a:spcPts val="400"/>
              </a:spcBef>
            </a:pPr>
            <a:r>
              <a:rPr lang="nb-NO">
                <a:cs typeface="Calibri"/>
              </a:rPr>
              <a:t>Kvalitetssikre kravene - testbarhet</a:t>
            </a:r>
          </a:p>
          <a:p>
            <a:pPr marL="715645" lvl="1" indent="-242570">
              <a:spcBef>
                <a:spcPts val="400"/>
              </a:spcBef>
            </a:pPr>
            <a:r>
              <a:rPr lang="nb-NO">
                <a:cs typeface="Calibri"/>
              </a:rPr>
              <a:t>Finne feil i spesifiseringsfasen</a:t>
            </a:r>
          </a:p>
          <a:p>
            <a:pPr marL="715645" lvl="1" indent="-242570">
              <a:spcBef>
                <a:spcPts val="400"/>
              </a:spcBef>
              <a:buFont typeface="Arial" panose="05000000000000000000" pitchFamily="2" charset="2"/>
              <a:buChar char="•"/>
            </a:pPr>
            <a:endParaRPr lang="nb-NO">
              <a:cs typeface="Calibri"/>
            </a:endParaRPr>
          </a:p>
          <a:p>
            <a:pPr marL="271145" indent="-271145"/>
            <a:r>
              <a:rPr lang="nb-NO" err="1">
                <a:cs typeface="Calibri"/>
              </a:rPr>
              <a:t>Testoppgaver</a:t>
            </a:r>
            <a:r>
              <a:rPr lang="nb-NO">
                <a:cs typeface="Calibri"/>
              </a:rPr>
              <a:t> under systemtesten</a:t>
            </a:r>
            <a:endParaRPr lang="nb-NO"/>
          </a:p>
          <a:p>
            <a:pPr marL="715645" lvl="1" indent="-242570">
              <a:spcBef>
                <a:spcPts val="400"/>
              </a:spcBef>
            </a:pPr>
            <a:r>
              <a:rPr lang="nb-NO">
                <a:cs typeface="Calibri"/>
              </a:rPr>
              <a:t>Finne feil i kildekoden</a:t>
            </a:r>
          </a:p>
          <a:p>
            <a:pPr marL="271145" indent="-271145"/>
            <a:r>
              <a:rPr lang="nb-NO"/>
              <a:t>Koden kjøres ikke, men analyseres (kontroll- og dataflyt)</a:t>
            </a:r>
            <a:endParaRPr lang="nb-NO">
              <a:cs typeface="Calibri"/>
            </a:endParaRPr>
          </a:p>
          <a:p>
            <a:pPr marL="715645" lvl="1" indent="-242570"/>
            <a:r>
              <a:rPr lang="nb-NO"/>
              <a:t>Forhåndsdefinerte regler og programmeringsstandarder: feil syntaks, sårbarheter.. </a:t>
            </a:r>
            <a:endParaRPr lang="nb-NO">
              <a:cs typeface="Calibri"/>
            </a:endParaRPr>
          </a:p>
          <a:p>
            <a:pPr marL="715645" lvl="1" indent="-242570"/>
            <a:r>
              <a:rPr lang="nb-NO"/>
              <a:t>Under komponent- og integrasjonstest, eller ved innsjekk av kode</a:t>
            </a:r>
            <a:endParaRPr lang="nb-NO">
              <a:cs typeface="Calibri"/>
            </a:endParaRPr>
          </a:p>
          <a:p>
            <a:pPr marL="715645" lvl="1" indent="-242570"/>
            <a:endParaRPr lang="nb-NO">
              <a:cs typeface="Calibri"/>
            </a:endParaRPr>
          </a:p>
          <a:p>
            <a:pPr marL="715645" lvl="1" indent="-242570"/>
            <a:endParaRPr lang="nb-NO">
              <a:cs typeface="Calibri"/>
            </a:endParaRPr>
          </a:p>
          <a:p>
            <a:pPr marL="715645" lvl="1" indent="-242570"/>
            <a:endParaRPr lang="nb-NO">
              <a:cs typeface="Calibri"/>
            </a:endParaRPr>
          </a:p>
          <a:p>
            <a:pPr marL="715645" lvl="1" indent="-242570"/>
            <a:endParaRPr lang="nb-NO">
              <a:cs typeface="Calibri"/>
            </a:endParaRP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57</a:t>
            </a:fld>
            <a:endParaRPr lang="nb-NO"/>
          </a:p>
        </p:txBody>
      </p:sp>
    </p:spTree>
    <p:extLst>
      <p:ext uri="{BB962C8B-B14F-4D97-AF65-F5344CB8AC3E}">
        <p14:creationId xmlns:p14="http://schemas.microsoft.com/office/powerpoint/2010/main" val="1738477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3"/>
          <a:stretch>
            <a:fillRect/>
          </a:stretch>
        </p:blipFill>
        <p:spPr>
          <a:xfrm>
            <a:off x="3851920" y="2294561"/>
            <a:ext cx="4735877" cy="3871289"/>
          </a:xfrm>
          <a:prstGeom prst="rect">
            <a:avLst/>
          </a:prstGeom>
        </p:spPr>
      </p:pic>
      <p:sp>
        <p:nvSpPr>
          <p:cNvPr id="6" name="Tittel 5"/>
          <p:cNvSpPr>
            <a:spLocks noGrp="1"/>
          </p:cNvSpPr>
          <p:nvPr>
            <p:ph type="title"/>
          </p:nvPr>
        </p:nvSpPr>
        <p:spPr/>
        <p:txBody>
          <a:bodyPr/>
          <a:lstStyle/>
          <a:p>
            <a:r>
              <a:rPr lang="en-US" err="1"/>
              <a:t>Statisk</a:t>
            </a:r>
            <a:r>
              <a:rPr lang="en-US"/>
              <a:t> testing</a:t>
            </a:r>
          </a:p>
        </p:txBody>
      </p:sp>
      <p:sp>
        <p:nvSpPr>
          <p:cNvPr id="2" name="Text Placeholder 1"/>
          <p:cNvSpPr>
            <a:spLocks noGrp="1"/>
          </p:cNvSpPr>
          <p:nvPr>
            <p:ph sz="quarter" idx="13"/>
          </p:nvPr>
        </p:nvSpPr>
        <p:spPr/>
        <p:txBody>
          <a:bodyPr>
            <a:normAutofit/>
          </a:bodyPr>
          <a:lstStyle/>
          <a:p>
            <a:pPr marL="457200" indent="-457200">
              <a:buAutoNum type="arabicPeriod"/>
            </a:pPr>
            <a:r>
              <a:rPr lang="nb-NO" err="1"/>
              <a:t>Informal</a:t>
            </a:r>
            <a:r>
              <a:rPr lang="nb-NO"/>
              <a:t> </a:t>
            </a:r>
            <a:r>
              <a:rPr lang="nb-NO" err="1"/>
              <a:t>review</a:t>
            </a:r>
            <a:endParaRPr lang="nb-NO"/>
          </a:p>
          <a:p>
            <a:pPr marL="0" lvl="1" indent="0">
              <a:buNone/>
            </a:pPr>
            <a:r>
              <a:rPr lang="nb-NO"/>
              <a:t>Samtaler med enkeltpersoner og forfatter</a:t>
            </a:r>
          </a:p>
          <a:p>
            <a:pPr marL="457200" indent="-457200">
              <a:buAutoNum type="arabicPeriod"/>
            </a:pPr>
            <a:r>
              <a:rPr lang="nb-NO" err="1"/>
              <a:t>Walkthrough</a:t>
            </a:r>
            <a:endParaRPr lang="nb-NO"/>
          </a:p>
          <a:p>
            <a:pPr marL="0" lvl="1" indent="0">
              <a:buNone/>
            </a:pPr>
            <a:r>
              <a:rPr lang="nb-NO"/>
              <a:t>Gjennomgang av dokumenter og </a:t>
            </a:r>
          </a:p>
          <a:p>
            <a:pPr marL="0" lvl="1" indent="0">
              <a:buNone/>
            </a:pPr>
            <a:r>
              <a:rPr lang="nb-NO"/>
              <a:t>forfatter</a:t>
            </a:r>
          </a:p>
          <a:p>
            <a:pPr marL="457200" indent="-457200">
              <a:buAutoNum type="arabicPeriod"/>
            </a:pPr>
            <a:r>
              <a:rPr lang="nb-NO"/>
              <a:t>Technical </a:t>
            </a:r>
            <a:r>
              <a:rPr lang="nb-NO" err="1"/>
              <a:t>review</a:t>
            </a:r>
            <a:endParaRPr lang="nb-NO"/>
          </a:p>
          <a:p>
            <a:pPr marL="0" lvl="1" indent="0">
              <a:buNone/>
            </a:pPr>
            <a:r>
              <a:rPr lang="nb-NO"/>
              <a:t>Gjennomføres av spesialister</a:t>
            </a:r>
          </a:p>
          <a:p>
            <a:pPr marL="457200" indent="-457200">
              <a:buAutoNum type="arabicPeriod"/>
            </a:pPr>
            <a:r>
              <a:rPr lang="nb-NO" err="1"/>
              <a:t>Inspection</a:t>
            </a:r>
            <a:endParaRPr lang="nb-NO"/>
          </a:p>
          <a:p>
            <a:pPr marL="0" lvl="1" indent="0">
              <a:buNone/>
            </a:pPr>
            <a:r>
              <a:rPr lang="nb-NO"/>
              <a:t>Ofte kalt formal </a:t>
            </a:r>
            <a:r>
              <a:rPr lang="nb-NO" err="1"/>
              <a:t>review</a:t>
            </a:r>
            <a:endParaRPr lang="nb-NO"/>
          </a:p>
          <a:p>
            <a:pPr marL="0" lvl="1" indent="0">
              <a:buNone/>
            </a:pPr>
            <a:r>
              <a:rPr lang="nb-NO"/>
              <a:t>Ledes av en «moderator» </a:t>
            </a:r>
          </a:p>
          <a:p>
            <a:pPr marL="0" lvl="1" indent="0">
              <a:buNone/>
            </a:pPr>
            <a:r>
              <a:rPr lang="nb-NO"/>
              <a:t>«</a:t>
            </a:r>
            <a:r>
              <a:rPr lang="nb-NO" err="1"/>
              <a:t>Scriber</a:t>
            </a:r>
            <a:r>
              <a:rPr lang="nb-NO"/>
              <a:t>» skriver referat</a:t>
            </a:r>
          </a:p>
        </p:txBody>
      </p:sp>
      <p:sp>
        <p:nvSpPr>
          <p:cNvPr id="4" name="Slide Number Placeholder 3"/>
          <p:cNvSpPr>
            <a:spLocks noGrp="1"/>
          </p:cNvSpPr>
          <p:nvPr>
            <p:ph type="sldNum" sz="quarter" idx="4"/>
          </p:nvPr>
        </p:nvSpPr>
        <p:spPr/>
        <p:txBody>
          <a:bodyPr/>
          <a:lstStyle/>
          <a:p>
            <a:fld id="{AF43E6FD-AB27-4108-A2FC-346BB5F75E3F}" type="slidenum">
              <a:rPr lang="fr-FR" smtClean="0"/>
              <a:pPr/>
              <a:t>58</a:t>
            </a:fld>
            <a:endParaRPr lang="fr-FR"/>
          </a:p>
        </p:txBody>
      </p:sp>
    </p:spTree>
    <p:extLst>
      <p:ext uri="{BB962C8B-B14F-4D97-AF65-F5344CB8AC3E}">
        <p14:creationId xmlns:p14="http://schemas.microsoft.com/office/powerpoint/2010/main" val="11729322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Granskningsprosessen</a:t>
            </a:r>
          </a:p>
        </p:txBody>
      </p:sp>
      <p:sp>
        <p:nvSpPr>
          <p:cNvPr id="3" name="Content Placeholder 2"/>
          <p:cNvSpPr>
            <a:spLocks noGrp="1"/>
          </p:cNvSpPr>
          <p:nvPr>
            <p:ph sz="quarter" idx="13"/>
          </p:nvPr>
        </p:nvSpPr>
        <p:spPr/>
        <p:txBody>
          <a:bodyPr/>
          <a:lstStyle/>
          <a:p>
            <a:r>
              <a:rPr lang="nb-NO"/>
              <a:t>Varierer fra meget uformell (for eksempel ingen nedskrevne instruksjoner for de som gjennomgår) til meget formell (dvs. medvirkning fra hele gruppen, dokumenterte resultater og dokumenterte prosedyrer for å holde en granskning)</a:t>
            </a:r>
          </a:p>
          <a:p>
            <a:r>
              <a:rPr lang="nb-NO"/>
              <a:t>Ulike mål: finne feil, forstå problemområde, opplæring av testere, diskusjon osv.. </a:t>
            </a:r>
          </a:p>
          <a:p>
            <a:r>
              <a:rPr lang="nb-NO" i="1"/>
              <a:t>Faser og roller i formelle granskninger: viktig for eksamen, pugg dette på egenhånd </a:t>
            </a:r>
            <a:r>
              <a:rPr lang="nb-NO" i="1">
                <a:sym typeface="Wingdings" panose="05000000000000000000" pitchFamily="2" charset="2"/>
              </a:rPr>
              <a:t> </a:t>
            </a:r>
            <a:endParaRPr lang="nb-NO" i="1"/>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59</a:t>
            </a:fld>
            <a:endParaRPr lang="nb-NO"/>
          </a:p>
        </p:txBody>
      </p:sp>
    </p:spTree>
    <p:extLst>
      <p:ext uri="{BB962C8B-B14F-4D97-AF65-F5344CB8AC3E}">
        <p14:creationId xmlns:p14="http://schemas.microsoft.com/office/powerpoint/2010/main" val="26018173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a:xfrm>
            <a:off x="543169" y="253885"/>
            <a:ext cx="8045374" cy="790031"/>
          </a:xfrm>
        </p:spPr>
        <p:txBody>
          <a:bodyPr/>
          <a:lstStyle/>
          <a:p>
            <a:r>
              <a:rPr lang="en-US" err="1"/>
              <a:t>Hva</a:t>
            </a:r>
            <a:r>
              <a:rPr lang="en-US"/>
              <a:t> </a:t>
            </a:r>
            <a:r>
              <a:rPr lang="en-US" err="1"/>
              <a:t>ønsker</a:t>
            </a:r>
            <a:r>
              <a:rPr lang="en-US"/>
              <a:t> vi å </a:t>
            </a:r>
            <a:r>
              <a:rPr lang="en-US" err="1"/>
              <a:t>oppnå</a:t>
            </a:r>
            <a:r>
              <a:rPr lang="en-US"/>
              <a:t> med testing?</a:t>
            </a: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6</a:t>
            </a:fld>
            <a:endParaRPr lang="fr-FR"/>
          </a:p>
        </p:txBody>
      </p:sp>
      <p:sp>
        <p:nvSpPr>
          <p:cNvPr id="7" name="Plassholder for innhold 2"/>
          <p:cNvSpPr txBox="1">
            <a:spLocks/>
          </p:cNvSpPr>
          <p:nvPr/>
        </p:nvSpPr>
        <p:spPr bwMode="gray">
          <a:xfrm>
            <a:off x="542942" y="263511"/>
            <a:ext cx="8229600" cy="562338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nb-NO">
              <a:solidFill>
                <a:srgbClr val="494A4B"/>
              </a:solidFill>
              <a:latin typeface="+mn-lt"/>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a:ln>
                  <a:noFill/>
                </a:ln>
                <a:solidFill>
                  <a:srgbClr val="494A4B"/>
                </a:solidFill>
                <a:effectLst/>
                <a:uLnTx/>
                <a:uFillTx/>
                <a:latin typeface="+mn-lt"/>
                <a:cs typeface="Arial" pitchFamily="34" charset="0"/>
              </a:rPr>
              <a:t>Finne feil </a:t>
            </a:r>
            <a:r>
              <a:rPr lang="nb-NO">
                <a:solidFill>
                  <a:srgbClr val="494A4B"/>
                </a:solidFill>
                <a:latin typeface="+mn-lt"/>
              </a:rPr>
              <a:t>(men ikke bevise fravær av feil)</a:t>
            </a:r>
            <a:endParaRPr kumimoji="0" lang="nb-NO" sz="2000" b="0" i="0" u="none" strike="noStrike" kern="1200" cap="none" spc="0" normalizeH="0" baseline="0" noProof="0">
              <a:ln>
                <a:noFill/>
              </a:ln>
              <a:solidFill>
                <a:srgbClr val="494A4B"/>
              </a:solidFill>
              <a:effectLst/>
              <a:uLnTx/>
              <a:uFillTx/>
              <a:latin typeface="+mn-lt"/>
              <a:cs typeface="Arial" pitchFamily="34" charset="0"/>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a:solidFill>
                  <a:srgbClr val="494A4B"/>
                </a:solidFill>
                <a:latin typeface="+mn-lt"/>
              </a:rPr>
              <a:t>Forhindre feil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a:solidFill>
                  <a:srgbClr val="494A4B"/>
                </a:solidFill>
                <a:latin typeface="+mn-lt"/>
              </a:rPr>
              <a:t>Risikostyring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a:ln>
                  <a:noFill/>
                </a:ln>
                <a:solidFill>
                  <a:srgbClr val="494A4B"/>
                </a:solidFill>
                <a:effectLst/>
                <a:uLnTx/>
                <a:uFillTx/>
                <a:latin typeface="+mn-lt"/>
                <a:cs typeface="Arial" pitchFamily="34" charset="0"/>
              </a:rPr>
              <a:t>Gi beslutningsgrunnlag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noProof="0">
                <a:solidFill>
                  <a:srgbClr val="494A4B"/>
                </a:solidFill>
                <a:latin typeface="+mn-lt"/>
              </a:rPr>
              <a:t>Skaffe informasjon for å kunne si noe om kvalitetsnivået</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a:solidFill>
                  <a:srgbClr val="494A4B"/>
                </a:solidFill>
                <a:latin typeface="+mn-lt"/>
              </a:rPr>
              <a:t>Kontrakt</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7470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Faser i en formell granskning (1/2)</a:t>
            </a:r>
          </a:p>
        </p:txBody>
      </p:sp>
      <p:sp>
        <p:nvSpPr>
          <p:cNvPr id="3" name="Content Placeholder 2"/>
          <p:cNvSpPr>
            <a:spLocks noGrp="1"/>
          </p:cNvSpPr>
          <p:nvPr>
            <p:ph sz="quarter" idx="13"/>
          </p:nvPr>
        </p:nvSpPr>
        <p:spPr/>
        <p:txBody>
          <a:bodyPr>
            <a:normAutofit lnSpcReduction="10000"/>
          </a:bodyPr>
          <a:lstStyle/>
          <a:p>
            <a:pPr marL="0" indent="0">
              <a:buNone/>
            </a:pPr>
            <a:r>
              <a:rPr lang="nb-NO"/>
              <a:t>En typisk formell granskning har følgende hovedfaser: </a:t>
            </a:r>
          </a:p>
          <a:p>
            <a:pPr marL="457200" indent="-457200">
              <a:buFont typeface="+mj-lt"/>
              <a:buAutoNum type="arabicPeriod"/>
            </a:pPr>
            <a:r>
              <a:rPr lang="nb-NO" u="sng"/>
              <a:t>Planlegging</a:t>
            </a:r>
          </a:p>
          <a:p>
            <a:pPr marL="901700" lvl="1" indent="-457200">
              <a:spcBef>
                <a:spcPts val="0"/>
              </a:spcBef>
              <a:buFont typeface="Arial" panose="020B0604020202020204" pitchFamily="34" charset="0"/>
              <a:buChar char="•"/>
            </a:pPr>
            <a:r>
              <a:rPr lang="nb-NO"/>
              <a:t>Definere granskningskriterier </a:t>
            </a:r>
          </a:p>
          <a:p>
            <a:pPr marL="901700" lvl="1" indent="-457200">
              <a:spcBef>
                <a:spcPts val="0"/>
              </a:spcBef>
              <a:buFont typeface="Arial" panose="020B0604020202020204" pitchFamily="34" charset="0"/>
              <a:buChar char="•"/>
            </a:pPr>
            <a:r>
              <a:rPr lang="nb-NO"/>
              <a:t>Velge personene </a:t>
            </a:r>
          </a:p>
          <a:p>
            <a:pPr marL="901700" lvl="1" indent="-457200">
              <a:spcBef>
                <a:spcPts val="0"/>
              </a:spcBef>
              <a:buFont typeface="Arial" panose="020B0604020202020204" pitchFamily="34" charset="0"/>
              <a:buChar char="•"/>
            </a:pPr>
            <a:r>
              <a:rPr lang="nb-NO"/>
              <a:t>Tildele roller</a:t>
            </a:r>
          </a:p>
          <a:p>
            <a:pPr marL="901700" lvl="1" indent="-457200">
              <a:spcBef>
                <a:spcPts val="0"/>
              </a:spcBef>
              <a:buFont typeface="Arial" panose="020B0604020202020204" pitchFamily="34" charset="0"/>
              <a:buChar char="•"/>
            </a:pPr>
            <a:r>
              <a:rPr lang="nb-NO"/>
              <a:t>Definere start- og sluttkriterier for mer formelle granskninger (som inspeksjoner) og sjekke startkriteriene </a:t>
            </a:r>
          </a:p>
          <a:p>
            <a:pPr marL="901700" lvl="1" indent="-457200">
              <a:spcBef>
                <a:spcPts val="0"/>
              </a:spcBef>
              <a:buFont typeface="Arial" panose="020B0604020202020204" pitchFamily="34" charset="0"/>
              <a:buChar char="•"/>
            </a:pPr>
            <a:r>
              <a:rPr lang="nb-NO"/>
              <a:t>velge hvilke deler av dokumentet en skal se på </a:t>
            </a:r>
          </a:p>
          <a:p>
            <a:pPr marL="457200" indent="-457200">
              <a:buFont typeface="+mj-lt"/>
              <a:buAutoNum type="arabicPeriod"/>
            </a:pPr>
            <a:r>
              <a:rPr lang="nb-NO" u="sng"/>
              <a:t>Oppstart</a:t>
            </a:r>
          </a:p>
          <a:p>
            <a:pPr marL="901700" lvl="1" indent="-457200">
              <a:spcBef>
                <a:spcPts val="0"/>
              </a:spcBef>
            </a:pPr>
            <a:r>
              <a:rPr lang="nb-NO"/>
              <a:t>Dele ut dokumentene </a:t>
            </a:r>
          </a:p>
          <a:p>
            <a:pPr marL="901700" lvl="1" indent="-457200">
              <a:spcBef>
                <a:spcPts val="0"/>
              </a:spcBef>
            </a:pPr>
            <a:r>
              <a:rPr lang="nb-NO"/>
              <a:t>Forklare målsetningene, prosess og dokumentene til deltakerne </a:t>
            </a:r>
          </a:p>
          <a:p>
            <a:pPr marL="457200" indent="-457200">
              <a:buFont typeface="+mj-lt"/>
              <a:buAutoNum type="arabicPeriod"/>
            </a:pPr>
            <a:r>
              <a:rPr lang="nb-NO" u="sng"/>
              <a:t>Individuell forberedelse</a:t>
            </a:r>
          </a:p>
          <a:p>
            <a:pPr lvl="1">
              <a:spcBef>
                <a:spcPts val="0"/>
              </a:spcBef>
              <a:buFont typeface="Arial" panose="020B0604020202020204" pitchFamily="34" charset="0"/>
              <a:buChar char="•"/>
            </a:pPr>
            <a:r>
              <a:rPr lang="nb-NO"/>
              <a:t>Arbeid som gjøres av hver deltaker alene før granskningsmøte </a:t>
            </a:r>
          </a:p>
          <a:p>
            <a:pPr lvl="1">
              <a:spcBef>
                <a:spcPts val="0"/>
              </a:spcBef>
              <a:buFont typeface="Arial" panose="020B0604020202020204" pitchFamily="34" charset="0"/>
              <a:buChar char="•"/>
            </a:pPr>
            <a:r>
              <a:rPr lang="nb-NO"/>
              <a:t>Forberede seg for granskningsmøtet ved å gjennomgå dokumentet / dokumentene</a:t>
            </a:r>
          </a:p>
          <a:p>
            <a:pPr marL="457200" indent="-457200">
              <a:buFont typeface="+mj-lt"/>
              <a:buAutoNum type="arabicPeriod"/>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60</a:t>
            </a:fld>
            <a:endParaRPr lang="nb-NO"/>
          </a:p>
        </p:txBody>
      </p:sp>
    </p:spTree>
    <p:extLst>
      <p:ext uri="{BB962C8B-B14F-4D97-AF65-F5344CB8AC3E}">
        <p14:creationId xmlns:p14="http://schemas.microsoft.com/office/powerpoint/2010/main" val="21784214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Faser i en formell granskning (2/2)</a:t>
            </a:r>
          </a:p>
        </p:txBody>
      </p:sp>
      <p:sp>
        <p:nvSpPr>
          <p:cNvPr id="3" name="Content Placeholder 2"/>
          <p:cNvSpPr>
            <a:spLocks noGrp="1"/>
          </p:cNvSpPr>
          <p:nvPr>
            <p:ph sz="quarter" idx="13"/>
          </p:nvPr>
        </p:nvSpPr>
        <p:spPr/>
        <p:txBody>
          <a:bodyPr>
            <a:normAutofit/>
          </a:bodyPr>
          <a:lstStyle/>
          <a:p>
            <a:pPr marL="444500" lvl="1" indent="0">
              <a:buNone/>
            </a:pPr>
            <a:r>
              <a:rPr lang="nb-NO" u="sng"/>
              <a:t>4. Granskningsmøte </a:t>
            </a:r>
          </a:p>
          <a:p>
            <a:pPr lvl="1">
              <a:spcBef>
                <a:spcPts val="0"/>
              </a:spcBef>
              <a:buFont typeface="Arial" panose="020B0604020202020204" pitchFamily="34" charset="0"/>
              <a:buChar char="•"/>
            </a:pPr>
            <a:r>
              <a:rPr lang="nb-NO"/>
              <a:t>Diskutere eller loggføre, med dokumenterte resultater eller protokoll (for mer formelle granskningstyper). </a:t>
            </a:r>
          </a:p>
          <a:p>
            <a:pPr lvl="1">
              <a:spcBef>
                <a:spcPts val="0"/>
              </a:spcBef>
              <a:buFont typeface="Arial" panose="020B0604020202020204" pitchFamily="34" charset="0"/>
              <a:buChar char="•"/>
            </a:pPr>
            <a:r>
              <a:rPr lang="nb-NO"/>
              <a:t>Notere feil, gjøre anbefalinger for å håndtere dem eller gjøre beslutninger om feilene. </a:t>
            </a:r>
          </a:p>
          <a:p>
            <a:pPr lvl="1">
              <a:spcBef>
                <a:spcPts val="0"/>
              </a:spcBef>
              <a:buFont typeface="Arial" panose="020B0604020202020204" pitchFamily="34" charset="0"/>
              <a:buChar char="•"/>
            </a:pPr>
            <a:r>
              <a:rPr lang="nb-NO"/>
              <a:t>Gjennomgang, evaluering og nedskriving av anmerkninger. Dette kan skje i gruppemøtet eller gjennom elektroniske midler. </a:t>
            </a:r>
          </a:p>
          <a:p>
            <a:pPr marL="473075" lvl="1" indent="0">
              <a:spcBef>
                <a:spcPts val="0"/>
              </a:spcBef>
              <a:buNone/>
            </a:pPr>
            <a:endParaRPr lang="nb-NO"/>
          </a:p>
          <a:p>
            <a:pPr marL="444500" lvl="1" indent="0">
              <a:buNone/>
            </a:pPr>
            <a:r>
              <a:rPr lang="nb-NO" u="sng"/>
              <a:t>5. Retting</a:t>
            </a:r>
          </a:p>
          <a:p>
            <a:pPr lvl="1">
              <a:spcBef>
                <a:spcPts val="0"/>
              </a:spcBef>
              <a:buFont typeface="Arial" panose="020B0604020202020204" pitchFamily="34" charset="0"/>
              <a:buChar char="•"/>
            </a:pPr>
            <a:r>
              <a:rPr lang="nb-NO"/>
              <a:t>rette de feil som er funnet, vanligvis gjort av forfatteren. </a:t>
            </a:r>
          </a:p>
          <a:p>
            <a:pPr lvl="1">
              <a:spcBef>
                <a:spcPts val="0"/>
              </a:spcBef>
              <a:buFont typeface="Arial" panose="020B0604020202020204" pitchFamily="34" charset="0"/>
              <a:buChar char="•"/>
            </a:pPr>
            <a:r>
              <a:rPr lang="nb-NO"/>
              <a:t>loggføre endret status av feilene (i formelle granskninger) </a:t>
            </a:r>
          </a:p>
          <a:p>
            <a:pPr marL="473075" lvl="1" indent="0">
              <a:spcBef>
                <a:spcPts val="0"/>
              </a:spcBef>
              <a:buNone/>
            </a:pPr>
            <a:endParaRPr lang="nb-NO"/>
          </a:p>
          <a:p>
            <a:pPr marL="444500" lvl="1" indent="0">
              <a:buNone/>
            </a:pPr>
            <a:r>
              <a:rPr lang="nb-NO" u="sng"/>
              <a:t>6. Oppfølging  </a:t>
            </a:r>
          </a:p>
          <a:p>
            <a:pPr lvl="1">
              <a:spcBef>
                <a:spcPts val="0"/>
              </a:spcBef>
              <a:buFont typeface="Arial" panose="020B0604020202020204" pitchFamily="34" charset="0"/>
              <a:buChar char="•"/>
            </a:pPr>
            <a:r>
              <a:rPr lang="nb-NO"/>
              <a:t>kontrollere at feilene er gjort noe med </a:t>
            </a:r>
          </a:p>
          <a:p>
            <a:pPr lvl="1">
              <a:spcBef>
                <a:spcPts val="0"/>
              </a:spcBef>
              <a:buFont typeface="Arial" panose="020B0604020202020204" pitchFamily="34" charset="0"/>
              <a:buChar char="•"/>
            </a:pPr>
            <a:r>
              <a:rPr lang="nb-NO"/>
              <a:t>samle måledata </a:t>
            </a:r>
          </a:p>
          <a:p>
            <a:pPr lvl="1">
              <a:spcBef>
                <a:spcPts val="0"/>
              </a:spcBef>
              <a:buFont typeface="Arial" panose="020B0604020202020204" pitchFamily="34" charset="0"/>
              <a:buChar char="•"/>
            </a:pPr>
            <a:r>
              <a:rPr lang="nb-NO"/>
              <a:t>sjekke at sluttkriteriene er oppfylt (for mer formelle granskningstyper). </a:t>
            </a:r>
          </a:p>
          <a:p>
            <a:endParaRPr lang="nb-NO"/>
          </a:p>
          <a:p>
            <a:endParaRPr lang="nb-NO"/>
          </a:p>
          <a:p>
            <a:pPr marL="0" indent="0">
              <a:buNone/>
            </a:pPr>
            <a:endParaRPr lang="nb-NO"/>
          </a:p>
          <a:p>
            <a:pPr marL="444500" lvl="1" indent="0">
              <a:buNone/>
            </a:pPr>
            <a:endParaRPr lang="nb-NO"/>
          </a:p>
          <a:p>
            <a:pPr marL="901700" lvl="1" indent="-457200">
              <a:buFont typeface="Arial" panose="020B0604020202020204" pitchFamily="34" charset="0"/>
              <a:buChar char="•"/>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61</a:t>
            </a:fld>
            <a:endParaRPr lang="nb-NO"/>
          </a:p>
        </p:txBody>
      </p:sp>
    </p:spTree>
    <p:extLst>
      <p:ext uri="{BB962C8B-B14F-4D97-AF65-F5344CB8AC3E}">
        <p14:creationId xmlns:p14="http://schemas.microsoft.com/office/powerpoint/2010/main" val="38743834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Roller og ansvar</a:t>
            </a:r>
          </a:p>
        </p:txBody>
      </p:sp>
      <p:sp>
        <p:nvSpPr>
          <p:cNvPr id="3" name="Content Placeholder 2"/>
          <p:cNvSpPr>
            <a:spLocks noGrp="1"/>
          </p:cNvSpPr>
          <p:nvPr>
            <p:ph sz="quarter" idx="13"/>
          </p:nvPr>
        </p:nvSpPr>
        <p:spPr/>
        <p:txBody>
          <a:bodyPr vert="horz" lIns="0" tIns="0" rIns="0" bIns="0" rtlCol="0" anchor="t">
            <a:normAutofit fontScale="85000" lnSpcReduction="10000"/>
          </a:bodyPr>
          <a:lstStyle/>
          <a:p>
            <a:pPr marL="271145" indent="-271145">
              <a:buFont typeface="Arial" panose="020B0604020202020204" pitchFamily="34" charset="0"/>
              <a:buChar char="•"/>
            </a:pPr>
            <a:r>
              <a:rPr lang="nb-NO" b="1"/>
              <a:t>Manager</a:t>
            </a:r>
            <a:r>
              <a:rPr lang="nb-NO"/>
              <a:t>: Beslutter om granskninger skal gjøres, setter av tid i prosjektplaner og bestemmer om målene til en granskning er blitt oppnådd. </a:t>
            </a:r>
          </a:p>
          <a:p>
            <a:pPr marL="271145" indent="-271145"/>
            <a:r>
              <a:rPr lang="nb-NO" b="1"/>
              <a:t>Granskningsleder / Moderator</a:t>
            </a:r>
            <a:r>
              <a:rPr lang="nb-NO"/>
              <a:t>: Personen som leder granskningen av dokumentet eller samlingen dokumenter. Dette omfatter planlegging av granskningen, møteledelse og oppfølging etter møtet. Hvis nødvendig kan moderatoren megle mellom de ulike synspunktene. Moderatoren er ofte avgjørende for suksessen av en granskning. </a:t>
            </a:r>
            <a:endParaRPr lang="nb-NO">
              <a:cs typeface="Calibri"/>
            </a:endParaRPr>
          </a:p>
          <a:p>
            <a:pPr marL="271145" indent="-271145"/>
            <a:r>
              <a:rPr lang="nb-NO" b="1"/>
              <a:t>Forfatter: </a:t>
            </a:r>
            <a:r>
              <a:rPr lang="nb-NO"/>
              <a:t>Den som har skrevet dokumentet (eller dokumentene) eller har hovedansvaret for det som skal gjennomgås. </a:t>
            </a:r>
            <a:endParaRPr lang="nb-NO">
              <a:cs typeface="Calibri"/>
            </a:endParaRPr>
          </a:p>
          <a:p>
            <a:pPr marL="271145" indent="-271145"/>
            <a:r>
              <a:rPr lang="nb-NO" b="1" err="1"/>
              <a:t>Reviewere</a:t>
            </a:r>
            <a:r>
              <a:rPr lang="nb-NO" b="1"/>
              <a:t> / </a:t>
            </a:r>
            <a:r>
              <a:rPr lang="nb-NO" b="1" err="1"/>
              <a:t>Inspectors</a:t>
            </a:r>
            <a:r>
              <a:rPr lang="nb-NO"/>
              <a:t>: Personer med spesifikk teknisk eller anvendelsesbakgrunn (de blir også kalt kontrollører eller inspektører) som, etter nødvendig forberedelse, identifiserer og beskriver saker de finner (for eksempel feil) i produktet som gjennomgås. Revisorer bør velges slik at de kan representere ulike perspektiver og roller i granskningsprosessen, og bør delta i granskningsmøtene. </a:t>
            </a:r>
            <a:endParaRPr lang="nb-NO">
              <a:cs typeface="Calibri"/>
            </a:endParaRPr>
          </a:p>
          <a:p>
            <a:pPr marL="271145" indent="-271145"/>
            <a:r>
              <a:rPr lang="nb-NO" b="1" err="1"/>
              <a:t>Protokollant</a:t>
            </a:r>
            <a:r>
              <a:rPr lang="nb-NO" b="1"/>
              <a:t> (eller </a:t>
            </a:r>
            <a:r>
              <a:rPr lang="nb-NO" b="1" err="1"/>
              <a:t>scribe</a:t>
            </a:r>
            <a:r>
              <a:rPr lang="nb-NO" b="1"/>
              <a:t>):</a:t>
            </a:r>
            <a:r>
              <a:rPr lang="nb-NO"/>
              <a:t> Dokumenterer alle anmerkninger, problemer og åpne punkter som blir identifisert i møtet. </a:t>
            </a:r>
            <a:endParaRPr lang="nb-NO">
              <a:cs typeface="Calibri"/>
            </a:endParaRPr>
          </a:p>
          <a:p>
            <a:pPr marL="271145" indent="-271145"/>
            <a:endParaRPr lang="nb-NO">
              <a:cs typeface="Calibri"/>
            </a:endParaRP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62</a:t>
            </a:fld>
            <a:endParaRPr lang="nb-NO"/>
          </a:p>
        </p:txBody>
      </p:sp>
    </p:spTree>
    <p:extLst>
      <p:ext uri="{BB962C8B-B14F-4D97-AF65-F5344CB8AC3E}">
        <p14:creationId xmlns:p14="http://schemas.microsoft.com/office/powerpoint/2010/main" val="1110651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Gruppeoppgave – granskningstyper</a:t>
            </a:r>
          </a:p>
        </p:txBody>
      </p:sp>
      <p:sp>
        <p:nvSpPr>
          <p:cNvPr id="3" name="Content Placeholder 2"/>
          <p:cNvSpPr>
            <a:spLocks noGrp="1"/>
          </p:cNvSpPr>
          <p:nvPr>
            <p:ph sz="quarter" idx="13"/>
          </p:nvPr>
        </p:nvSpPr>
        <p:spPr/>
        <p:txBody>
          <a:bodyPr/>
          <a:lstStyle/>
          <a:p>
            <a:r>
              <a:rPr lang="nb-NO"/>
              <a:t>Uformell granskning</a:t>
            </a:r>
          </a:p>
          <a:p>
            <a:r>
              <a:rPr lang="nb-NO"/>
              <a:t>Strukturert gjennomgang / </a:t>
            </a:r>
            <a:r>
              <a:rPr lang="nb-NO" err="1"/>
              <a:t>walkthrough</a:t>
            </a:r>
            <a:endParaRPr lang="nb-NO"/>
          </a:p>
          <a:p>
            <a:r>
              <a:rPr lang="nb-NO"/>
              <a:t>Teknisk gjennomgang</a:t>
            </a:r>
          </a:p>
          <a:p>
            <a:r>
              <a:rPr lang="nb-NO"/>
              <a:t>Inspeksjon</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63</a:t>
            </a:fld>
            <a:endParaRPr lang="nb-NO"/>
          </a:p>
        </p:txBody>
      </p:sp>
    </p:spTree>
    <p:extLst>
      <p:ext uri="{BB962C8B-B14F-4D97-AF65-F5344CB8AC3E}">
        <p14:creationId xmlns:p14="http://schemas.microsoft.com/office/powerpoint/2010/main" val="15196104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Uformell granskning</a:t>
            </a:r>
          </a:p>
        </p:txBody>
      </p:sp>
      <p:sp>
        <p:nvSpPr>
          <p:cNvPr id="3" name="Content Placeholder 2"/>
          <p:cNvSpPr>
            <a:spLocks noGrp="1"/>
          </p:cNvSpPr>
          <p:nvPr>
            <p:ph sz="quarter" idx="13"/>
          </p:nvPr>
        </p:nvSpPr>
        <p:spPr/>
        <p:txBody>
          <a:bodyPr/>
          <a:lstStyle/>
          <a:p>
            <a:pPr marL="0" indent="0">
              <a:buNone/>
            </a:pPr>
            <a:r>
              <a:rPr lang="nb-NO"/>
              <a:t>Hovedegenskaper: </a:t>
            </a:r>
          </a:p>
          <a:p>
            <a:r>
              <a:rPr lang="nb-NO"/>
              <a:t> Ingen formell prosess; </a:t>
            </a:r>
          </a:p>
          <a:p>
            <a:r>
              <a:rPr lang="nb-NO"/>
              <a:t>Dette kan være parprogrammering eller at en teknisk ekspert går gjennom design og kode; </a:t>
            </a:r>
          </a:p>
          <a:p>
            <a:r>
              <a:rPr lang="nb-NO"/>
              <a:t>Kan (men må ikke) være dokumentert; </a:t>
            </a:r>
          </a:p>
          <a:p>
            <a:r>
              <a:rPr lang="nb-NO"/>
              <a:t>Nytteverdien kan variere avhengig av hvem som gjennomgår; </a:t>
            </a:r>
          </a:p>
          <a:p>
            <a:r>
              <a:rPr lang="nb-NO"/>
              <a:t>Hovedformål: En billig måte å få nyttig feedback.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64</a:t>
            </a:fld>
            <a:endParaRPr lang="nb-NO"/>
          </a:p>
        </p:txBody>
      </p:sp>
    </p:spTree>
    <p:extLst>
      <p:ext uri="{BB962C8B-B14F-4D97-AF65-F5344CB8AC3E}">
        <p14:creationId xmlns:p14="http://schemas.microsoft.com/office/powerpoint/2010/main" val="14638453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Strukturert gjennomgang (</a:t>
            </a:r>
            <a:r>
              <a:rPr lang="nb-NO" err="1"/>
              <a:t>walkthrough</a:t>
            </a:r>
            <a:r>
              <a:rPr lang="nb-NO"/>
              <a:t>)</a:t>
            </a:r>
          </a:p>
        </p:txBody>
      </p:sp>
      <p:sp>
        <p:nvSpPr>
          <p:cNvPr id="3" name="Content Placeholder 2"/>
          <p:cNvSpPr>
            <a:spLocks noGrp="1"/>
          </p:cNvSpPr>
          <p:nvPr>
            <p:ph sz="quarter" idx="13"/>
          </p:nvPr>
        </p:nvSpPr>
        <p:spPr/>
        <p:txBody>
          <a:bodyPr/>
          <a:lstStyle/>
          <a:p>
            <a:pPr marL="0" indent="0">
              <a:buNone/>
            </a:pPr>
            <a:r>
              <a:rPr lang="nb-NO"/>
              <a:t>Hovedegenskaper: </a:t>
            </a:r>
          </a:p>
          <a:p>
            <a:r>
              <a:rPr lang="nb-NO"/>
              <a:t>Møte ledes av forfatteren</a:t>
            </a:r>
          </a:p>
          <a:p>
            <a:r>
              <a:rPr lang="nb-NO"/>
              <a:t>Scenarier, “tørrkjøring”, gruppe av arbeidskolleger</a:t>
            </a:r>
          </a:p>
          <a:p>
            <a:r>
              <a:rPr lang="nb-NO"/>
              <a:t>Møtet har åpen dagsorden</a:t>
            </a:r>
          </a:p>
          <a:p>
            <a:r>
              <a:rPr lang="nb-NO"/>
              <a:t>Mulighet for at deltakerne forbereder seg før møtet, og mulighet for granskningsrapport, liste av hva som er funnet og mulighet for en </a:t>
            </a:r>
            <a:r>
              <a:rPr lang="nb-NO" err="1"/>
              <a:t>protokollant</a:t>
            </a:r>
            <a:r>
              <a:rPr lang="nb-NO"/>
              <a:t> (som ikke er forfatter)</a:t>
            </a:r>
          </a:p>
          <a:p>
            <a:r>
              <a:rPr lang="nb-NO"/>
              <a:t>Kan i praksis variere fra meget uformell til meget formell; </a:t>
            </a:r>
          </a:p>
          <a:p>
            <a:r>
              <a:rPr lang="nb-NO"/>
              <a:t>Hovedformål: Å lære, å få forståelse for dokumentet, å finne feil.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65</a:t>
            </a:fld>
            <a:endParaRPr lang="nb-NO"/>
          </a:p>
        </p:txBody>
      </p:sp>
    </p:spTree>
    <p:extLst>
      <p:ext uri="{BB962C8B-B14F-4D97-AF65-F5344CB8AC3E}">
        <p14:creationId xmlns:p14="http://schemas.microsoft.com/office/powerpoint/2010/main" val="237417092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Teknisk gjennomgang</a:t>
            </a:r>
          </a:p>
        </p:txBody>
      </p:sp>
      <p:sp>
        <p:nvSpPr>
          <p:cNvPr id="3" name="Content Placeholder 2"/>
          <p:cNvSpPr>
            <a:spLocks noGrp="1"/>
          </p:cNvSpPr>
          <p:nvPr>
            <p:ph sz="quarter" idx="13"/>
          </p:nvPr>
        </p:nvSpPr>
        <p:spPr/>
        <p:txBody>
          <a:bodyPr>
            <a:normAutofit fontScale="77500" lnSpcReduction="20000"/>
          </a:bodyPr>
          <a:lstStyle/>
          <a:p>
            <a:endParaRPr lang="nb-NO"/>
          </a:p>
          <a:p>
            <a:r>
              <a:rPr lang="nb-NO"/>
              <a:t>Dokumentert, definert prosess for å finne feil. Den inkluderer arbeidskolleger og tekniske eksperter. Lederne kan delta, dersom de har noe verdi å tilføye. </a:t>
            </a:r>
          </a:p>
          <a:p>
            <a:r>
              <a:rPr lang="nb-NO"/>
              <a:t>Kan utføres som en «peer </a:t>
            </a:r>
            <a:r>
              <a:rPr lang="nb-NO" err="1"/>
              <a:t>review</a:t>
            </a:r>
            <a:r>
              <a:rPr lang="nb-NO"/>
              <a:t>» uten at ledelsen deltar</a:t>
            </a:r>
          </a:p>
          <a:p>
            <a:r>
              <a:rPr lang="nb-NO"/>
              <a:t>I ideelle tilfeller ledet av en opplært møteleder (moderator), ikke av forfatteren</a:t>
            </a:r>
          </a:p>
          <a:p>
            <a:r>
              <a:rPr lang="nb-NO" err="1"/>
              <a:t>Reviewerne</a:t>
            </a:r>
            <a:r>
              <a:rPr lang="nb-NO"/>
              <a:t> forbereder seg før møtet;</a:t>
            </a:r>
          </a:p>
          <a:p>
            <a:r>
              <a:rPr lang="nb-NO"/>
              <a:t>Valgfri bruk av sjekklister </a:t>
            </a:r>
          </a:p>
          <a:p>
            <a:r>
              <a:rPr lang="nb-NO"/>
              <a:t>Utarbeidelse av en granskningsrapport som omfatter en liste av hva som er funnet og utsagn om produktet oppfyller sine krav og, der det behøves, anbefalinger vedrørende de ting som er funnet. </a:t>
            </a:r>
          </a:p>
          <a:p>
            <a:r>
              <a:rPr lang="nb-NO"/>
              <a:t>Kan i praksis variere fra meget uformell til meget formell</a:t>
            </a:r>
          </a:p>
          <a:p>
            <a:r>
              <a:rPr lang="nb-NO"/>
              <a:t>Hovedformål: Å diskutere, gjøre beslutninger, evaluere alternativer, finne feil, løse tekniske problemer og sjekke samsvar med spesifikasjoner, planer, forskrifter og standarder.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66</a:t>
            </a:fld>
            <a:endParaRPr lang="nb-NO"/>
          </a:p>
        </p:txBody>
      </p:sp>
    </p:spTree>
    <p:extLst>
      <p:ext uri="{BB962C8B-B14F-4D97-AF65-F5344CB8AC3E}">
        <p14:creationId xmlns:p14="http://schemas.microsoft.com/office/powerpoint/2010/main" val="9421679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Inspeksjon</a:t>
            </a:r>
          </a:p>
        </p:txBody>
      </p:sp>
      <p:sp>
        <p:nvSpPr>
          <p:cNvPr id="3" name="Content Placeholder 2"/>
          <p:cNvSpPr>
            <a:spLocks noGrp="1"/>
          </p:cNvSpPr>
          <p:nvPr>
            <p:ph sz="quarter" idx="13"/>
          </p:nvPr>
        </p:nvSpPr>
        <p:spPr/>
        <p:txBody>
          <a:bodyPr>
            <a:normAutofit fontScale="85000" lnSpcReduction="20000"/>
          </a:bodyPr>
          <a:lstStyle/>
          <a:p>
            <a:r>
              <a:rPr lang="nb-NO"/>
              <a:t>Ledet av en opplært møteleder (moderator), ikke av forfatteren</a:t>
            </a:r>
          </a:p>
          <a:p>
            <a:r>
              <a:rPr lang="nb-NO"/>
              <a:t>Vanligvis sjekking ved hjelp av arbeidskolleger</a:t>
            </a:r>
          </a:p>
          <a:p>
            <a:r>
              <a:rPr lang="nb-NO"/>
              <a:t>Definerte roller</a:t>
            </a:r>
          </a:p>
          <a:p>
            <a:r>
              <a:rPr lang="nn-NO"/>
              <a:t>Samling og bruk av måledata</a:t>
            </a:r>
          </a:p>
          <a:p>
            <a:r>
              <a:rPr lang="nb-NO"/>
              <a:t>Formell prosess basert på regler og sjekklister </a:t>
            </a:r>
          </a:p>
          <a:p>
            <a:r>
              <a:rPr lang="nb-NO"/>
              <a:t>Spesifiserte inngangs- og utgangskriterier for å godkjenne produktet;</a:t>
            </a:r>
          </a:p>
          <a:p>
            <a:r>
              <a:rPr lang="nb-NO"/>
              <a:t>Forberedelse før møtet</a:t>
            </a:r>
          </a:p>
          <a:p>
            <a:r>
              <a:rPr lang="nb-NO"/>
              <a:t>Inspeksjonsrapport med liste av anmerkninger</a:t>
            </a:r>
          </a:p>
          <a:p>
            <a:r>
              <a:rPr lang="nb-NO"/>
              <a:t>Formell oppfølgingsprosess (med valgfri bruk av data til prosessforbedring) </a:t>
            </a:r>
          </a:p>
          <a:p>
            <a:r>
              <a:rPr lang="nb-NO"/>
              <a:t>Valgfri bruk av en leser</a:t>
            </a:r>
          </a:p>
          <a:p>
            <a:r>
              <a:rPr lang="nb-NO"/>
              <a:t>Hovedformålet er å finne feil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67</a:t>
            </a:fld>
            <a:endParaRPr lang="nb-NO"/>
          </a:p>
        </p:txBody>
      </p:sp>
    </p:spTree>
    <p:extLst>
      <p:ext uri="{BB962C8B-B14F-4D97-AF65-F5344CB8AC3E}">
        <p14:creationId xmlns:p14="http://schemas.microsoft.com/office/powerpoint/2010/main" val="9828482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Ulike typer </a:t>
            </a:r>
            <a:r>
              <a:rPr lang="nb-NO" err="1"/>
              <a:t>reviews</a:t>
            </a:r>
            <a:r>
              <a:rPr lang="nb-NO"/>
              <a:t> – oppsummering</a:t>
            </a:r>
          </a:p>
        </p:txBody>
      </p:sp>
      <p:sp>
        <p:nvSpPr>
          <p:cNvPr id="3" name="Content Placeholder 2"/>
          <p:cNvSpPr>
            <a:spLocks noGrp="1"/>
          </p:cNvSpPr>
          <p:nvPr>
            <p:ph sz="quarter" idx="13"/>
          </p:nvPr>
        </p:nvSpPr>
        <p:spPr/>
        <p:txBody>
          <a:bodyPr>
            <a:normAutofit/>
          </a:bodyPr>
          <a:lstStyle/>
          <a:p>
            <a:r>
              <a:rPr lang="nb-NO"/>
              <a:t>Uformell granskning</a:t>
            </a:r>
          </a:p>
          <a:p>
            <a:pPr lvl="1"/>
            <a:r>
              <a:rPr lang="nb-NO"/>
              <a:t>Billig metode. Ikke formell, vanligvis udokumentert. Bra førstesteg. </a:t>
            </a:r>
          </a:p>
          <a:p>
            <a:pPr lvl="1"/>
            <a:r>
              <a:rPr lang="nb-NO"/>
              <a:t>Fordeler: rask, finner noen feil, enkelt å involvere folk </a:t>
            </a:r>
          </a:p>
          <a:p>
            <a:r>
              <a:rPr lang="nb-NO"/>
              <a:t>Teknisk gjennomgang</a:t>
            </a:r>
          </a:p>
          <a:p>
            <a:pPr lvl="1"/>
            <a:r>
              <a:rPr lang="nb-NO"/>
              <a:t>diskusjoner, ta avgjørelser, evaluere alternativer, sjekke standarder. Fokusere på tekniske aspekter, bruk av sjekklister kan øke effektiviteten. Normalt dokumentert. Kan være ganske subjektiv.</a:t>
            </a:r>
          </a:p>
          <a:p>
            <a:r>
              <a:rPr lang="nb-NO" err="1"/>
              <a:t>Walkthrough</a:t>
            </a:r>
            <a:r>
              <a:rPr lang="nb-NO"/>
              <a:t> </a:t>
            </a:r>
          </a:p>
          <a:p>
            <a:pPr lvl="1"/>
            <a:r>
              <a:rPr lang="nb-NO"/>
              <a:t>lære, forstå, finne </a:t>
            </a:r>
            <a:r>
              <a:rPr lang="nb-NO" err="1"/>
              <a:t>defects</a:t>
            </a:r>
            <a:r>
              <a:rPr lang="nb-NO"/>
              <a:t>. Forfatteren guider gruppen gjennom et dokument og tankeprosessen. Valgfri forberedelse, når ofte konsensus. </a:t>
            </a:r>
          </a:p>
          <a:p>
            <a:r>
              <a:rPr lang="nb-NO"/>
              <a:t>Inspeksjon</a:t>
            </a:r>
          </a:p>
          <a:p>
            <a:pPr lvl="1"/>
            <a:r>
              <a:rPr lang="nb-NO"/>
              <a:t>mest formell, finne </a:t>
            </a:r>
            <a:r>
              <a:rPr lang="nb-NO" err="1"/>
              <a:t>defects</a:t>
            </a:r>
            <a:r>
              <a:rPr lang="nb-NO"/>
              <a:t> (finner som regel mye!) Objektiv. </a:t>
            </a:r>
            <a:r>
              <a:rPr lang="nb-NO" err="1"/>
              <a:t>Entry</a:t>
            </a:r>
            <a:r>
              <a:rPr lang="nb-NO"/>
              <a:t> og exit </a:t>
            </a:r>
            <a:r>
              <a:rPr lang="nb-NO" err="1"/>
              <a:t>criteria</a:t>
            </a:r>
            <a:r>
              <a:rPr lang="nb-NO"/>
              <a:t> er klare. Formell prosess basert på regler, sjekklister, </a:t>
            </a:r>
            <a:r>
              <a:rPr lang="nb-NO" err="1"/>
              <a:t>entry</a:t>
            </a:r>
            <a:r>
              <a:rPr lang="nb-NO"/>
              <a:t>/exit kriterier.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68</a:t>
            </a:fld>
            <a:endParaRPr lang="nb-NO"/>
          </a:p>
        </p:txBody>
      </p:sp>
    </p:spTree>
    <p:extLst>
      <p:ext uri="{BB962C8B-B14F-4D97-AF65-F5344CB8AC3E}">
        <p14:creationId xmlns:p14="http://schemas.microsoft.com/office/powerpoint/2010/main" val="1748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Suksessfaktorer </a:t>
            </a:r>
          </a:p>
        </p:txBody>
      </p:sp>
      <p:sp>
        <p:nvSpPr>
          <p:cNvPr id="3" name="Content Placeholder 2"/>
          <p:cNvSpPr>
            <a:spLocks noGrp="1"/>
          </p:cNvSpPr>
          <p:nvPr>
            <p:ph sz="quarter" idx="13"/>
          </p:nvPr>
        </p:nvSpPr>
        <p:spPr/>
        <p:txBody>
          <a:bodyPr>
            <a:normAutofit/>
          </a:bodyPr>
          <a:lstStyle/>
          <a:p>
            <a:r>
              <a:rPr lang="nb-NO"/>
              <a:t>Granskningen har et klart og definert mål</a:t>
            </a:r>
          </a:p>
          <a:p>
            <a:r>
              <a:rPr lang="nb-NO"/>
              <a:t>De rette menneskene er med </a:t>
            </a:r>
          </a:p>
          <a:p>
            <a:r>
              <a:rPr lang="nb-NO"/>
              <a:t>Feilene som finnes er velkomne og de rapporteres objektivt</a:t>
            </a:r>
          </a:p>
          <a:p>
            <a:r>
              <a:rPr lang="nb-NO"/>
              <a:t> Bruk av sjekklister</a:t>
            </a:r>
          </a:p>
          <a:p>
            <a:r>
              <a:rPr lang="nb-NO"/>
              <a:t>Deltakerne er opplært i granskningsteknikker, spesielt når det gjelder de mer formelle teknikker, som inspeksjon.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69</a:t>
            </a:fld>
            <a:endParaRPr lang="nb-NO"/>
          </a:p>
        </p:txBody>
      </p:sp>
    </p:spTree>
    <p:extLst>
      <p:ext uri="{BB962C8B-B14F-4D97-AF65-F5344CB8AC3E}">
        <p14:creationId xmlns:p14="http://schemas.microsoft.com/office/powerpoint/2010/main" val="1341096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b-NO"/>
              <a:t>Begrepet «feil»</a:t>
            </a:r>
            <a:br>
              <a:rPr lang="nb-NO"/>
            </a:br>
            <a:endParaRPr lang="nb-NO"/>
          </a:p>
        </p:txBody>
      </p:sp>
      <p:sp>
        <p:nvSpPr>
          <p:cNvPr id="2" name="Text Placeholder 1"/>
          <p:cNvSpPr>
            <a:spLocks noGrp="1"/>
          </p:cNvSpPr>
          <p:nvPr>
            <p:ph sz="quarter" idx="13"/>
          </p:nvPr>
        </p:nvSpPr>
        <p:spPr/>
        <p:txBody>
          <a:bodyPr>
            <a:normAutofit/>
          </a:bodyPr>
          <a:lstStyle/>
          <a:p>
            <a:pPr marL="214312" lvl="1" indent="0">
              <a:buNone/>
              <a:defRPr/>
            </a:pPr>
            <a:r>
              <a:rPr lang="en-US">
                <a:solidFill>
                  <a:srgbClr val="494A4B"/>
                </a:solidFill>
              </a:rPr>
              <a:t>“A human being can make an </a:t>
            </a:r>
            <a:r>
              <a:rPr lang="en-US" b="1">
                <a:solidFill>
                  <a:srgbClr val="494A4B"/>
                </a:solidFill>
              </a:rPr>
              <a:t>error </a:t>
            </a:r>
            <a:r>
              <a:rPr lang="en-US">
                <a:solidFill>
                  <a:srgbClr val="494A4B"/>
                </a:solidFill>
              </a:rPr>
              <a:t>(</a:t>
            </a:r>
            <a:r>
              <a:rPr lang="en-US" b="1">
                <a:solidFill>
                  <a:srgbClr val="494A4B"/>
                </a:solidFill>
              </a:rPr>
              <a:t>mistake</a:t>
            </a:r>
            <a:r>
              <a:rPr lang="en-US">
                <a:solidFill>
                  <a:srgbClr val="494A4B"/>
                </a:solidFill>
              </a:rPr>
              <a:t>), which produces a </a:t>
            </a:r>
            <a:r>
              <a:rPr lang="en-US" b="1">
                <a:solidFill>
                  <a:srgbClr val="494A4B"/>
                </a:solidFill>
              </a:rPr>
              <a:t>defect</a:t>
            </a:r>
            <a:r>
              <a:rPr lang="en-US">
                <a:solidFill>
                  <a:srgbClr val="494A4B"/>
                </a:solidFill>
              </a:rPr>
              <a:t> (</a:t>
            </a:r>
            <a:r>
              <a:rPr lang="en-US" b="1">
                <a:solidFill>
                  <a:srgbClr val="494A4B"/>
                </a:solidFill>
              </a:rPr>
              <a:t>fault, bug</a:t>
            </a:r>
            <a:r>
              <a:rPr lang="en-US">
                <a:solidFill>
                  <a:srgbClr val="494A4B"/>
                </a:solidFill>
              </a:rPr>
              <a:t>) in the program code, or in a document. If a defect in code is executed, the system may fail to do what it should do (or do something it shouldn't), causing a </a:t>
            </a:r>
            <a:r>
              <a:rPr lang="en-US" b="1">
                <a:solidFill>
                  <a:srgbClr val="494A4B"/>
                </a:solidFill>
              </a:rPr>
              <a:t>failure</a:t>
            </a:r>
            <a:r>
              <a:rPr lang="en-US">
                <a:solidFill>
                  <a:srgbClr val="494A4B"/>
                </a:solidFill>
              </a:rPr>
              <a:t>. Defects in software, systems or documents may result in failures, but not all defects do so.”</a:t>
            </a:r>
            <a:endParaRPr lang="nb-NO">
              <a:solidFill>
                <a:srgbClr val="494A4B"/>
              </a:solidFill>
            </a:endParaRPr>
          </a:p>
          <a:p>
            <a:pPr marL="0" indent="0">
              <a:buNone/>
            </a:pPr>
            <a:endParaRPr lang="nb-NO"/>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7</a:t>
            </a:fld>
            <a:endParaRPr lang="fr-FR"/>
          </a:p>
        </p:txBody>
      </p:sp>
      <p:pic>
        <p:nvPicPr>
          <p:cNvPr id="6" name="Content Placeholder 5"/>
          <p:cNvPicPr>
            <a:picLocks noChangeAspect="1"/>
          </p:cNvPicPr>
          <p:nvPr/>
        </p:nvPicPr>
        <p:blipFill>
          <a:blip r:embed="rId3"/>
          <a:stretch>
            <a:fillRect/>
          </a:stretch>
        </p:blipFill>
        <p:spPr bwMode="gray">
          <a:xfrm>
            <a:off x="2411760" y="2852936"/>
            <a:ext cx="3755783" cy="2808858"/>
          </a:xfrm>
          <a:prstGeom prst="rect">
            <a:avLst/>
          </a:prstGeom>
        </p:spPr>
      </p:pic>
    </p:spTree>
    <p:extLst>
      <p:ext uri="{BB962C8B-B14F-4D97-AF65-F5344CB8AC3E}">
        <p14:creationId xmlns:p14="http://schemas.microsoft.com/office/powerpoint/2010/main" val="9707531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3</a:t>
            </a:r>
          </a:p>
        </p:txBody>
      </p:sp>
      <p:sp>
        <p:nvSpPr>
          <p:cNvPr id="3" name="Content Placeholder 2"/>
          <p:cNvSpPr>
            <a:spLocks noGrp="1"/>
          </p:cNvSpPr>
          <p:nvPr>
            <p:ph sz="quarter" idx="13"/>
          </p:nvPr>
        </p:nvSpPr>
        <p:spPr/>
        <p:txBody>
          <a:bodyPr/>
          <a:lstStyle/>
          <a:p>
            <a:r>
              <a:rPr lang="nb-NO" err="1"/>
              <a:t>Reviews</a:t>
            </a:r>
            <a:r>
              <a:rPr lang="nb-NO"/>
              <a:t>/granskning – når og hvorfor brukes de?</a:t>
            </a:r>
          </a:p>
          <a:p>
            <a:pPr lvl="1"/>
            <a:r>
              <a:rPr lang="nb-NO"/>
              <a:t>Finne </a:t>
            </a:r>
            <a:r>
              <a:rPr lang="nb-NO" err="1"/>
              <a:t>defects</a:t>
            </a:r>
            <a:r>
              <a:rPr lang="nb-NO"/>
              <a:t> og tvetydigheter tidlig i prosessen</a:t>
            </a:r>
          </a:p>
          <a:p>
            <a:r>
              <a:rPr lang="nb-NO"/>
              <a:t>Viktigste karakteristikk ved statisk analyse?</a:t>
            </a:r>
          </a:p>
          <a:p>
            <a:pPr lvl="1"/>
            <a:r>
              <a:rPr lang="nb-NO"/>
              <a:t>Eksekverer ikke koden</a:t>
            </a:r>
          </a:p>
          <a:p>
            <a:r>
              <a:rPr lang="nb-NO"/>
              <a:t>4 typer av </a:t>
            </a:r>
            <a:r>
              <a:rPr lang="nb-NO" err="1"/>
              <a:t>review</a:t>
            </a:r>
            <a:r>
              <a:rPr lang="nb-NO"/>
              <a:t>:</a:t>
            </a:r>
          </a:p>
          <a:p>
            <a:pPr lvl="1"/>
            <a:r>
              <a:rPr lang="nb-NO" err="1"/>
              <a:t>Informal</a:t>
            </a:r>
            <a:r>
              <a:rPr lang="nb-NO"/>
              <a:t> </a:t>
            </a:r>
            <a:r>
              <a:rPr lang="nb-NO" err="1"/>
              <a:t>review</a:t>
            </a:r>
            <a:r>
              <a:rPr lang="nb-NO"/>
              <a:t>, </a:t>
            </a:r>
            <a:r>
              <a:rPr lang="nb-NO" err="1"/>
              <a:t>walkthrough</a:t>
            </a:r>
            <a:r>
              <a:rPr lang="nb-NO"/>
              <a:t>, </a:t>
            </a:r>
            <a:r>
              <a:rPr lang="nb-NO" err="1"/>
              <a:t>technical</a:t>
            </a:r>
            <a:r>
              <a:rPr lang="nb-NO"/>
              <a:t> </a:t>
            </a:r>
            <a:r>
              <a:rPr lang="nb-NO" err="1"/>
              <a:t>review</a:t>
            </a:r>
            <a:r>
              <a:rPr lang="nb-NO"/>
              <a:t>, </a:t>
            </a:r>
            <a:r>
              <a:rPr lang="nb-NO" err="1"/>
              <a:t>inspection</a:t>
            </a:r>
            <a:r>
              <a:rPr lang="nb-NO"/>
              <a:t> </a:t>
            </a:r>
          </a:p>
          <a:p>
            <a:r>
              <a:rPr lang="nb-NO"/>
              <a:t>Hvem bruker typisk statiske analyseverktøy og hvorfor?</a:t>
            </a:r>
          </a:p>
          <a:p>
            <a:pPr lvl="1"/>
            <a:r>
              <a:rPr lang="nb-NO"/>
              <a:t>Utviklere, for å sjekke mot forhåndsdefinerte regler og programmeringsstandarder) før og under komponent- og integrasjonstesting eller når de sjekker inn kode i konfigurasjonsstyringsverktøy, og av designere under modellering av programvaren.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70</a:t>
            </a:fld>
            <a:endParaRPr lang="nb-NO"/>
          </a:p>
        </p:txBody>
      </p:sp>
    </p:spTree>
    <p:extLst>
      <p:ext uri="{BB962C8B-B14F-4D97-AF65-F5344CB8AC3E}">
        <p14:creationId xmlns:p14="http://schemas.microsoft.com/office/powerpoint/2010/main" val="185901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71</a:t>
            </a:fld>
            <a:endParaRPr lang="fr-FR"/>
          </a:p>
        </p:txBody>
      </p:sp>
      <p:sp>
        <p:nvSpPr>
          <p:cNvPr id="5" name="Text Placeholder 4"/>
          <p:cNvSpPr>
            <a:spLocks noGrp="1"/>
          </p:cNvSpPr>
          <p:nvPr>
            <p:ph type="body" sz="quarter" idx="14"/>
          </p:nvPr>
        </p:nvSpPr>
        <p:spPr>
          <a:xfrm>
            <a:off x="539552" y="332656"/>
            <a:ext cx="5688632" cy="864096"/>
          </a:xfrm>
        </p:spPr>
        <p:txBody>
          <a:bodyPr>
            <a:normAutofit/>
          </a:bodyPr>
          <a:lstStyle/>
          <a:p>
            <a:r>
              <a:rPr lang="nb-NO" err="1"/>
              <a:t>Kahoot</a:t>
            </a:r>
            <a:r>
              <a:rPr lang="nb-NO"/>
              <a:t> spørsmål fra kapittel 3</a:t>
            </a:r>
          </a:p>
        </p:txBody>
      </p:sp>
    </p:spTree>
    <p:extLst>
      <p:ext uri="{BB962C8B-B14F-4D97-AF65-F5344CB8AC3E}">
        <p14:creationId xmlns:p14="http://schemas.microsoft.com/office/powerpoint/2010/main" val="62986342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72</a:t>
            </a:fld>
            <a:endParaRPr lang="fr-FR"/>
          </a:p>
        </p:txBody>
      </p:sp>
      <p:sp>
        <p:nvSpPr>
          <p:cNvPr id="5" name="Text Placeholder 4"/>
          <p:cNvSpPr>
            <a:spLocks noGrp="1"/>
          </p:cNvSpPr>
          <p:nvPr>
            <p:ph type="body" sz="quarter" idx="14"/>
          </p:nvPr>
        </p:nvSpPr>
        <p:spPr>
          <a:xfrm>
            <a:off x="539552" y="548680"/>
            <a:ext cx="8136904" cy="648072"/>
          </a:xfrm>
        </p:spPr>
        <p:txBody>
          <a:bodyPr>
            <a:normAutofit/>
          </a:bodyPr>
          <a:lstStyle/>
          <a:p>
            <a:pPr algn="ctr"/>
            <a:r>
              <a:rPr lang="nb-NO"/>
              <a:t>Kaffepause!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171" y="2276872"/>
            <a:ext cx="3531666" cy="3531666"/>
          </a:xfrm>
          <a:prstGeom prst="rect">
            <a:avLst/>
          </a:prstGeom>
        </p:spPr>
      </p:pic>
    </p:spTree>
    <p:extLst>
      <p:ext uri="{BB962C8B-B14F-4D97-AF65-F5344CB8AC3E}">
        <p14:creationId xmlns:p14="http://schemas.microsoft.com/office/powerpoint/2010/main" val="17050945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060849"/>
            <a:ext cx="4536307" cy="4105002"/>
          </a:xfrm>
        </p:spPr>
        <p:txBody>
          <a:bodyPr vert="horz" lIns="0" tIns="0" rIns="0" bIns="0" rtlCol="0" anchor="t">
            <a:normAutofit/>
          </a:bodyPr>
          <a:lstStyle/>
          <a:p>
            <a:pPr marL="0" indent="0">
              <a:buNone/>
            </a:pPr>
            <a:endParaRPr lang="nb-NO" sz="1800">
              <a:cs typeface="Calibri"/>
            </a:endParaRPr>
          </a:p>
          <a:p>
            <a:pPr marL="342900" indent="-342900">
              <a:buFont typeface="Arial" panose="020B0604020202020204" pitchFamily="34" charset="0"/>
              <a:buChar char="•"/>
            </a:pPr>
            <a:r>
              <a:rPr lang="nb-NO" sz="1800"/>
              <a:t>Spesifikasjonsbaserte/</a:t>
            </a:r>
            <a:r>
              <a:rPr lang="nb-NO" sz="1800" err="1"/>
              <a:t>black</a:t>
            </a:r>
            <a:r>
              <a:rPr lang="nb-NO" sz="1800"/>
              <a:t> </a:t>
            </a:r>
            <a:r>
              <a:rPr lang="nb-NO" sz="1800" err="1"/>
              <a:t>box</a:t>
            </a:r>
            <a:r>
              <a:rPr lang="nb-NO" sz="1800"/>
              <a:t>-teknikker</a:t>
            </a:r>
          </a:p>
          <a:p>
            <a:pPr marL="342900" indent="-342900">
              <a:buFont typeface="Arial" panose="020B0604020202020204" pitchFamily="34" charset="0"/>
              <a:buChar char="•"/>
            </a:pPr>
            <a:r>
              <a:rPr lang="nb-NO" sz="1800"/>
              <a:t>Strukturbaserte/</a:t>
            </a:r>
            <a:r>
              <a:rPr lang="nb-NO" sz="1800" err="1"/>
              <a:t>white</a:t>
            </a:r>
            <a:r>
              <a:rPr lang="nb-NO" sz="1800"/>
              <a:t> </a:t>
            </a:r>
            <a:r>
              <a:rPr lang="nb-NO" sz="1800" err="1"/>
              <a:t>box</a:t>
            </a:r>
            <a:r>
              <a:rPr lang="nb-NO" sz="1800"/>
              <a:t>-teknikker</a:t>
            </a:r>
          </a:p>
          <a:p>
            <a:pPr marL="342900" indent="-342900">
              <a:buFont typeface="Arial" panose="020B0604020202020204" pitchFamily="34" charset="0"/>
              <a:buChar char="•"/>
            </a:pPr>
            <a:r>
              <a:rPr lang="nb-NO" sz="1800"/>
              <a:t>Erfaringsbasert teknikk</a:t>
            </a:r>
          </a:p>
          <a:p>
            <a:pPr marL="342900" indent="-342900">
              <a:buFont typeface="Arial" panose="020B0604020202020204" pitchFamily="34" charset="0"/>
              <a:buChar char="•"/>
            </a:pPr>
            <a:r>
              <a:rPr lang="nb-NO" sz="1800"/>
              <a:t>Valg av testteknikker</a:t>
            </a:r>
            <a:endParaRPr lang="nb-NO"/>
          </a:p>
          <a:p>
            <a:pPr marL="0" indent="0">
              <a:buNone/>
            </a:pPr>
            <a:endParaRPr lang="nb-NO"/>
          </a:p>
          <a:p>
            <a:pPr marL="0" indent="0">
              <a:buNone/>
            </a:pPr>
            <a:endParaRPr lang="nb-NO"/>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73</a:t>
            </a:fld>
            <a:endParaRPr lang="fr-FR"/>
          </a:p>
        </p:txBody>
      </p:sp>
      <p:sp>
        <p:nvSpPr>
          <p:cNvPr id="5" name="Text Placeholder 4"/>
          <p:cNvSpPr>
            <a:spLocks noGrp="1"/>
          </p:cNvSpPr>
          <p:nvPr>
            <p:ph type="body" sz="quarter" idx="14"/>
          </p:nvPr>
        </p:nvSpPr>
        <p:spPr>
          <a:xfrm>
            <a:off x="539552" y="836390"/>
            <a:ext cx="7776864" cy="576386"/>
          </a:xfrm>
        </p:spPr>
        <p:txBody>
          <a:bodyPr>
            <a:normAutofit/>
          </a:bodyPr>
          <a:lstStyle/>
          <a:p>
            <a:r>
              <a:rPr lang="nb-NO"/>
              <a:t>Kapittel 4: teknikker for testdesign</a:t>
            </a:r>
          </a:p>
        </p:txBody>
      </p:sp>
      <p:pic>
        <p:nvPicPr>
          <p:cNvPr id="6" name="Bilde 4"/>
          <p:cNvPicPr>
            <a:picLocks noChangeAspect="1"/>
          </p:cNvPicPr>
          <p:nvPr/>
        </p:nvPicPr>
        <p:blipFill>
          <a:blip r:embed="rId3"/>
          <a:stretch>
            <a:fillRect/>
          </a:stretch>
        </p:blipFill>
        <p:spPr>
          <a:xfrm>
            <a:off x="6588224" y="2060849"/>
            <a:ext cx="1407046" cy="1778826"/>
          </a:xfrm>
          <a:prstGeom prst="rect">
            <a:avLst/>
          </a:prstGeom>
        </p:spPr>
      </p:pic>
    </p:spTree>
    <p:extLst>
      <p:ext uri="{BB962C8B-B14F-4D97-AF65-F5344CB8AC3E}">
        <p14:creationId xmlns:p14="http://schemas.microsoft.com/office/powerpoint/2010/main" val="14075736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Testutviklingsprosessen</a:t>
            </a:r>
          </a:p>
        </p:txBody>
      </p:sp>
      <p:sp>
        <p:nvSpPr>
          <p:cNvPr id="3" name="Content Placeholder 2"/>
          <p:cNvSpPr>
            <a:spLocks noGrp="1"/>
          </p:cNvSpPr>
          <p:nvPr>
            <p:ph sz="quarter" idx="13"/>
          </p:nvPr>
        </p:nvSpPr>
        <p:spPr/>
        <p:txBody>
          <a:bodyPr>
            <a:normAutofit/>
          </a:bodyPr>
          <a:lstStyle/>
          <a:p>
            <a:r>
              <a:rPr lang="nb-NO"/>
              <a:t>Testutviklingsprosessen spenner fra å være meget formell til helt uformell uten dokumentasjon</a:t>
            </a:r>
          </a:p>
          <a:p>
            <a:pPr lvl="1"/>
            <a:r>
              <a:rPr lang="nb-NO"/>
              <a:t>Avhenger av kontekst og modenhet</a:t>
            </a:r>
          </a:p>
          <a:p>
            <a:pPr marL="473075" lvl="1" indent="0">
              <a:buNone/>
            </a:pPr>
            <a:endParaRPr lang="nb-NO"/>
          </a:p>
          <a:p>
            <a:pPr marL="457200" indent="-457200">
              <a:buAutoNum type="arabicParenR"/>
            </a:pPr>
            <a:r>
              <a:rPr lang="nb-NO"/>
              <a:t>Analyse av testgrunnlag for å identifisere testbetingelser</a:t>
            </a:r>
          </a:p>
          <a:p>
            <a:pPr marL="457200" indent="-457200">
              <a:buAutoNum type="arabicParenR"/>
            </a:pPr>
            <a:r>
              <a:rPr lang="nb-NO"/>
              <a:t>Identifisere testtilfelle</a:t>
            </a:r>
          </a:p>
          <a:p>
            <a:pPr marL="457200" indent="-457200">
              <a:buAutoNum type="arabicParenR"/>
            </a:pPr>
            <a:r>
              <a:rPr lang="nb-NO"/>
              <a:t>Designe og spesifisere </a:t>
            </a:r>
            <a:r>
              <a:rPr lang="nb-NO" err="1"/>
              <a:t>testcases</a:t>
            </a:r>
            <a:endParaRPr lang="nb-NO"/>
          </a:p>
          <a:p>
            <a:pPr marL="457200" indent="-457200">
              <a:buAutoNum type="arabicParenR"/>
            </a:pPr>
            <a:r>
              <a:rPr lang="nb-NO"/>
              <a:t>Utvikle testprosedyre</a:t>
            </a:r>
          </a:p>
          <a:p>
            <a:pPr lvl="1"/>
            <a:r>
              <a:rPr lang="nb-NO"/>
              <a:t>Testtilfeller blir utviklet, implementert og prioritert</a:t>
            </a:r>
          </a:p>
          <a:p>
            <a:pPr lvl="1"/>
            <a:r>
              <a:rPr lang="nb-NO"/>
              <a:t>Samles i en kjøreplan </a:t>
            </a:r>
          </a:p>
          <a:p>
            <a:pPr marL="444500" lvl="1"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74</a:t>
            </a:fld>
            <a:endParaRPr lang="nb-NO"/>
          </a:p>
        </p:txBody>
      </p:sp>
    </p:spTree>
    <p:extLst>
      <p:ext uri="{BB962C8B-B14F-4D97-AF65-F5344CB8AC3E}">
        <p14:creationId xmlns:p14="http://schemas.microsoft.com/office/powerpoint/2010/main" val="16728159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5" name="Content Placeholder 1"/>
          <p:cNvSpPr txBox="1">
            <a:spLocks/>
          </p:cNvSpPr>
          <p:nvPr/>
        </p:nvSpPr>
        <p:spPr>
          <a:xfrm>
            <a:off x="474390" y="2780928"/>
            <a:ext cx="7265962" cy="31683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a:p>
        </p:txBody>
      </p:sp>
      <p:sp>
        <p:nvSpPr>
          <p:cNvPr id="6" name="Content Placeholder 2"/>
          <p:cNvSpPr txBox="1">
            <a:spLocks/>
          </p:cNvSpPr>
          <p:nvPr/>
        </p:nvSpPr>
        <p:spPr>
          <a:xfrm>
            <a:off x="4874786" y="2801181"/>
            <a:ext cx="3474000" cy="28756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200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
        <p:nvSpPr>
          <p:cNvPr id="3" name="Tittel 2"/>
          <p:cNvSpPr>
            <a:spLocks noGrp="1"/>
          </p:cNvSpPr>
          <p:nvPr>
            <p:ph type="title"/>
          </p:nvPr>
        </p:nvSpPr>
        <p:spPr/>
        <p:txBody>
          <a:bodyPr/>
          <a:lstStyle/>
          <a:p>
            <a:r>
              <a:rPr lang="en-US" err="1"/>
              <a:t>Statisk</a:t>
            </a:r>
            <a:r>
              <a:rPr lang="en-US"/>
              <a:t> </a:t>
            </a:r>
            <a:r>
              <a:rPr lang="en-US" err="1"/>
              <a:t>og</a:t>
            </a:r>
            <a:r>
              <a:rPr lang="en-US"/>
              <a:t> </a:t>
            </a:r>
            <a:r>
              <a:rPr lang="en-US" b="1" err="1"/>
              <a:t>dynamisk</a:t>
            </a:r>
            <a:r>
              <a:rPr lang="en-US" b="1"/>
              <a:t> </a:t>
            </a:r>
            <a:r>
              <a:rPr lang="en-US"/>
              <a:t>testing</a:t>
            </a:r>
          </a:p>
        </p:txBody>
      </p:sp>
    </p:spTree>
    <p:extLst>
      <p:ext uri="{BB962C8B-B14F-4D97-AF65-F5344CB8AC3E}">
        <p14:creationId xmlns:p14="http://schemas.microsoft.com/office/powerpoint/2010/main" val="414833070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Kategorier av teknikker for testdesign</a:t>
            </a:r>
            <a:br>
              <a:rPr lang="nb-NO"/>
            </a:br>
            <a:endParaRPr lang="nb-NO"/>
          </a:p>
        </p:txBody>
      </p:sp>
      <p:sp>
        <p:nvSpPr>
          <p:cNvPr id="2" name="Text Placeholder 1"/>
          <p:cNvSpPr>
            <a:spLocks noGrp="1"/>
          </p:cNvSpPr>
          <p:nvPr>
            <p:ph sz="quarter" idx="13"/>
          </p:nvPr>
        </p:nvSpPr>
        <p:spPr>
          <a:xfrm>
            <a:off x="515938" y="1484313"/>
            <a:ext cx="6576342" cy="4752999"/>
          </a:xfrm>
        </p:spPr>
        <p:txBody>
          <a:bodyPr vert="horz" lIns="0" tIns="0" rIns="0" bIns="0" rtlCol="0" anchor="t">
            <a:normAutofit/>
          </a:bodyPr>
          <a:lstStyle/>
          <a:p>
            <a:pPr marL="0" indent="0">
              <a:spcBef>
                <a:spcPts val="0"/>
              </a:spcBef>
              <a:buNone/>
            </a:pPr>
            <a:endParaRPr lang="nb-NO"/>
          </a:p>
          <a:p>
            <a:pPr marL="271145" indent="-271145"/>
            <a:r>
              <a:rPr lang="nb-NO" b="1"/>
              <a:t>Spesifikasjonsbaserte teknikker (</a:t>
            </a:r>
            <a:r>
              <a:rPr lang="nb-NO" b="1" err="1"/>
              <a:t>black</a:t>
            </a:r>
            <a:r>
              <a:rPr lang="nb-NO" b="1"/>
              <a:t> </a:t>
            </a:r>
            <a:r>
              <a:rPr lang="nb-NO" b="1" err="1"/>
              <a:t>box</a:t>
            </a:r>
            <a:r>
              <a:rPr lang="nb-NO" b="1"/>
              <a:t>)</a:t>
            </a:r>
            <a:endParaRPr lang="nb-NO" b="1">
              <a:cs typeface="Calibri"/>
            </a:endParaRPr>
          </a:p>
          <a:p>
            <a:pPr marL="715645" lvl="1" indent="-242570"/>
            <a:r>
              <a:rPr lang="nb-NO"/>
              <a:t>Modeller brukes spesifisering av problemet som skal løses, softwaren eller dens komponenter</a:t>
            </a:r>
            <a:endParaRPr lang="nb-NO">
              <a:cs typeface="Calibri"/>
            </a:endParaRPr>
          </a:p>
          <a:p>
            <a:pPr marL="473075" lvl="1" indent="0">
              <a:buNone/>
            </a:pPr>
            <a:endParaRPr lang="nb-NO"/>
          </a:p>
          <a:p>
            <a:pPr marL="271145" indent="-271145"/>
            <a:r>
              <a:rPr lang="nb-NO" b="1"/>
              <a:t>Strukturbaserte teknikker (</a:t>
            </a:r>
            <a:r>
              <a:rPr lang="nb-NO" b="1" err="1"/>
              <a:t>white</a:t>
            </a:r>
            <a:r>
              <a:rPr lang="nb-NO" b="1"/>
              <a:t> </a:t>
            </a:r>
            <a:r>
              <a:rPr lang="nb-NO" b="1" err="1"/>
              <a:t>box</a:t>
            </a:r>
            <a:r>
              <a:rPr lang="nb-NO" b="1"/>
              <a:t>)</a:t>
            </a:r>
            <a:endParaRPr lang="nb-NO" b="1">
              <a:cs typeface="Calibri"/>
            </a:endParaRPr>
          </a:p>
          <a:p>
            <a:pPr marL="715645" lvl="1" indent="-242570"/>
            <a:r>
              <a:rPr lang="nb-NO"/>
              <a:t>Info om hvordan softwaren er konstruert</a:t>
            </a:r>
            <a:endParaRPr lang="nb-NO">
              <a:cs typeface="Calibri"/>
            </a:endParaRPr>
          </a:p>
          <a:p>
            <a:pPr marL="715645" lvl="1" indent="-242570"/>
            <a:r>
              <a:rPr lang="nb-NO"/>
              <a:t>Enkelt å måle dekningsgrad</a:t>
            </a:r>
            <a:endParaRPr lang="nb-NO">
              <a:cs typeface="Calibri"/>
            </a:endParaRPr>
          </a:p>
          <a:p>
            <a:pPr marL="473075" lvl="1" indent="0">
              <a:buNone/>
            </a:pPr>
            <a:endParaRPr lang="nb-NO"/>
          </a:p>
          <a:p>
            <a:pPr marL="271145" indent="-271145"/>
            <a:r>
              <a:rPr lang="nb-NO" b="1"/>
              <a:t>Erfaringsbasert teknikk (</a:t>
            </a:r>
            <a:r>
              <a:rPr lang="nb-NO" b="1" err="1"/>
              <a:t>experience-based</a:t>
            </a:r>
            <a:r>
              <a:rPr lang="nb-NO" b="1"/>
              <a:t>) </a:t>
            </a:r>
            <a:endParaRPr lang="nb-NO" b="1">
              <a:cs typeface="Calibri"/>
            </a:endParaRPr>
          </a:p>
          <a:p>
            <a:pPr marL="715645" lvl="1" indent="-242570"/>
            <a:r>
              <a:rPr lang="nb-NO"/>
              <a:t>Kunnskap og erfaring om softwaren og hvor sannsynlige feil kan befinne seg</a:t>
            </a:r>
            <a:endParaRPr lang="nb-NO">
              <a:cs typeface="Calibri"/>
            </a:endParaRPr>
          </a:p>
          <a:p>
            <a:pPr marL="271145" indent="-271145"/>
            <a:endParaRPr lang="nb-NO">
              <a:cs typeface="Calibri"/>
            </a:endParaRPr>
          </a:p>
          <a:p>
            <a:pPr marL="0" indent="0">
              <a:buNone/>
            </a:pPr>
            <a:endParaRPr lang="nb-NO"/>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76</a:t>
            </a:fld>
            <a:endParaRPr lang="fr-FR"/>
          </a:p>
        </p:txBody>
      </p:sp>
      <p:pic>
        <p:nvPicPr>
          <p:cNvPr id="7" name="Bilde 4"/>
          <p:cNvPicPr>
            <a:picLocks noChangeAspect="1"/>
          </p:cNvPicPr>
          <p:nvPr/>
        </p:nvPicPr>
        <p:blipFill>
          <a:blip r:embed="rId3"/>
          <a:stretch>
            <a:fillRect/>
          </a:stretch>
        </p:blipFill>
        <p:spPr>
          <a:xfrm>
            <a:off x="7237597" y="2163863"/>
            <a:ext cx="1345881" cy="1184375"/>
          </a:xfrm>
          <a:prstGeom prst="rect">
            <a:avLst/>
          </a:prstGeom>
        </p:spPr>
      </p:pic>
      <p:pic>
        <p:nvPicPr>
          <p:cNvPr id="8" name="Bilde 5"/>
          <p:cNvPicPr>
            <a:picLocks noChangeAspect="1"/>
          </p:cNvPicPr>
          <p:nvPr/>
        </p:nvPicPr>
        <p:blipFill>
          <a:blip r:embed="rId4"/>
          <a:stretch>
            <a:fillRect/>
          </a:stretch>
        </p:blipFill>
        <p:spPr>
          <a:xfrm>
            <a:off x="7237598" y="3573016"/>
            <a:ext cx="1439864" cy="131170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27273" b="75430"/>
          <a:stretch/>
        </p:blipFill>
        <p:spPr>
          <a:xfrm flipH="1">
            <a:off x="7334474" y="5115587"/>
            <a:ext cx="1152128" cy="936104"/>
          </a:xfrm>
          <a:prstGeom prst="rect">
            <a:avLst/>
          </a:prstGeom>
        </p:spPr>
      </p:pic>
    </p:spTree>
    <p:extLst>
      <p:ext uri="{BB962C8B-B14F-4D97-AF65-F5344CB8AC3E}">
        <p14:creationId xmlns:p14="http://schemas.microsoft.com/office/powerpoint/2010/main" val="97879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16/04/2018</a:t>
            </a:fld>
            <a:endParaRPr lang="en-GB">
              <a:solidFill>
                <a:srgbClr val="494A4B"/>
              </a:solidFill>
              <a:latin typeface="Arial"/>
            </a:endParaRPr>
          </a:p>
        </p:txBody>
      </p:sp>
      <p:sp>
        <p:nvSpPr>
          <p:cNvPr id="5" name="Content Placeholder 1"/>
          <p:cNvSpPr txBox="1">
            <a:spLocks/>
          </p:cNvSpPr>
          <p:nvPr/>
        </p:nvSpPr>
        <p:spPr>
          <a:xfrm>
            <a:off x="547512" y="1493295"/>
            <a:ext cx="7840911" cy="506962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b="1">
                <a:latin typeface="+mn-lt"/>
              </a:rPr>
              <a:t>BLACK BOX</a:t>
            </a:r>
          </a:p>
          <a:p>
            <a:pPr>
              <a:buFont typeface="Arial" pitchFamily="34" charset="0"/>
              <a:buNone/>
              <a:defRPr/>
            </a:pPr>
            <a:r>
              <a:rPr lang="nb-NO" b="1">
                <a:latin typeface="+mn-lt"/>
              </a:rPr>
              <a:t>Spesifikasjonsbasert</a:t>
            </a:r>
          </a:p>
          <a:p>
            <a:pPr>
              <a:defRPr/>
            </a:pPr>
            <a:r>
              <a:rPr lang="nb-NO">
                <a:latin typeface="+mn-lt"/>
              </a:rPr>
              <a:t>Ekvivalensklasseinndeling (</a:t>
            </a:r>
            <a:r>
              <a:rPr lang="nb-NO" err="1">
                <a:latin typeface="+mn-lt"/>
              </a:rPr>
              <a:t>equivalence</a:t>
            </a:r>
            <a:r>
              <a:rPr lang="nb-NO">
                <a:latin typeface="+mn-lt"/>
              </a:rPr>
              <a:t> </a:t>
            </a:r>
            <a:r>
              <a:rPr lang="nb-NO" err="1">
                <a:latin typeface="+mn-lt"/>
              </a:rPr>
              <a:t>partitioning</a:t>
            </a:r>
            <a:r>
              <a:rPr lang="nb-NO">
                <a:latin typeface="+mn-lt"/>
              </a:rPr>
              <a:t>) </a:t>
            </a:r>
          </a:p>
          <a:p>
            <a:pPr>
              <a:defRPr/>
            </a:pPr>
            <a:r>
              <a:rPr lang="nb-NO">
                <a:solidFill>
                  <a:srgbClr val="DBD9D8">
                    <a:lumMod val="50000"/>
                  </a:srgbClr>
                </a:solidFill>
                <a:latin typeface="+mn-lt"/>
              </a:rPr>
              <a:t>Grenseverdianalyse (</a:t>
            </a:r>
            <a:r>
              <a:rPr lang="nb-NO" err="1">
                <a:solidFill>
                  <a:srgbClr val="DBD9D8">
                    <a:lumMod val="50000"/>
                  </a:srgbClr>
                </a:solidFill>
                <a:latin typeface="+mn-lt"/>
              </a:rPr>
              <a:t>boundary</a:t>
            </a:r>
            <a:r>
              <a:rPr lang="nb-NO">
                <a:solidFill>
                  <a:srgbClr val="DBD9D8">
                    <a:lumMod val="50000"/>
                  </a:srgbClr>
                </a:solidFill>
                <a:latin typeface="+mn-lt"/>
              </a:rPr>
              <a:t> </a:t>
            </a:r>
            <a:r>
              <a:rPr lang="nb-NO" err="1">
                <a:solidFill>
                  <a:srgbClr val="DBD9D8">
                    <a:lumMod val="50000"/>
                  </a:srgbClr>
                </a:solidFill>
                <a:latin typeface="+mn-lt"/>
              </a:rPr>
              <a:t>value</a:t>
            </a:r>
            <a:r>
              <a:rPr lang="nb-NO">
                <a:solidFill>
                  <a:srgbClr val="DBD9D8">
                    <a:lumMod val="50000"/>
                  </a:srgbClr>
                </a:solidFill>
                <a:latin typeface="+mn-lt"/>
              </a:rPr>
              <a:t> </a:t>
            </a:r>
            <a:r>
              <a:rPr lang="nb-NO" err="1">
                <a:solidFill>
                  <a:srgbClr val="DBD9D8">
                    <a:lumMod val="50000"/>
                  </a:srgbClr>
                </a:solidFill>
                <a:latin typeface="+mn-lt"/>
              </a:rPr>
              <a:t>analysis</a:t>
            </a:r>
            <a:r>
              <a:rPr lang="nb-NO">
                <a:solidFill>
                  <a:srgbClr val="DBD9D8">
                    <a:lumMod val="50000"/>
                  </a:srgbClr>
                </a:solidFill>
                <a:latin typeface="+mn-lt"/>
              </a:rPr>
              <a:t>) </a:t>
            </a:r>
          </a:p>
          <a:p>
            <a:pPr>
              <a:defRPr/>
            </a:pPr>
            <a:r>
              <a:rPr lang="nb-NO">
                <a:solidFill>
                  <a:srgbClr val="DBD9D8">
                    <a:lumMod val="50000"/>
                  </a:srgbClr>
                </a:solidFill>
                <a:latin typeface="+mn-lt"/>
              </a:rPr>
              <a:t>Beslutningstabelltesting (</a:t>
            </a:r>
            <a:r>
              <a:rPr lang="nb-NO" err="1">
                <a:solidFill>
                  <a:srgbClr val="DBD9D8">
                    <a:lumMod val="50000"/>
                  </a:srgbClr>
                </a:solidFill>
                <a:latin typeface="+mn-lt"/>
              </a:rPr>
              <a:t>decision</a:t>
            </a:r>
            <a:r>
              <a:rPr lang="nb-NO">
                <a:solidFill>
                  <a:srgbClr val="DBD9D8">
                    <a:lumMod val="50000"/>
                  </a:srgbClr>
                </a:solidFill>
                <a:latin typeface="+mn-lt"/>
              </a:rPr>
              <a:t> </a:t>
            </a:r>
            <a:r>
              <a:rPr lang="nb-NO" err="1">
                <a:solidFill>
                  <a:srgbClr val="DBD9D8">
                    <a:lumMod val="50000"/>
                  </a:srgbClr>
                </a:solidFill>
                <a:latin typeface="+mn-lt"/>
              </a:rPr>
              <a:t>tables</a:t>
            </a:r>
            <a:r>
              <a:rPr lang="nb-NO">
                <a:solidFill>
                  <a:srgbClr val="DBD9D8">
                    <a:lumMod val="50000"/>
                  </a:srgbClr>
                </a:solidFill>
                <a:latin typeface="+mn-lt"/>
              </a:rPr>
              <a:t>) </a:t>
            </a:r>
          </a:p>
          <a:p>
            <a:pPr>
              <a:defRPr/>
            </a:pPr>
            <a:r>
              <a:rPr lang="nb-NO">
                <a:solidFill>
                  <a:srgbClr val="DBD9D8">
                    <a:lumMod val="50000"/>
                  </a:srgbClr>
                </a:solidFill>
                <a:latin typeface="+mn-lt"/>
              </a:rPr>
              <a:t>Tilstandsbasert testing (</a:t>
            </a:r>
            <a:r>
              <a:rPr lang="nb-NO" err="1">
                <a:solidFill>
                  <a:srgbClr val="DBD9D8">
                    <a:lumMod val="50000"/>
                  </a:srgbClr>
                </a:solidFill>
                <a:latin typeface="+mn-lt"/>
              </a:rPr>
              <a:t>state</a:t>
            </a:r>
            <a:r>
              <a:rPr lang="nb-NO">
                <a:solidFill>
                  <a:srgbClr val="DBD9D8">
                    <a:lumMod val="50000"/>
                  </a:srgbClr>
                </a:solidFill>
                <a:latin typeface="+mn-lt"/>
              </a:rPr>
              <a:t> </a:t>
            </a:r>
            <a:r>
              <a:rPr lang="nb-NO" err="1">
                <a:solidFill>
                  <a:srgbClr val="DBD9D8">
                    <a:lumMod val="50000"/>
                  </a:srgbClr>
                </a:solidFill>
                <a:latin typeface="+mn-lt"/>
              </a:rPr>
              <a:t>transition</a:t>
            </a:r>
            <a:r>
              <a:rPr lang="nb-NO">
                <a:solidFill>
                  <a:srgbClr val="DBD9D8">
                    <a:lumMod val="50000"/>
                  </a:srgbClr>
                </a:solidFill>
                <a:latin typeface="+mn-lt"/>
              </a:rPr>
              <a:t> testing) </a:t>
            </a:r>
          </a:p>
          <a:p>
            <a:pPr>
              <a:defRPr/>
            </a:pPr>
            <a:r>
              <a:rPr lang="nb-NO">
                <a:solidFill>
                  <a:srgbClr val="DBD9D8">
                    <a:lumMod val="50000"/>
                  </a:srgbClr>
                </a:solidFill>
                <a:latin typeface="+mn-lt"/>
              </a:rPr>
              <a:t>Brukstilfelletesting (</a:t>
            </a:r>
            <a:r>
              <a:rPr lang="nb-NO" err="1">
                <a:solidFill>
                  <a:srgbClr val="DBD9D8">
                    <a:lumMod val="50000"/>
                  </a:srgbClr>
                </a:solidFill>
                <a:latin typeface="+mn-lt"/>
              </a:rPr>
              <a:t>use</a:t>
            </a:r>
            <a:r>
              <a:rPr lang="nb-NO">
                <a:solidFill>
                  <a:srgbClr val="DBD9D8">
                    <a:lumMod val="50000"/>
                  </a:srgbClr>
                </a:solidFill>
                <a:latin typeface="+mn-lt"/>
              </a:rPr>
              <a:t> case) </a:t>
            </a:r>
          </a:p>
        </p:txBody>
      </p:sp>
      <p:pic>
        <p:nvPicPr>
          <p:cNvPr id="7" name="Bilde 9"/>
          <p:cNvPicPr>
            <a:picLocks noChangeAspect="1"/>
          </p:cNvPicPr>
          <p:nvPr/>
        </p:nvPicPr>
        <p:blipFill>
          <a:blip r:embed="rId3"/>
          <a:stretch>
            <a:fillRect/>
          </a:stretch>
        </p:blipFill>
        <p:spPr>
          <a:xfrm>
            <a:off x="5436096" y="3717032"/>
            <a:ext cx="2304256" cy="2027744"/>
          </a:xfrm>
          <a:prstGeom prst="rect">
            <a:avLst/>
          </a:prstGeom>
        </p:spPr>
      </p:pic>
      <p:sp>
        <p:nvSpPr>
          <p:cNvPr id="9" name="Tittel 8"/>
          <p:cNvSpPr>
            <a:spLocks noGrp="1"/>
          </p:cNvSpPr>
          <p:nvPr>
            <p:ph type="title"/>
          </p:nvPr>
        </p:nvSpPr>
        <p:spPr/>
        <p:txBody>
          <a:bodyPr/>
          <a:lstStyle/>
          <a:p>
            <a:r>
              <a:rPr lang="en-US"/>
              <a:t>Black box-</a:t>
            </a:r>
            <a:r>
              <a:rPr lang="en-US" err="1"/>
              <a:t>teknikker</a:t>
            </a:r>
            <a:r>
              <a:rPr lang="en-US"/>
              <a:t> </a:t>
            </a:r>
          </a:p>
        </p:txBody>
      </p:sp>
    </p:spTree>
    <p:extLst>
      <p:ext uri="{BB962C8B-B14F-4D97-AF65-F5344CB8AC3E}">
        <p14:creationId xmlns:p14="http://schemas.microsoft.com/office/powerpoint/2010/main" val="305617234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sz="2400"/>
              <a:t>4</a:t>
            </a:r>
            <a:r>
              <a:rPr kumimoji="0" lang="nb-NO" sz="3200" b="0" i="0" u="none" strike="noStrike" kern="1200" cap="none" spc="0" normalizeH="0" baseline="0" noProof="0">
                <a:ln>
                  <a:noFill/>
                </a:ln>
                <a:solidFill>
                  <a:srgbClr val="FFFFFF"/>
                </a:solidFill>
                <a:effectLst/>
                <a:uLnTx/>
                <a:uFillTx/>
                <a:latin typeface="Arial" pitchFamily="34" charset="0"/>
                <a:cs typeface="Arial" pitchFamily="34" charset="0"/>
              </a:rPr>
              <a:t>. </a:t>
            </a:r>
            <a:r>
              <a:rPr kumimoji="0" lang="nb-NO" sz="2400" b="0" i="0" u="none" strike="noStrike" kern="1200" cap="none" spc="0" normalizeH="0" baseline="0" noProof="0">
                <a:ln>
                  <a:noFill/>
                </a:ln>
                <a:solidFill>
                  <a:srgbClr val="FFFFFF"/>
                </a:solidFill>
                <a:effectLst/>
                <a:uLnTx/>
                <a:uFillTx/>
                <a:latin typeface="+mn-lt"/>
                <a:cs typeface="Arial" pitchFamily="34" charset="0"/>
              </a:rPr>
              <a:t>TESTDESIGN</a:t>
            </a: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5" name="Content Placeholder 1"/>
          <p:cNvSpPr txBox="1">
            <a:spLocks/>
          </p:cNvSpPr>
          <p:nvPr/>
        </p:nvSpPr>
        <p:spPr>
          <a:xfrm>
            <a:off x="544439" y="1801821"/>
            <a:ext cx="7712068" cy="264856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a:solidFill>
                  <a:srgbClr val="DBD9D8">
                    <a:lumMod val="25000"/>
                  </a:srgbClr>
                </a:solidFill>
                <a:latin typeface="+mn-lt"/>
              </a:rPr>
              <a:t>Hvordan definere en ekvivalensklasse?</a:t>
            </a:r>
          </a:p>
          <a:p>
            <a:pPr>
              <a:defRPr/>
            </a:pPr>
            <a:r>
              <a:rPr lang="nb-NO" sz="2000">
                <a:solidFill>
                  <a:srgbClr val="DBD9D8">
                    <a:lumMod val="25000"/>
                  </a:srgbClr>
                </a:solidFill>
                <a:latin typeface="+mn-lt"/>
              </a:rPr>
              <a:t>Systemets inndata deles i intervaller</a:t>
            </a:r>
          </a:p>
          <a:p>
            <a:pPr>
              <a:defRPr/>
            </a:pPr>
            <a:r>
              <a:rPr lang="nb-NO" sz="2000">
                <a:solidFill>
                  <a:srgbClr val="DBD9D8">
                    <a:lumMod val="25000"/>
                  </a:srgbClr>
                </a:solidFill>
                <a:latin typeface="+mn-lt"/>
              </a:rPr>
              <a:t>En ekvivalensklasse er en datamengde der alle elementene behandles likt</a:t>
            </a:r>
          </a:p>
          <a:p>
            <a:pPr>
              <a:defRPr/>
            </a:pPr>
            <a:r>
              <a:rPr lang="nb-NO" sz="2000">
                <a:solidFill>
                  <a:srgbClr val="DBD9D8">
                    <a:lumMod val="25000"/>
                  </a:srgbClr>
                </a:solidFill>
                <a:latin typeface="+mn-lt"/>
              </a:rPr>
              <a:t>Ekvivalensklasser kan identifiseres fra spesifikasjonen</a:t>
            </a:r>
          </a:p>
          <a:p>
            <a:pPr lvl="1">
              <a:defRPr/>
            </a:pPr>
            <a:r>
              <a:rPr lang="nb-NO" sz="2000">
                <a:solidFill>
                  <a:srgbClr val="DBD9D8">
                    <a:lumMod val="25000"/>
                  </a:srgbClr>
                </a:solidFill>
                <a:latin typeface="+mn-lt"/>
              </a:rPr>
              <a:t>Tommelfingerregel - Velg data som ligger inne i ekvivalensklassen</a:t>
            </a:r>
          </a:p>
          <a:p>
            <a:pPr lvl="1">
              <a:defRPr/>
            </a:pPr>
            <a:endParaRPr lang="nb-NO" sz="2000"/>
          </a:p>
          <a:p>
            <a:pPr>
              <a:defRPr/>
            </a:pPr>
            <a:endParaRPr lang="nb-NO" sz="2000"/>
          </a:p>
        </p:txBody>
      </p:sp>
      <p:pic>
        <p:nvPicPr>
          <p:cNvPr id="6" name="Picture 3"/>
          <p:cNvPicPr>
            <a:picLocks noChangeAspect="1" noChangeArrowheads="1"/>
          </p:cNvPicPr>
          <p:nvPr/>
        </p:nvPicPr>
        <p:blipFill>
          <a:blip r:embed="rId3" cstate="print"/>
          <a:srcRect/>
          <a:stretch>
            <a:fillRect/>
          </a:stretch>
        </p:blipFill>
        <p:spPr bwMode="auto">
          <a:xfrm>
            <a:off x="1531664" y="4467922"/>
            <a:ext cx="5305425" cy="2228850"/>
          </a:xfrm>
          <a:prstGeom prst="rect">
            <a:avLst/>
          </a:prstGeom>
          <a:noFill/>
          <a:ln w="9525">
            <a:noFill/>
            <a:miter lim="800000"/>
            <a:headEnd/>
            <a:tailEnd/>
          </a:ln>
        </p:spPr>
      </p:pic>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Ekvivalensklasseinndeling</a:t>
            </a:r>
            <a:br>
              <a:rPr lang="nb-NO" sz="2400">
                <a:solidFill>
                  <a:srgbClr val="DBD9D8">
                    <a:lumMod val="25000"/>
                  </a:srgbClr>
                </a:solidFill>
              </a:rPr>
            </a:br>
            <a:r>
              <a:rPr lang="nb-NO" sz="2000" err="1">
                <a:solidFill>
                  <a:schemeClr val="bg1">
                    <a:lumMod val="65000"/>
                  </a:schemeClr>
                </a:solidFill>
              </a:rPr>
              <a:t>Equivalence</a:t>
            </a:r>
            <a:r>
              <a:rPr lang="nb-NO" sz="2000">
                <a:solidFill>
                  <a:schemeClr val="bg1">
                    <a:lumMod val="65000"/>
                  </a:schemeClr>
                </a:solidFill>
              </a:rPr>
              <a:t> </a:t>
            </a:r>
            <a:r>
              <a:rPr lang="nb-NO" sz="2000" err="1">
                <a:solidFill>
                  <a:schemeClr val="bg1">
                    <a:lumMod val="65000"/>
                  </a:schemeClr>
                </a:solidFill>
              </a:rPr>
              <a:t>partitioning</a:t>
            </a:r>
            <a:endParaRPr lang="en-US" sz="2000">
              <a:solidFill>
                <a:schemeClr val="bg1">
                  <a:lumMod val="65000"/>
                </a:schemeClr>
              </a:solidFill>
            </a:endParaRPr>
          </a:p>
        </p:txBody>
      </p:sp>
    </p:spTree>
    <p:extLst>
      <p:ext uri="{BB962C8B-B14F-4D97-AF65-F5344CB8AC3E}">
        <p14:creationId xmlns:p14="http://schemas.microsoft.com/office/powerpoint/2010/main" val="9806006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Ekvivalensklasser</a:t>
            </a:r>
          </a:p>
        </p:txBody>
      </p:sp>
      <p:sp>
        <p:nvSpPr>
          <p:cNvPr id="3" name="Content Placeholder 2"/>
          <p:cNvSpPr>
            <a:spLocks noGrp="1"/>
          </p:cNvSpPr>
          <p:nvPr>
            <p:ph sz="quarter" idx="13"/>
          </p:nvPr>
        </p:nvSpPr>
        <p:spPr/>
        <p:txBody>
          <a:bodyPr/>
          <a:lstStyle/>
          <a:p>
            <a:r>
              <a:rPr lang="nb-NO"/>
              <a:t>Egenandel for bilforsikring er basert på alderen til føreren. 17 til og med 25 har rate A, 26 til og med 50 er rate B, og over 50 er rate C.</a:t>
            </a:r>
          </a:p>
          <a:p>
            <a:r>
              <a:rPr lang="nb-NO"/>
              <a:t>Hvilke verdier er innenfor gyldige ekvivalensklasser?</a:t>
            </a:r>
          </a:p>
          <a:p>
            <a:pPr marL="0" indent="0">
              <a:buNone/>
            </a:pPr>
            <a:r>
              <a:rPr lang="nb-NO"/>
              <a:t>	a) 19,23,44</a:t>
            </a:r>
            <a:br>
              <a:rPr lang="nb-NO"/>
            </a:br>
            <a:r>
              <a:rPr lang="nb-NO"/>
              <a:t>	b) 32,47,49</a:t>
            </a:r>
            <a:br>
              <a:rPr lang="nb-NO"/>
            </a:br>
            <a:r>
              <a:rPr lang="nb-NO"/>
              <a:t>	c) 17,25,55</a:t>
            </a:r>
            <a:br>
              <a:rPr lang="nb-NO"/>
            </a:br>
            <a:r>
              <a:rPr lang="nb-NO"/>
              <a:t>	d) 22,33,55</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79</a:t>
            </a:fld>
            <a:endParaRPr lang="nb-NO"/>
          </a:p>
        </p:txBody>
      </p:sp>
    </p:spTree>
    <p:extLst>
      <p:ext uri="{BB962C8B-B14F-4D97-AF65-F5344CB8AC3E}">
        <p14:creationId xmlns:p14="http://schemas.microsoft.com/office/powerpoint/2010/main" val="165354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Testformål</a:t>
            </a:r>
          </a:p>
        </p:txBody>
      </p:sp>
      <p:sp>
        <p:nvSpPr>
          <p:cNvPr id="3" name="Content Placeholder 2"/>
          <p:cNvSpPr>
            <a:spLocks noGrp="1"/>
          </p:cNvSpPr>
          <p:nvPr>
            <p:ph sz="quarter" idx="13"/>
          </p:nvPr>
        </p:nvSpPr>
        <p:spPr/>
        <p:txBody>
          <a:bodyPr>
            <a:normAutofit/>
          </a:bodyPr>
          <a:lstStyle/>
          <a:p>
            <a:pPr>
              <a:buFont typeface="Arial" panose="020B0604020202020204" pitchFamily="34" charset="0"/>
              <a:buChar char="•"/>
            </a:pPr>
            <a:r>
              <a:rPr lang="nb-NO"/>
              <a:t>Finne feil </a:t>
            </a:r>
          </a:p>
          <a:p>
            <a:pPr>
              <a:buFont typeface="Arial" panose="020B0604020202020204" pitchFamily="34" charset="0"/>
              <a:buChar char="•"/>
            </a:pPr>
            <a:r>
              <a:rPr lang="nb-NO"/>
              <a:t>Få tillit til kvalitetsnivået </a:t>
            </a:r>
          </a:p>
          <a:p>
            <a:pPr>
              <a:buFont typeface="Arial" panose="020B0604020202020204" pitchFamily="34" charset="0"/>
              <a:buChar char="•"/>
            </a:pPr>
            <a:r>
              <a:rPr lang="nb-NO"/>
              <a:t>Gi informasjon for å skaffe beslutningsgrunnlag </a:t>
            </a:r>
          </a:p>
          <a:p>
            <a:pPr>
              <a:buFont typeface="Arial" panose="020B0604020202020204" pitchFamily="34" charset="0"/>
              <a:buChar char="•"/>
            </a:pPr>
            <a:r>
              <a:rPr lang="nb-NO"/>
              <a:t>Forebygge feil</a:t>
            </a:r>
          </a:p>
          <a:p>
            <a:pPr>
              <a:buFont typeface="Arial" panose="020B0604020202020204" pitchFamily="34" charset="0"/>
              <a:buChar char="•"/>
            </a:pPr>
            <a:endParaRPr lang="nb-NO"/>
          </a:p>
          <a:p>
            <a:pPr marL="0" lvl="0" indent="0">
              <a:buNone/>
              <a:defRPr/>
            </a:pPr>
            <a:r>
              <a:rPr lang="nb-NO" b="1">
                <a:solidFill>
                  <a:srgbClr val="494A4B"/>
                </a:solidFill>
              </a:rPr>
              <a:t>Verifisere – Har programvaren blitt laget </a:t>
            </a:r>
            <a:r>
              <a:rPr lang="nb-NO" b="1" i="1">
                <a:solidFill>
                  <a:srgbClr val="494A4B"/>
                </a:solidFill>
              </a:rPr>
              <a:t>riktig</a:t>
            </a:r>
            <a:r>
              <a:rPr lang="nb-NO" b="1">
                <a:solidFill>
                  <a:srgbClr val="494A4B"/>
                </a:solidFill>
              </a:rPr>
              <a:t>?</a:t>
            </a:r>
          </a:p>
          <a:p>
            <a:pPr marL="0" lvl="0" indent="0">
              <a:buNone/>
              <a:defRPr/>
            </a:pPr>
            <a:r>
              <a:rPr lang="nb-NO" b="1">
                <a:solidFill>
                  <a:srgbClr val="494A4B"/>
                </a:solidFill>
              </a:rPr>
              <a:t>Validere – Har </a:t>
            </a:r>
            <a:r>
              <a:rPr lang="nb-NO" b="1" i="1">
                <a:solidFill>
                  <a:srgbClr val="494A4B"/>
                </a:solidFill>
              </a:rPr>
              <a:t>riktig </a:t>
            </a:r>
            <a:r>
              <a:rPr lang="nb-NO" b="1">
                <a:solidFill>
                  <a:srgbClr val="494A4B"/>
                </a:solidFill>
              </a:rPr>
              <a:t>programvare blitt laget?</a:t>
            </a:r>
          </a:p>
          <a:p>
            <a:pPr marL="0" indent="0">
              <a:buNone/>
            </a:pPr>
            <a:endParaRPr lang="nb-NO"/>
          </a:p>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a:t>
            </a:fld>
            <a:endParaRPr lang="nb-NO"/>
          </a:p>
        </p:txBody>
      </p:sp>
    </p:spTree>
    <p:extLst>
      <p:ext uri="{BB962C8B-B14F-4D97-AF65-F5344CB8AC3E}">
        <p14:creationId xmlns:p14="http://schemas.microsoft.com/office/powerpoint/2010/main" val="131203009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5" name="Content Placeholder 2"/>
          <p:cNvSpPr txBox="1">
            <a:spLocks/>
          </p:cNvSpPr>
          <p:nvPr/>
        </p:nvSpPr>
        <p:spPr>
          <a:xfrm>
            <a:off x="544439" y="1719904"/>
            <a:ext cx="396361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a:spcBef>
                <a:spcPts val="1300"/>
              </a:spcBef>
              <a:buFont typeface="Arial" pitchFamily="34" charset="0"/>
              <a:buChar char="•"/>
              <a:defRPr/>
            </a:pPr>
            <a:r>
              <a:rPr lang="nb-NO" sz="2000">
                <a:solidFill>
                  <a:srgbClr val="DBD9D8">
                    <a:lumMod val="25000"/>
                  </a:srgbClr>
                </a:solidFill>
                <a:latin typeface="+mn-lt"/>
              </a:rPr>
              <a:t>Vi designer tester til å teste/validere verdiene på grenser som er satt i systemet. </a:t>
            </a:r>
          </a:p>
          <a:p>
            <a:pPr>
              <a:defRPr/>
            </a:pPr>
            <a:r>
              <a:rPr lang="nb-NO" sz="2000">
                <a:solidFill>
                  <a:srgbClr val="DBD9D8">
                    <a:lumMod val="25000"/>
                  </a:srgbClr>
                </a:solidFill>
                <a:latin typeface="+mn-lt"/>
              </a:rPr>
              <a:t>Rundt grenseverdiene er det veldig mange feil/</a:t>
            </a:r>
            <a:r>
              <a:rPr lang="nb-NO" sz="2000" err="1">
                <a:solidFill>
                  <a:srgbClr val="DBD9D8">
                    <a:lumMod val="25000"/>
                  </a:srgbClr>
                </a:solidFill>
                <a:latin typeface="+mn-lt"/>
              </a:rPr>
              <a:t>defects</a:t>
            </a:r>
            <a:r>
              <a:rPr lang="nb-NO" sz="2000">
                <a:solidFill>
                  <a:srgbClr val="DBD9D8">
                    <a:lumMod val="25000"/>
                  </a:srgbClr>
                </a:solidFill>
                <a:latin typeface="+mn-lt"/>
              </a:rPr>
              <a:t> som «gjemmer seg»</a:t>
            </a:r>
          </a:p>
          <a:p>
            <a:pPr>
              <a:defRPr/>
            </a:pPr>
            <a:r>
              <a:rPr lang="nb-NO" sz="2000">
                <a:solidFill>
                  <a:srgbClr val="DBD9D8">
                    <a:lumMod val="25000"/>
                  </a:srgbClr>
                </a:solidFill>
                <a:latin typeface="+mn-lt"/>
              </a:rPr>
              <a:t>Feil på grenseverdiene kan skyldes misforståelse i kodingen fra utviklerne </a:t>
            </a:r>
          </a:p>
        </p:txBody>
      </p:sp>
      <p:pic>
        <p:nvPicPr>
          <p:cNvPr id="8" name="Bilde 7"/>
          <p:cNvPicPr>
            <a:picLocks noChangeAspect="1"/>
          </p:cNvPicPr>
          <p:nvPr/>
        </p:nvPicPr>
        <p:blipFill>
          <a:blip r:embed="rId3"/>
          <a:stretch>
            <a:fillRect/>
          </a:stretch>
        </p:blipFill>
        <p:spPr>
          <a:xfrm>
            <a:off x="5076056" y="1724060"/>
            <a:ext cx="3128511" cy="3231649"/>
          </a:xfrm>
          <a:prstGeom prst="rect">
            <a:avLst/>
          </a:prstGeom>
        </p:spPr>
      </p:pic>
      <p:sp>
        <p:nvSpPr>
          <p:cNvPr id="6" name="Tittel 5"/>
          <p:cNvSpPr>
            <a:spLocks noGrp="1"/>
          </p:cNvSpPr>
          <p:nvPr>
            <p:ph type="title"/>
          </p:nvPr>
        </p:nvSpPr>
        <p:spPr>
          <a:xfrm>
            <a:off x="544439" y="116955"/>
            <a:ext cx="8045374" cy="790031"/>
          </a:xfrm>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en-US" sz="2000">
              <a:solidFill>
                <a:schemeClr val="bg1">
                  <a:lumMod val="65000"/>
                </a:schemeClr>
              </a:solidFill>
            </a:endParaRPr>
          </a:p>
        </p:txBody>
      </p:sp>
    </p:spTree>
    <p:extLst>
      <p:ext uri="{BB962C8B-B14F-4D97-AF65-F5344CB8AC3E}">
        <p14:creationId xmlns:p14="http://schemas.microsoft.com/office/powerpoint/2010/main" val="24098789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2"/>
          <p:cNvSpPr txBox="1">
            <a:spLocks noChangeArrowheads="1"/>
          </p:cNvSpPr>
          <p:nvPr/>
        </p:nvSpPr>
        <p:spPr>
          <a:xfrm>
            <a:off x="1619672" y="1772816"/>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endParaRPr lang="nb-NO" sz="3200">
              <a:solidFill>
                <a:srgbClr val="DBD9D8">
                  <a:lumMod val="25000"/>
                </a:srgbClr>
              </a:solidFill>
              <a:latin typeface="+mn-lt"/>
            </a:endParaRPr>
          </a:p>
        </p:txBody>
      </p:sp>
      <p:sp>
        <p:nvSpPr>
          <p:cNvPr id="5" name="Rectangle 3"/>
          <p:cNvSpPr txBox="1">
            <a:spLocks noChangeArrowheads="1"/>
          </p:cNvSpPr>
          <p:nvPr/>
        </p:nvSpPr>
        <p:spPr>
          <a:xfrm>
            <a:off x="593740" y="1474025"/>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defRPr/>
            </a:pPr>
            <a:r>
              <a:rPr lang="nb-NO" sz="2000">
                <a:latin typeface="+mn-lt"/>
              </a:rPr>
              <a:t>Gyldige og ugyldige grenser: </a:t>
            </a:r>
          </a:p>
          <a:p>
            <a:pPr>
              <a:lnSpc>
                <a:spcPct val="90000"/>
              </a:lnSpc>
              <a:defRPr/>
            </a:pPr>
            <a:r>
              <a:rPr lang="nb-NO" sz="2000">
                <a:latin typeface="+mn-lt"/>
              </a:rPr>
              <a:t>Gyldige grenseverdier er grenseverdier på grensen til ekvivalensklasser med gyldige verdier.</a:t>
            </a:r>
          </a:p>
          <a:p>
            <a:pPr>
              <a:lnSpc>
                <a:spcPct val="90000"/>
              </a:lnSpc>
              <a:defRPr/>
            </a:pPr>
            <a:r>
              <a:rPr lang="nb-NO" sz="2000">
                <a:latin typeface="+mn-lt"/>
              </a:rPr>
              <a:t>Ugyldige grenseverdier er grenseverdier på grensen til ekvivalensklasser med ugyldige verdier.</a:t>
            </a:r>
          </a:p>
          <a:p>
            <a:pPr>
              <a:lnSpc>
                <a:spcPct val="90000"/>
              </a:lnSpc>
              <a:defRPr/>
            </a:pPr>
            <a:endParaRPr lang="nb-NO" sz="2000"/>
          </a:p>
          <a:p>
            <a:pPr marL="0" indent="0">
              <a:lnSpc>
                <a:spcPct val="90000"/>
              </a:lnSpc>
              <a:buNone/>
              <a:defRPr/>
            </a:pPr>
            <a:r>
              <a:rPr lang="nb-NO" sz="2000" b="1">
                <a:latin typeface="+mn-lt"/>
              </a:rPr>
              <a:t>Eksempel </a:t>
            </a:r>
          </a:p>
          <a:p>
            <a:pPr lvl="1">
              <a:lnSpc>
                <a:spcPct val="90000"/>
              </a:lnSpc>
              <a:defRPr/>
            </a:pPr>
            <a:r>
              <a:rPr lang="nb-NO" sz="1600">
                <a:latin typeface="+mn-lt"/>
              </a:rPr>
              <a:t>Gyldig område [1 ... 100]</a:t>
            </a:r>
          </a:p>
          <a:p>
            <a:pPr lvl="1">
              <a:lnSpc>
                <a:spcPct val="90000"/>
              </a:lnSpc>
              <a:defRPr/>
            </a:pPr>
            <a:r>
              <a:rPr lang="nb-NO" sz="1600">
                <a:latin typeface="+mn-lt"/>
              </a:rPr>
              <a:t>Gyldige verdier = 1, 2……. 99, 100</a:t>
            </a:r>
          </a:p>
          <a:p>
            <a:pPr lvl="1">
              <a:lnSpc>
                <a:spcPct val="90000"/>
              </a:lnSpc>
              <a:defRPr/>
            </a:pPr>
            <a:r>
              <a:rPr lang="nb-NO" sz="1600">
                <a:latin typeface="+mn-lt"/>
              </a:rPr>
              <a:t>Ugyldige verdier = 0 og 101 </a:t>
            </a:r>
            <a:r>
              <a:rPr lang="nb-NO" sz="1600" err="1">
                <a:latin typeface="+mn-lt"/>
              </a:rPr>
              <a:t>f.eks</a:t>
            </a:r>
            <a:endParaRPr lang="nb-NO" sz="1600">
              <a:latin typeface="+mn-lt"/>
            </a:endParaRPr>
          </a:p>
        </p:txBody>
      </p:sp>
      <p:sp>
        <p:nvSpPr>
          <p:cNvPr id="6" name="Text Box 4"/>
          <p:cNvSpPr txBox="1">
            <a:spLocks noChangeArrowheads="1"/>
          </p:cNvSpPr>
          <p:nvPr/>
        </p:nvSpPr>
        <p:spPr bwMode="auto">
          <a:xfrm>
            <a:off x="5220072" y="3621901"/>
            <a:ext cx="2057400" cy="1477328"/>
          </a:xfrm>
          <a:prstGeom prst="rect">
            <a:avLst/>
          </a:prstGeom>
          <a:noFill/>
          <a:ln w="12700">
            <a:solidFill>
              <a:srgbClr val="063954"/>
            </a:solidFill>
            <a:miter lim="800000"/>
            <a:headEnd/>
            <a:tailEnd/>
          </a:ln>
          <a:effectLst/>
        </p:spPr>
        <p:txBody>
          <a:bodyPr>
            <a:spAutoFit/>
          </a:bodyPr>
          <a:lstStyle/>
          <a:p>
            <a:pPr algn="ctr" defTabSz="914400">
              <a:defRPr/>
            </a:pPr>
            <a:r>
              <a:rPr lang="nb-NO" kern="0">
                <a:solidFill>
                  <a:srgbClr val="063954"/>
                </a:solidFill>
              </a:rPr>
              <a:t>2 og 99 er mindre viktige å teste! (samme ekvivalensklasse som 1 og 100)</a:t>
            </a:r>
          </a:p>
        </p:txBody>
      </p:sp>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en-US">
              <a:latin typeface="+mn-lt"/>
            </a:endParaRPr>
          </a:p>
        </p:txBody>
      </p:sp>
    </p:spTree>
    <p:extLst>
      <p:ext uri="{BB962C8B-B14F-4D97-AF65-F5344CB8AC3E}">
        <p14:creationId xmlns:p14="http://schemas.microsoft.com/office/powerpoint/2010/main" val="3610021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8"/>
          <p:cNvSpPr>
            <a:spLocks noChangeArrowheads="1"/>
          </p:cNvSpPr>
          <p:nvPr/>
        </p:nvSpPr>
        <p:spPr bwMode="auto">
          <a:xfrm>
            <a:off x="1022077" y="1412776"/>
            <a:ext cx="6324600" cy="1371600"/>
          </a:xfrm>
          <a:prstGeom prst="rect">
            <a:avLst/>
          </a:prstGeom>
          <a:noFill/>
          <a:ln w="12700">
            <a:noFill/>
            <a:miter lim="800000"/>
            <a:headEnd/>
            <a:tailEnd/>
          </a:ln>
          <a:effectLst/>
        </p:spPr>
        <p:txBody>
          <a:bodyPr lIns="90488" tIns="71438" rIns="90488" bIns="71438" anchor="ctr"/>
          <a:lstStyle/>
          <a:p>
            <a:pPr algn="ctr" defTabSz="762000"/>
            <a:endParaRPr lang="nb-NO" sz="3200" b="1">
              <a:solidFill>
                <a:srgbClr val="FFFFFF">
                  <a:lumMod val="50000"/>
                </a:srgbClr>
              </a:solidFill>
            </a:endParaRPr>
          </a:p>
        </p:txBody>
      </p:sp>
      <p:sp>
        <p:nvSpPr>
          <p:cNvPr id="5" name="Rectangle 9"/>
          <p:cNvSpPr>
            <a:spLocks noChangeArrowheads="1"/>
          </p:cNvSpPr>
          <p:nvPr/>
        </p:nvSpPr>
        <p:spPr bwMode="auto">
          <a:xfrm>
            <a:off x="490852" y="1732436"/>
            <a:ext cx="7839075" cy="4267200"/>
          </a:xfrm>
          <a:prstGeom prst="rect">
            <a:avLst/>
          </a:prstGeom>
          <a:noFill/>
          <a:ln w="12700">
            <a:noFill/>
            <a:miter lim="800000"/>
            <a:headEnd/>
            <a:tailEnd/>
          </a:ln>
          <a:effectLst/>
        </p:spPr>
        <p:txBody>
          <a:bodyPr lIns="90488" tIns="44450" rIns="90488" bIns="44450"/>
          <a:lstStyle/>
          <a:p>
            <a:pPr marL="342900" indent="-342900" defTabSz="762000">
              <a:spcBef>
                <a:spcPct val="20000"/>
              </a:spcBef>
            </a:pPr>
            <a:r>
              <a:rPr lang="nb-NO" sz="2000">
                <a:solidFill>
                  <a:srgbClr val="DBD9D8">
                    <a:lumMod val="25000"/>
                  </a:srgbClr>
                </a:solidFill>
              </a:rPr>
              <a:t>Hvordan finne grenseverdier?</a:t>
            </a:r>
          </a:p>
          <a:p>
            <a:pPr marL="342900" indent="-342900" defTabSz="762000">
              <a:spcBef>
                <a:spcPct val="20000"/>
              </a:spcBef>
            </a:pPr>
            <a:endParaRPr lang="nb-NO" sz="2000" u="sng">
              <a:solidFill>
                <a:srgbClr val="DBD9D8">
                  <a:lumMod val="25000"/>
                </a:srgbClr>
              </a:solidFill>
            </a:endParaRPr>
          </a:p>
          <a:p>
            <a:pPr marL="342900" indent="-342900" defTabSz="762000">
              <a:spcBef>
                <a:spcPct val="20000"/>
              </a:spcBef>
            </a:pPr>
            <a:r>
              <a:rPr lang="nb-NO" sz="2000" u="sng">
                <a:solidFill>
                  <a:srgbClr val="DBD9D8">
                    <a:lumMod val="25000"/>
                  </a:srgbClr>
                </a:solidFill>
              </a:rPr>
              <a:t>Numeriske data på grenser</a:t>
            </a:r>
            <a:r>
              <a:rPr lang="nb-NO" sz="2000">
                <a:solidFill>
                  <a:srgbClr val="DBD9D8">
                    <a:lumMod val="25000"/>
                  </a:srgbClr>
                </a:solidFill>
              </a:rPr>
              <a:t>:   </a:t>
            </a:r>
          </a:p>
          <a:p>
            <a:pPr marL="342900" indent="-342900" defTabSz="762000">
              <a:spcBef>
                <a:spcPct val="20000"/>
              </a:spcBef>
            </a:pPr>
            <a:r>
              <a:rPr lang="nb-NO" sz="2000">
                <a:solidFill>
                  <a:srgbClr val="DBD9D8">
                    <a:lumMod val="25000"/>
                  </a:srgbClr>
                </a:solidFill>
              </a:rPr>
              <a:t>	(1) Gyldig, ugyldig min</a:t>
            </a:r>
          </a:p>
          <a:p>
            <a:pPr marL="342900" indent="-342900" defTabSz="762000">
              <a:spcBef>
                <a:spcPct val="20000"/>
              </a:spcBef>
            </a:pPr>
            <a:r>
              <a:rPr lang="nb-NO" sz="2000">
                <a:solidFill>
                  <a:srgbClr val="DBD9D8">
                    <a:lumMod val="25000"/>
                  </a:srgbClr>
                </a:solidFill>
              </a:rPr>
              <a:t>	(2) Gyldig, ugyldig </a:t>
            </a:r>
            <a:r>
              <a:rPr lang="nb-NO" sz="2000" err="1">
                <a:solidFill>
                  <a:srgbClr val="DBD9D8">
                    <a:lumMod val="25000"/>
                  </a:srgbClr>
                </a:solidFill>
              </a:rPr>
              <a:t>max</a:t>
            </a:r>
            <a:endParaRPr lang="nb-NO" sz="2000">
              <a:solidFill>
                <a:srgbClr val="DBD9D8">
                  <a:lumMod val="25000"/>
                </a:srgbClr>
              </a:solidFill>
            </a:endParaRPr>
          </a:p>
          <a:p>
            <a:pPr marL="342900" indent="-342900" defTabSz="762000">
              <a:spcBef>
                <a:spcPct val="20000"/>
              </a:spcBef>
            </a:pPr>
            <a:r>
              <a:rPr lang="nb-NO" sz="2000">
                <a:solidFill>
                  <a:srgbClr val="DBD9D8">
                    <a:lumMod val="25000"/>
                  </a:srgbClr>
                </a:solidFill>
                <a:latin typeface="Helvetica" pitchFamily="1" charset="0"/>
              </a:rPr>
              <a:t>	</a:t>
            </a:r>
          </a:p>
          <a:p>
            <a:pPr marL="342900" indent="-342900" defTabSz="762000">
              <a:spcBef>
                <a:spcPct val="20000"/>
              </a:spcBef>
            </a:pPr>
            <a:endParaRPr lang="nb-NO" b="1">
              <a:solidFill>
                <a:srgbClr val="063DE8"/>
              </a:solidFill>
              <a:latin typeface="Helvetica" pitchFamily="1" charset="0"/>
            </a:endParaRPr>
          </a:p>
          <a:p>
            <a:pPr marL="342900" indent="-342900" defTabSz="762000">
              <a:spcBef>
                <a:spcPct val="20000"/>
              </a:spcBef>
            </a:pPr>
            <a:endParaRPr lang="nb-NO" b="1">
              <a:solidFill>
                <a:srgbClr val="063DE8"/>
              </a:solidFill>
              <a:latin typeface="Helvetica" pitchFamily="1" charset="0"/>
            </a:endParaRPr>
          </a:p>
        </p:txBody>
      </p:sp>
      <p:pic>
        <p:nvPicPr>
          <p:cNvPr id="7" name="Picture 3"/>
          <p:cNvPicPr>
            <a:picLocks noChangeAspect="1" noChangeArrowheads="1"/>
          </p:cNvPicPr>
          <p:nvPr/>
        </p:nvPicPr>
        <p:blipFill>
          <a:blip r:embed="rId2" cstate="print"/>
          <a:srcRect/>
          <a:stretch>
            <a:fillRect/>
          </a:stretch>
        </p:blipFill>
        <p:spPr bwMode="auto">
          <a:xfrm>
            <a:off x="1757676" y="3843056"/>
            <a:ext cx="5305425" cy="2228850"/>
          </a:xfrm>
          <a:prstGeom prst="rect">
            <a:avLst/>
          </a:prstGeom>
          <a:noFill/>
          <a:ln w="9525">
            <a:noFill/>
            <a:miter lim="800000"/>
            <a:headEnd/>
            <a:tailEnd/>
          </a:ln>
        </p:spPr>
      </p:pic>
      <p:sp>
        <p:nvSpPr>
          <p:cNvPr id="6" name="Tittel 5"/>
          <p:cNvSpPr>
            <a:spLocks noGrp="1"/>
          </p:cNvSpPr>
          <p:nvPr>
            <p:ph type="title"/>
          </p:nvPr>
        </p:nvSpPr>
        <p:spPr/>
        <p:txBody>
          <a:bodyPr/>
          <a:lstStyle/>
          <a:p>
            <a:pPr defTabSz="762000"/>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nb-NO" sz="2400" b="1">
              <a:solidFill>
                <a:srgbClr val="FFFFFF">
                  <a:lumMod val="50000"/>
                </a:srgbClr>
              </a:solidFill>
            </a:endParaRPr>
          </a:p>
        </p:txBody>
      </p:sp>
    </p:spTree>
    <p:extLst>
      <p:ext uri="{BB962C8B-B14F-4D97-AF65-F5344CB8AC3E}">
        <p14:creationId xmlns:p14="http://schemas.microsoft.com/office/powerpoint/2010/main" val="2239329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innhold 4"/>
          <p:cNvSpPr>
            <a:spLocks noGrp="1"/>
          </p:cNvSpPr>
          <p:nvPr>
            <p:ph sz="quarter" idx="14"/>
          </p:nvPr>
        </p:nvSpPr>
        <p:spPr/>
        <p:txBody>
          <a:bodyPr>
            <a:normAutofit/>
          </a:bodyPr>
          <a:lstStyle/>
          <a:p>
            <a:r>
              <a:rPr lang="nb-NO"/>
              <a:t>Ved innskudd på sparekonto skal kunder få ulik rente</a:t>
            </a:r>
          </a:p>
          <a:p>
            <a:r>
              <a:rPr lang="nb-NO"/>
              <a:t>De med &lt; 100 000 på konto får 0,5% rente</a:t>
            </a:r>
          </a:p>
          <a:p>
            <a:r>
              <a:rPr lang="nb-NO"/>
              <a:t>De med &gt;= 100 000 på konto får 1% rente</a:t>
            </a:r>
          </a:p>
          <a:p>
            <a:r>
              <a:rPr lang="nb-NO"/>
              <a:t>Overtrekk «straffes» med 18% rente </a:t>
            </a:r>
          </a:p>
          <a:p>
            <a:r>
              <a:rPr lang="nb-NO"/>
              <a:t>Hva blir gyldige og ugyldige klasser? Oppgi også grenseverdiene.</a:t>
            </a:r>
          </a:p>
          <a:p>
            <a:endParaRPr lang="nb-NO"/>
          </a:p>
        </p:txBody>
      </p:sp>
      <p:sp>
        <p:nvSpPr>
          <p:cNvPr id="4" name="Plassholder for innhold 3"/>
          <p:cNvSpPr>
            <a:spLocks noGrp="1"/>
          </p:cNvSpPr>
          <p:nvPr>
            <p:ph idx="1"/>
          </p:nvPr>
        </p:nvSpPr>
        <p:spPr/>
        <p:txBody>
          <a:bodyPr>
            <a:normAutofit fontScale="92500"/>
          </a:bodyPr>
          <a:lstStyle/>
          <a:p>
            <a:r>
              <a:rPr lang="nb-NO"/>
              <a:t>Du har et felt for brukernavn, lovlig lengde er minst 6 tegn og maks 20 tegn. </a:t>
            </a:r>
          </a:p>
          <a:p>
            <a:r>
              <a:rPr lang="nb-NO"/>
              <a:t>Hva blir gyldige og ugyldige klasser? Oppgi også grenseverdiene for feltet.</a:t>
            </a:r>
          </a:p>
          <a:p>
            <a:pPr marL="0" indent="0">
              <a:buNone/>
            </a:pPr>
            <a:endParaRPr lang="nb-NO"/>
          </a:p>
          <a:p>
            <a:r>
              <a:rPr lang="nb-NO"/>
              <a:t>Young Talents i </a:t>
            </a:r>
            <a:r>
              <a:rPr lang="nb-NO" err="1"/>
              <a:t>SopraSteria</a:t>
            </a:r>
            <a:r>
              <a:rPr lang="nb-NO"/>
              <a:t> er for alle under 40 år. Men drikke med alkohol kan kun serveres til de som har fylt 20 år.</a:t>
            </a:r>
          </a:p>
          <a:p>
            <a:r>
              <a:rPr lang="nb-NO"/>
              <a:t>Hva blir gyldige og ugyldige klasser? Oppgi også grenseverdiene.</a:t>
            </a:r>
          </a:p>
          <a:p>
            <a:pPr marL="0" indent="0">
              <a:buNone/>
            </a:pPr>
            <a:endParaRPr lang="nb-NO"/>
          </a:p>
        </p:txBody>
      </p:sp>
      <p:sp>
        <p:nvSpPr>
          <p:cNvPr id="2" name="Tittel 1"/>
          <p:cNvSpPr>
            <a:spLocks noGrp="1"/>
          </p:cNvSpPr>
          <p:nvPr>
            <p:ph type="title"/>
          </p:nvPr>
        </p:nvSpPr>
        <p:spPr/>
        <p:txBody>
          <a:bodyPr/>
          <a:lstStyle/>
          <a:p>
            <a:r>
              <a:rPr lang="nb-NO"/>
              <a:t>Oppgaver for grenseverdier og ekvivalensklasser</a:t>
            </a:r>
          </a:p>
        </p:txBody>
      </p:sp>
    </p:spTree>
    <p:extLst>
      <p:ext uri="{BB962C8B-B14F-4D97-AF65-F5344CB8AC3E}">
        <p14:creationId xmlns:p14="http://schemas.microsoft.com/office/powerpoint/2010/main" val="12554166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2400">
                <a:solidFill>
                  <a:srgbClr val="DBD9D8">
                    <a:lumMod val="50000"/>
                  </a:srgbClr>
                </a:solidFill>
                <a:latin typeface="+mn-lt"/>
              </a:rPr>
              <a:t>Black </a:t>
            </a:r>
            <a:r>
              <a:rPr lang="nb-NO" sz="2400" err="1">
                <a:solidFill>
                  <a:srgbClr val="DBD9D8">
                    <a:lumMod val="50000"/>
                  </a:srgbClr>
                </a:solidFill>
                <a:latin typeface="+mn-lt"/>
              </a:rPr>
              <a:t>box</a:t>
            </a:r>
            <a:r>
              <a:rPr lang="nb-NO" sz="2400">
                <a:solidFill>
                  <a:srgbClr val="DBD9D8">
                    <a:lumMod val="50000"/>
                  </a:srgbClr>
                </a:solidFill>
                <a:latin typeface="+mn-lt"/>
              </a:rPr>
              <a:t>: beslutningstabelltesting </a:t>
            </a:r>
            <a:br>
              <a:rPr lang="nb-NO" sz="3200">
                <a:solidFill>
                  <a:srgbClr val="DBD9D8">
                    <a:lumMod val="50000"/>
                  </a:srgbClr>
                </a:solidFill>
                <a:latin typeface="+mn-lt"/>
              </a:rPr>
            </a:br>
            <a:r>
              <a:rPr lang="nb-NO" sz="2000" err="1">
                <a:solidFill>
                  <a:schemeClr val="bg1">
                    <a:lumMod val="65000"/>
                  </a:schemeClr>
                </a:solidFill>
                <a:latin typeface="+mn-lt"/>
              </a:rPr>
              <a:t>Decision</a:t>
            </a:r>
            <a:r>
              <a:rPr lang="nb-NO" sz="2000">
                <a:solidFill>
                  <a:schemeClr val="bg1">
                    <a:lumMod val="65000"/>
                  </a:schemeClr>
                </a:solidFill>
                <a:latin typeface="+mn-lt"/>
              </a:rPr>
              <a:t> </a:t>
            </a:r>
            <a:r>
              <a:rPr lang="nb-NO" sz="2000" err="1">
                <a:solidFill>
                  <a:schemeClr val="bg1">
                    <a:lumMod val="65000"/>
                  </a:schemeClr>
                </a:solidFill>
                <a:latin typeface="+mn-lt"/>
              </a:rPr>
              <a:t>tables</a:t>
            </a:r>
            <a:r>
              <a:rPr lang="nb-NO" sz="2000">
                <a:solidFill>
                  <a:schemeClr val="bg1">
                    <a:lumMod val="65000"/>
                  </a:schemeClr>
                </a:solidFill>
                <a:latin typeface="+mn-lt"/>
              </a:rPr>
              <a:t> </a:t>
            </a:r>
            <a:endParaRPr lang="nb-NO" sz="2400">
              <a:latin typeface="+mn-lt"/>
            </a:endParaRPr>
          </a:p>
        </p:txBody>
      </p:sp>
      <p:sp>
        <p:nvSpPr>
          <p:cNvPr id="3" name="Content Placeholder 2"/>
          <p:cNvSpPr>
            <a:spLocks noGrp="1"/>
          </p:cNvSpPr>
          <p:nvPr>
            <p:ph sz="quarter" idx="13"/>
          </p:nvPr>
        </p:nvSpPr>
        <p:spPr/>
        <p:txBody>
          <a:bodyPr vert="horz" lIns="0" tIns="0" rIns="0" bIns="0" rtlCol="0" anchor="t">
            <a:normAutofit/>
          </a:bodyPr>
          <a:lstStyle/>
          <a:p>
            <a:pPr marL="0" indent="0">
              <a:buNone/>
            </a:pPr>
            <a:r>
              <a:rPr lang="nb-NO" b="1"/>
              <a:t>Hva er beslutningstabeller bra for?</a:t>
            </a:r>
          </a:p>
          <a:p>
            <a:pPr marL="271145" indent="-271145"/>
            <a:r>
              <a:rPr lang="nb-NO"/>
              <a:t>Finne feil i logikk</a:t>
            </a:r>
            <a:endParaRPr lang="nb-NO">
              <a:cs typeface="Calibri"/>
            </a:endParaRPr>
          </a:p>
          <a:p>
            <a:pPr marL="715645" lvl="1" indent="-242570"/>
            <a:r>
              <a:rPr lang="nb-NO"/>
              <a:t>AND - OR forvekslet</a:t>
            </a:r>
            <a:endParaRPr lang="nb-NO">
              <a:cs typeface="Calibri"/>
            </a:endParaRPr>
          </a:p>
          <a:p>
            <a:pPr marL="715645" lvl="1" indent="-242570"/>
            <a:r>
              <a:rPr lang="nb-NO"/>
              <a:t>Er noen betingelser utelatt?</a:t>
            </a:r>
            <a:endParaRPr lang="nb-NO">
              <a:cs typeface="Calibri"/>
            </a:endParaRPr>
          </a:p>
          <a:p>
            <a:pPr marL="715645" lvl="1" indent="-242570"/>
            <a:r>
              <a:rPr lang="nb-NO"/>
              <a:t>Betingelser feil vei (NOT)</a:t>
            </a:r>
            <a:endParaRPr lang="nb-NO">
              <a:cs typeface="Calibri"/>
            </a:endParaRPr>
          </a:p>
          <a:p>
            <a:pPr marL="715645" lvl="1" indent="-242570"/>
            <a:r>
              <a:rPr lang="nb-NO"/>
              <a:t>Feil sammensetning av betingelser (parenteser)</a:t>
            </a:r>
            <a:endParaRPr lang="nb-NO">
              <a:cs typeface="Calibri"/>
            </a:endParaRPr>
          </a:p>
          <a:p>
            <a:pPr marL="473075" lvl="1" indent="0">
              <a:buNone/>
            </a:pPr>
            <a:endParaRPr lang="nb-NO"/>
          </a:p>
          <a:p>
            <a:pPr marL="0" indent="0">
              <a:buNone/>
            </a:pPr>
            <a:r>
              <a:rPr lang="nb-NO" b="1"/>
              <a:t>Hva brukes beslutningstabeller til? </a:t>
            </a:r>
            <a:endParaRPr lang="nb-NO" b="1">
              <a:cs typeface="Calibri"/>
            </a:endParaRPr>
          </a:p>
          <a:p>
            <a:pPr marL="271145" indent="-271145">
              <a:buFont typeface="Arial"/>
              <a:buChar char="•"/>
            </a:pPr>
            <a:r>
              <a:rPr lang="nb-NO">
                <a:cs typeface="Calibri"/>
              </a:rPr>
              <a:t>For å test business logikk og regler</a:t>
            </a:r>
          </a:p>
          <a:p>
            <a:pPr marL="271145" indent="-271145"/>
            <a:r>
              <a:rPr lang="nb-NO"/>
              <a:t>Hjelper testerne å sikre at alle kombinasjoner er tatt med i beregning. </a:t>
            </a:r>
            <a:endParaRPr lang="nb-NO">
              <a:cs typeface="Calibri"/>
            </a:endParaRPr>
          </a:p>
          <a:p>
            <a:pPr marL="271145" indent="-271145"/>
            <a:endParaRPr lang="nb-NO">
              <a:cs typeface="Calibri"/>
            </a:endParaRP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84</a:t>
            </a:fld>
            <a:endParaRPr lang="nb-NO"/>
          </a:p>
        </p:txBody>
      </p:sp>
    </p:spTree>
    <p:extLst>
      <p:ext uri="{BB962C8B-B14F-4D97-AF65-F5344CB8AC3E}">
        <p14:creationId xmlns:p14="http://schemas.microsoft.com/office/powerpoint/2010/main" val="30666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Title 2"/>
          <p:cNvSpPr txBox="1">
            <a:spLocks/>
          </p:cNvSpPr>
          <p:nvPr/>
        </p:nvSpPr>
        <p:spPr>
          <a:xfrm>
            <a:off x="1223628" y="1844824"/>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r>
              <a:rPr lang="nb-NO"/>
              <a:t>	</a:t>
            </a:r>
          </a:p>
        </p:txBody>
      </p:sp>
      <p:sp>
        <p:nvSpPr>
          <p:cNvPr id="5" name="Content Placeholder 1"/>
          <p:cNvSpPr txBox="1">
            <a:spLocks/>
          </p:cNvSpPr>
          <p:nvPr/>
        </p:nvSpPr>
        <p:spPr>
          <a:xfrm>
            <a:off x="611560" y="1742958"/>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400" b="1">
                <a:latin typeface="+mn-lt"/>
              </a:rPr>
              <a:t>Oppgave: Uttak i minibank</a:t>
            </a:r>
            <a:r>
              <a:rPr lang="nb-NO" sz="2400">
                <a:latin typeface="+mn-lt"/>
              </a:rPr>
              <a:t> </a:t>
            </a:r>
          </a:p>
          <a:p>
            <a:pPr marL="0" indent="0">
              <a:buNone/>
              <a:defRPr/>
            </a:pPr>
            <a:r>
              <a:rPr lang="nb-NO" sz="2000" b="1">
                <a:latin typeface="+mn-lt"/>
              </a:rPr>
              <a:t>Forutsetninger</a:t>
            </a:r>
            <a:r>
              <a:rPr lang="nb-NO" sz="2000">
                <a:latin typeface="+mn-lt"/>
              </a:rPr>
              <a:t> </a:t>
            </a:r>
          </a:p>
          <a:p>
            <a:pPr marL="638175" lvl="1" indent="-457200">
              <a:buClr>
                <a:schemeClr val="accent3"/>
              </a:buClr>
              <a:buFont typeface="+mj-lt"/>
              <a:buAutoNum type="arabicPeriod"/>
              <a:defRPr/>
            </a:pPr>
            <a:r>
              <a:rPr lang="nb-NO" sz="2000">
                <a:latin typeface="+mn-lt"/>
              </a:rPr>
              <a:t>Kun gyldige kort kan brukes, ugyldige kort skal avvises (men skal ikke slukes) </a:t>
            </a:r>
          </a:p>
          <a:p>
            <a:pPr marL="638175" lvl="1" indent="-457200">
              <a:buClr>
                <a:schemeClr val="accent3"/>
              </a:buClr>
              <a:buFont typeface="+mj-lt"/>
              <a:buAutoNum type="arabicPeriod"/>
              <a:defRPr/>
            </a:pPr>
            <a:r>
              <a:rPr lang="nb-NO" sz="2000">
                <a:latin typeface="+mn-lt"/>
              </a:rPr>
              <a:t>Du har 3 forsøk på å taste riktig PIN. Hvis du taster feil PIN på 3. forsøk, skal kortet slukes </a:t>
            </a:r>
          </a:p>
          <a:p>
            <a:pPr marL="638175" lvl="1" indent="-457200">
              <a:buClr>
                <a:schemeClr val="accent3"/>
              </a:buClr>
              <a:buFont typeface="+mj-lt"/>
              <a:buAutoNum type="arabicPeriod"/>
              <a:defRPr/>
            </a:pPr>
            <a:r>
              <a:rPr lang="nb-NO" sz="2000">
                <a:latin typeface="+mn-lt"/>
              </a:rPr>
              <a:t>Det er en forutsetning at du har penger på konto for å kunne ta ut penger.</a:t>
            </a:r>
          </a:p>
        </p:txBody>
      </p:sp>
      <p:sp>
        <p:nvSpPr>
          <p:cNvPr id="6" name="Tittel 5"/>
          <p:cNvSpPr>
            <a:spLocks noGrp="1"/>
          </p:cNvSpPr>
          <p:nvPr>
            <p:ph type="title"/>
          </p:nvPr>
        </p:nvSpPr>
        <p:spPr/>
        <p:txBody>
          <a:bodyPr/>
          <a:lstStyle/>
          <a:p>
            <a:r>
              <a:rPr lang="nb-NO" sz="2400">
                <a:solidFill>
                  <a:srgbClr val="DBD9D8">
                    <a:lumMod val="50000"/>
                  </a:srgbClr>
                </a:solidFill>
              </a:rPr>
              <a:t>Black </a:t>
            </a:r>
            <a:r>
              <a:rPr lang="nb-NO" sz="2400" err="1">
                <a:solidFill>
                  <a:srgbClr val="DBD9D8">
                    <a:lumMod val="50000"/>
                  </a:srgbClr>
                </a:solidFill>
              </a:rPr>
              <a:t>box</a:t>
            </a:r>
            <a:r>
              <a:rPr lang="nb-NO" sz="2400">
                <a:solidFill>
                  <a:srgbClr val="DBD9D8">
                    <a:lumMod val="50000"/>
                  </a:srgbClr>
                </a:solidFill>
              </a:rPr>
              <a:t>: beslutningstabelltesting (1/2)</a:t>
            </a:r>
            <a:br>
              <a:rPr lang="nb-NO" sz="2800">
                <a:solidFill>
                  <a:srgbClr val="DBD9D8">
                    <a:lumMod val="50000"/>
                  </a:srgbClr>
                </a:solidFill>
              </a:rPr>
            </a:br>
            <a:r>
              <a:rPr lang="nb-NO" sz="2000" err="1">
                <a:solidFill>
                  <a:schemeClr val="bg1">
                    <a:lumMod val="65000"/>
                  </a:schemeClr>
                </a:solidFill>
              </a:rPr>
              <a:t>Decision</a:t>
            </a:r>
            <a:r>
              <a:rPr lang="nb-NO" sz="2000">
                <a:solidFill>
                  <a:schemeClr val="bg1">
                    <a:lumMod val="65000"/>
                  </a:schemeClr>
                </a:solidFill>
              </a:rPr>
              <a:t> </a:t>
            </a:r>
            <a:r>
              <a:rPr lang="nb-NO" sz="2000" err="1">
                <a:solidFill>
                  <a:schemeClr val="bg1">
                    <a:lumMod val="65000"/>
                  </a:schemeClr>
                </a:solidFill>
              </a:rPr>
              <a:t>tables</a:t>
            </a:r>
            <a:r>
              <a:rPr lang="nb-NO" sz="2000">
                <a:solidFill>
                  <a:schemeClr val="bg1">
                    <a:lumMod val="65000"/>
                  </a:schemeClr>
                </a:solidFill>
              </a:rPr>
              <a:t> </a:t>
            </a:r>
            <a:endParaRPr lang="en-US" sz="2400"/>
          </a:p>
        </p:txBody>
      </p:sp>
    </p:spTree>
    <p:extLst>
      <p:ext uri="{BB962C8B-B14F-4D97-AF65-F5344CB8AC3E}">
        <p14:creationId xmlns:p14="http://schemas.microsoft.com/office/powerpoint/2010/main" val="17610374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2000">
                <a:solidFill>
                  <a:srgbClr val="DBD9D8">
                    <a:lumMod val="50000"/>
                  </a:srgbClr>
                </a:solidFill>
              </a:rPr>
              <a:t>Black </a:t>
            </a:r>
            <a:r>
              <a:rPr lang="nb-NO" sz="2000" err="1">
                <a:solidFill>
                  <a:srgbClr val="DBD9D8">
                    <a:lumMod val="50000"/>
                  </a:srgbClr>
                </a:solidFill>
              </a:rPr>
              <a:t>box</a:t>
            </a:r>
            <a:r>
              <a:rPr lang="nb-NO" sz="2000">
                <a:solidFill>
                  <a:srgbClr val="DBD9D8">
                    <a:lumMod val="50000"/>
                  </a:srgbClr>
                </a:solidFill>
              </a:rPr>
              <a:t>: beslutningstabelltesting (2/2) </a:t>
            </a:r>
            <a:br>
              <a:rPr lang="nb-NO" sz="2400">
                <a:solidFill>
                  <a:srgbClr val="DBD9D8">
                    <a:lumMod val="50000"/>
                  </a:srgbClr>
                </a:solidFill>
              </a:rPr>
            </a:br>
            <a:r>
              <a:rPr lang="nb-NO" sz="1800" err="1">
                <a:solidFill>
                  <a:schemeClr val="bg1">
                    <a:lumMod val="65000"/>
                  </a:schemeClr>
                </a:solidFill>
              </a:rPr>
              <a:t>Decision</a:t>
            </a:r>
            <a:r>
              <a:rPr lang="nb-NO" sz="1800">
                <a:solidFill>
                  <a:schemeClr val="bg1">
                    <a:lumMod val="65000"/>
                  </a:schemeClr>
                </a:solidFill>
              </a:rPr>
              <a:t> </a:t>
            </a:r>
            <a:r>
              <a:rPr lang="nb-NO" sz="1800" err="1">
                <a:solidFill>
                  <a:schemeClr val="bg1">
                    <a:lumMod val="65000"/>
                  </a:schemeClr>
                </a:solidFill>
              </a:rPr>
              <a:t>tables</a:t>
            </a:r>
            <a:r>
              <a:rPr lang="nb-NO" sz="1800">
                <a:solidFill>
                  <a:schemeClr val="bg1">
                    <a:lumMod val="65000"/>
                  </a:schemeClr>
                </a:solidFill>
              </a:rPr>
              <a:t> </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86</a:t>
            </a:fld>
            <a:endParaRPr lang="nb-NO"/>
          </a:p>
        </p:txBody>
      </p:sp>
      <p:graphicFrame>
        <p:nvGraphicFramePr>
          <p:cNvPr id="6" name="Table 9"/>
          <p:cNvGraphicFramePr>
            <a:graphicFrameLocks noGrp="1"/>
          </p:cNvGraphicFramePr>
          <p:nvPr>
            <p:extLst>
              <p:ext uri="{D42A27DB-BD31-4B8C-83A1-F6EECF244321}">
                <p14:modId xmlns:p14="http://schemas.microsoft.com/office/powerpoint/2010/main" val="1068300653"/>
              </p:ext>
            </p:extLst>
          </p:nvPr>
        </p:nvGraphicFramePr>
        <p:xfrm>
          <a:off x="474390" y="1628800"/>
          <a:ext cx="7776862" cy="4140468"/>
        </p:xfrm>
        <a:graphic>
          <a:graphicData uri="http://schemas.openxmlformats.org/drawingml/2006/table">
            <a:tbl>
              <a:tblPr/>
              <a:tblGrid>
                <a:gridCol w="2036386">
                  <a:extLst>
                    <a:ext uri="{9D8B030D-6E8A-4147-A177-3AD203B41FA5}">
                      <a16:colId xmlns:a16="http://schemas.microsoft.com/office/drawing/2014/main" val="20000"/>
                    </a:ext>
                  </a:extLst>
                </a:gridCol>
                <a:gridCol w="623383">
                  <a:extLst>
                    <a:ext uri="{9D8B030D-6E8A-4147-A177-3AD203B41FA5}">
                      <a16:colId xmlns:a16="http://schemas.microsoft.com/office/drawing/2014/main" val="20001"/>
                    </a:ext>
                  </a:extLst>
                </a:gridCol>
                <a:gridCol w="623383">
                  <a:extLst>
                    <a:ext uri="{9D8B030D-6E8A-4147-A177-3AD203B41FA5}">
                      <a16:colId xmlns:a16="http://schemas.microsoft.com/office/drawing/2014/main" val="20002"/>
                    </a:ext>
                  </a:extLst>
                </a:gridCol>
                <a:gridCol w="623383">
                  <a:extLst>
                    <a:ext uri="{9D8B030D-6E8A-4147-A177-3AD203B41FA5}">
                      <a16:colId xmlns:a16="http://schemas.microsoft.com/office/drawing/2014/main" val="20003"/>
                    </a:ext>
                  </a:extLst>
                </a:gridCol>
                <a:gridCol w="623383">
                  <a:extLst>
                    <a:ext uri="{9D8B030D-6E8A-4147-A177-3AD203B41FA5}">
                      <a16:colId xmlns:a16="http://schemas.microsoft.com/office/drawing/2014/main" val="20004"/>
                    </a:ext>
                  </a:extLst>
                </a:gridCol>
                <a:gridCol w="623383">
                  <a:extLst>
                    <a:ext uri="{9D8B030D-6E8A-4147-A177-3AD203B41FA5}">
                      <a16:colId xmlns:a16="http://schemas.microsoft.com/office/drawing/2014/main" val="20005"/>
                    </a:ext>
                  </a:extLst>
                </a:gridCol>
                <a:gridCol w="623383">
                  <a:extLst>
                    <a:ext uri="{9D8B030D-6E8A-4147-A177-3AD203B41FA5}">
                      <a16:colId xmlns:a16="http://schemas.microsoft.com/office/drawing/2014/main" val="20006"/>
                    </a:ext>
                  </a:extLst>
                </a:gridCol>
                <a:gridCol w="623383">
                  <a:extLst>
                    <a:ext uri="{9D8B030D-6E8A-4147-A177-3AD203B41FA5}">
                      <a16:colId xmlns:a16="http://schemas.microsoft.com/office/drawing/2014/main" val="20007"/>
                    </a:ext>
                  </a:extLst>
                </a:gridCol>
                <a:gridCol w="1376795">
                  <a:extLst>
                    <a:ext uri="{9D8B030D-6E8A-4147-A177-3AD203B41FA5}">
                      <a16:colId xmlns:a16="http://schemas.microsoft.com/office/drawing/2014/main" val="20008"/>
                    </a:ext>
                  </a:extLst>
                </a:gridCol>
              </a:tblGrid>
              <a:tr h="960664">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Tilstander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Sjekke begge J og 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Gyldig kort</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06">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Første PIN riktig</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3 feil PIN</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1-2 feil PIN</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Penger tilgjengelig</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1" i="0" u="none" strike="noStrike">
                          <a:solidFill>
                            <a:srgbClr val="0066FF"/>
                          </a:solidFill>
                          <a:latin typeface="Calibri"/>
                        </a:rPr>
                        <a:t>Resultater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Avvis kort</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Prøv ny PIN</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Sluk kort</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lvl="0" algn="l" fontAlgn="b">
                        <a:buNone/>
                      </a:pPr>
                      <a:r>
                        <a:rPr lang="nb-NO" sz="1800" b="0" i="0" u="none" strike="noStrike">
                          <a:solidFill>
                            <a:srgbClr val="0066FF"/>
                          </a:solidFill>
                          <a:latin typeface="Calibri"/>
                        </a:rPr>
                        <a:t>Uttak penger</a:t>
                      </a:r>
                      <a:endParaRPr lang="nb-NO"/>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02135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2"/>
          <p:cNvSpPr txBox="1">
            <a:spLocks noChangeArrowheads="1"/>
          </p:cNvSpPr>
          <p:nvPr/>
        </p:nvSpPr>
        <p:spPr>
          <a:xfrm>
            <a:off x="323528" y="1628800"/>
            <a:ext cx="8305800" cy="13716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en-US" b="1">
              <a:latin typeface="+mn-lt"/>
            </a:endParaRPr>
          </a:p>
        </p:txBody>
      </p:sp>
      <p:graphicFrame>
        <p:nvGraphicFramePr>
          <p:cNvPr id="5" name="Table 9"/>
          <p:cNvGraphicFramePr>
            <a:graphicFrameLocks noGrp="1"/>
          </p:cNvGraphicFramePr>
          <p:nvPr>
            <p:extLst>
              <p:ext uri="{D42A27DB-BD31-4B8C-83A1-F6EECF244321}">
                <p14:modId xmlns:p14="http://schemas.microsoft.com/office/powerpoint/2010/main" val="2552985360"/>
              </p:ext>
            </p:extLst>
          </p:nvPr>
        </p:nvGraphicFramePr>
        <p:xfrm>
          <a:off x="474390" y="1628800"/>
          <a:ext cx="7776862" cy="4140468"/>
        </p:xfrm>
        <a:graphic>
          <a:graphicData uri="http://schemas.openxmlformats.org/drawingml/2006/table">
            <a:tbl>
              <a:tblPr/>
              <a:tblGrid>
                <a:gridCol w="2036386">
                  <a:extLst>
                    <a:ext uri="{9D8B030D-6E8A-4147-A177-3AD203B41FA5}">
                      <a16:colId xmlns:a16="http://schemas.microsoft.com/office/drawing/2014/main" val="20000"/>
                    </a:ext>
                  </a:extLst>
                </a:gridCol>
                <a:gridCol w="623383">
                  <a:extLst>
                    <a:ext uri="{9D8B030D-6E8A-4147-A177-3AD203B41FA5}">
                      <a16:colId xmlns:a16="http://schemas.microsoft.com/office/drawing/2014/main" val="20001"/>
                    </a:ext>
                  </a:extLst>
                </a:gridCol>
                <a:gridCol w="623383">
                  <a:extLst>
                    <a:ext uri="{9D8B030D-6E8A-4147-A177-3AD203B41FA5}">
                      <a16:colId xmlns:a16="http://schemas.microsoft.com/office/drawing/2014/main" val="20002"/>
                    </a:ext>
                  </a:extLst>
                </a:gridCol>
                <a:gridCol w="623383">
                  <a:extLst>
                    <a:ext uri="{9D8B030D-6E8A-4147-A177-3AD203B41FA5}">
                      <a16:colId xmlns:a16="http://schemas.microsoft.com/office/drawing/2014/main" val="20003"/>
                    </a:ext>
                  </a:extLst>
                </a:gridCol>
                <a:gridCol w="623383">
                  <a:extLst>
                    <a:ext uri="{9D8B030D-6E8A-4147-A177-3AD203B41FA5}">
                      <a16:colId xmlns:a16="http://schemas.microsoft.com/office/drawing/2014/main" val="20004"/>
                    </a:ext>
                  </a:extLst>
                </a:gridCol>
                <a:gridCol w="623383">
                  <a:extLst>
                    <a:ext uri="{9D8B030D-6E8A-4147-A177-3AD203B41FA5}">
                      <a16:colId xmlns:a16="http://schemas.microsoft.com/office/drawing/2014/main" val="20005"/>
                    </a:ext>
                  </a:extLst>
                </a:gridCol>
                <a:gridCol w="623383">
                  <a:extLst>
                    <a:ext uri="{9D8B030D-6E8A-4147-A177-3AD203B41FA5}">
                      <a16:colId xmlns:a16="http://schemas.microsoft.com/office/drawing/2014/main" val="20006"/>
                    </a:ext>
                  </a:extLst>
                </a:gridCol>
                <a:gridCol w="623383">
                  <a:extLst>
                    <a:ext uri="{9D8B030D-6E8A-4147-A177-3AD203B41FA5}">
                      <a16:colId xmlns:a16="http://schemas.microsoft.com/office/drawing/2014/main" val="20007"/>
                    </a:ext>
                  </a:extLst>
                </a:gridCol>
                <a:gridCol w="1376795">
                  <a:extLst>
                    <a:ext uri="{9D8B030D-6E8A-4147-A177-3AD203B41FA5}">
                      <a16:colId xmlns:a16="http://schemas.microsoft.com/office/drawing/2014/main" val="20008"/>
                    </a:ext>
                  </a:extLst>
                </a:gridCol>
              </a:tblGrid>
              <a:tr h="960664">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Tilstander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Sjekke begge J og 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Gyldig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06">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Første PIN riktig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3 feil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1-2 feil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Penger tilgjengelig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Resultater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Avvis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Prøv ny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Sluk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Uttak penger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6" name="Tittel 5"/>
          <p:cNvSpPr>
            <a:spLocks noGrp="1"/>
          </p:cNvSpPr>
          <p:nvPr>
            <p:ph type="title"/>
          </p:nvPr>
        </p:nvSpPr>
        <p:spPr/>
        <p:txBody>
          <a:bodyPr/>
          <a:lstStyle/>
          <a:p>
            <a:r>
              <a:rPr lang="nb-NO" sz="2400">
                <a:solidFill>
                  <a:srgbClr val="DBD9D8">
                    <a:lumMod val="50000"/>
                  </a:srgbClr>
                </a:solidFill>
              </a:rPr>
              <a:t>Black </a:t>
            </a:r>
            <a:r>
              <a:rPr lang="nb-NO" sz="2400" err="1">
                <a:solidFill>
                  <a:srgbClr val="DBD9D8">
                    <a:lumMod val="50000"/>
                  </a:srgbClr>
                </a:solidFill>
              </a:rPr>
              <a:t>box</a:t>
            </a:r>
            <a:r>
              <a:rPr lang="nb-NO" sz="2400">
                <a:solidFill>
                  <a:srgbClr val="DBD9D8">
                    <a:lumMod val="50000"/>
                  </a:srgbClr>
                </a:solidFill>
              </a:rPr>
              <a:t>: beslutningstabelltesting </a:t>
            </a:r>
            <a:br>
              <a:rPr lang="nb-NO" sz="2800">
                <a:solidFill>
                  <a:srgbClr val="DBD9D8">
                    <a:lumMod val="50000"/>
                  </a:srgbClr>
                </a:solidFill>
              </a:rPr>
            </a:br>
            <a:r>
              <a:rPr lang="nb-NO" sz="2000" err="1">
                <a:solidFill>
                  <a:schemeClr val="bg1">
                    <a:lumMod val="65000"/>
                  </a:schemeClr>
                </a:solidFill>
              </a:rPr>
              <a:t>Decision</a:t>
            </a:r>
            <a:r>
              <a:rPr lang="nb-NO" sz="2000">
                <a:solidFill>
                  <a:schemeClr val="bg1">
                    <a:lumMod val="65000"/>
                  </a:schemeClr>
                </a:solidFill>
              </a:rPr>
              <a:t> </a:t>
            </a:r>
            <a:r>
              <a:rPr lang="nb-NO" sz="2000" err="1">
                <a:solidFill>
                  <a:schemeClr val="bg1">
                    <a:lumMod val="65000"/>
                  </a:schemeClr>
                </a:solidFill>
              </a:rPr>
              <a:t>tables</a:t>
            </a:r>
            <a:r>
              <a:rPr lang="nb-NO" sz="2000">
                <a:solidFill>
                  <a:schemeClr val="bg1">
                    <a:lumMod val="65000"/>
                  </a:schemeClr>
                </a:solidFill>
              </a:rPr>
              <a:t> </a:t>
            </a:r>
            <a:endParaRPr lang="en-US" sz="2400"/>
          </a:p>
        </p:txBody>
      </p:sp>
    </p:spTree>
    <p:extLst>
      <p:ext uri="{BB962C8B-B14F-4D97-AF65-F5344CB8AC3E}">
        <p14:creationId xmlns:p14="http://schemas.microsoft.com/office/powerpoint/2010/main" val="374904283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4" name="Title 5"/>
          <p:cNvSpPr txBox="1">
            <a:spLocks/>
          </p:cNvSpPr>
          <p:nvPr/>
        </p:nvSpPr>
        <p:spPr>
          <a:xfrm>
            <a:off x="474390" y="206084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a:solidFill>
                <a:srgbClr val="DBD9D8">
                  <a:lumMod val="25000"/>
                </a:srgbClr>
              </a:solidFill>
              <a:latin typeface="+mn-lt"/>
            </a:endParaRPr>
          </a:p>
        </p:txBody>
      </p:sp>
      <p:sp>
        <p:nvSpPr>
          <p:cNvPr id="5" name="Content Placeholder 1"/>
          <p:cNvSpPr txBox="1">
            <a:spLocks/>
          </p:cNvSpPr>
          <p:nvPr/>
        </p:nvSpPr>
        <p:spPr>
          <a:xfrm>
            <a:off x="678516" y="1628800"/>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a:latin typeface="+mn-lt"/>
              </a:rPr>
              <a:t>Tester typiske sekvenser av tilstander. </a:t>
            </a:r>
          </a:p>
          <a:p>
            <a:pPr>
              <a:defRPr/>
            </a:pPr>
            <a:r>
              <a:rPr lang="nb-NO" sz="2000">
                <a:latin typeface="+mn-lt"/>
              </a:rPr>
              <a:t>Tester alle tilstander</a:t>
            </a:r>
          </a:p>
          <a:p>
            <a:pPr>
              <a:defRPr/>
            </a:pPr>
            <a:r>
              <a:rPr lang="nb-NO" sz="2000">
                <a:latin typeface="+mn-lt"/>
              </a:rPr>
              <a:t>Tester alle overganger </a:t>
            </a:r>
          </a:p>
          <a:p>
            <a:pPr>
              <a:defRPr/>
            </a:pPr>
            <a:r>
              <a:rPr lang="nb-NO" sz="2000">
                <a:latin typeface="+mn-lt"/>
              </a:rPr>
              <a:t>Tester alle sekvenser av overganger. </a:t>
            </a:r>
          </a:p>
          <a:p>
            <a:pPr>
              <a:defRPr/>
            </a:pPr>
            <a:r>
              <a:rPr lang="nb-NO" sz="2000">
                <a:latin typeface="+mn-lt"/>
              </a:rPr>
              <a:t>Tester ugyldige overganger og tilstander. </a:t>
            </a:r>
          </a:p>
          <a:p>
            <a:pPr>
              <a:defRPr/>
            </a:pPr>
            <a:endParaRPr lang="nb-NO" sz="2000"/>
          </a:p>
        </p:txBody>
      </p:sp>
      <p:sp>
        <p:nvSpPr>
          <p:cNvPr id="3" name="Tittel 2"/>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a:t>
            </a:r>
            <a:r>
              <a:rPr lang="nb-NO" sz="2400">
                <a:solidFill>
                  <a:srgbClr val="DBD9D8">
                    <a:lumMod val="50000"/>
                  </a:srgbClr>
                </a:solidFill>
              </a:rPr>
              <a:t>Tilstandsbasert testing </a:t>
            </a:r>
            <a:br>
              <a:rPr lang="nb-NO" sz="4000">
                <a:solidFill>
                  <a:srgbClr val="DBD9D8">
                    <a:lumMod val="50000"/>
                  </a:srgbClr>
                </a:solidFill>
              </a:rPr>
            </a:br>
            <a:r>
              <a:rPr lang="nb-NO" sz="2000">
                <a:solidFill>
                  <a:schemeClr val="bg1">
                    <a:lumMod val="65000"/>
                  </a:schemeClr>
                </a:solidFill>
              </a:rPr>
              <a:t>State </a:t>
            </a:r>
            <a:r>
              <a:rPr lang="nb-NO" sz="2000" err="1">
                <a:solidFill>
                  <a:schemeClr val="bg1">
                    <a:lumMod val="65000"/>
                  </a:schemeClr>
                </a:solidFill>
              </a:rPr>
              <a:t>transition</a:t>
            </a:r>
            <a:r>
              <a:rPr lang="nb-NO" sz="2000">
                <a:solidFill>
                  <a:schemeClr val="bg1">
                    <a:lumMod val="65000"/>
                  </a:schemeClr>
                </a:solidFill>
              </a:rPr>
              <a:t> testing</a:t>
            </a:r>
            <a:endParaRPr lang="en-US"/>
          </a:p>
        </p:txBody>
      </p:sp>
      <p:pic>
        <p:nvPicPr>
          <p:cNvPr id="8" name="Bilde 7"/>
          <p:cNvPicPr>
            <a:picLocks noChangeAspect="1"/>
          </p:cNvPicPr>
          <p:nvPr/>
        </p:nvPicPr>
        <p:blipFill>
          <a:blip r:embed="rId3"/>
          <a:stretch>
            <a:fillRect/>
          </a:stretch>
        </p:blipFill>
        <p:spPr>
          <a:xfrm>
            <a:off x="4339910" y="1628800"/>
            <a:ext cx="4286250" cy="3257550"/>
          </a:xfrm>
          <a:prstGeom prst="rect">
            <a:avLst/>
          </a:prstGeom>
        </p:spPr>
      </p:pic>
    </p:spTree>
    <p:extLst>
      <p:ext uri="{BB962C8B-B14F-4D97-AF65-F5344CB8AC3E}">
        <p14:creationId xmlns:p14="http://schemas.microsoft.com/office/powerpoint/2010/main" val="23940260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16/04/2018</a:t>
            </a:fld>
            <a:endParaRPr lang="en-GB">
              <a:solidFill>
                <a:srgbClr val="494A4B"/>
              </a:solidFill>
              <a:latin typeface="Arial"/>
            </a:endParaRPr>
          </a:p>
        </p:txBody>
      </p:sp>
      <p:sp>
        <p:nvSpPr>
          <p:cNvPr id="4" name="Title 2"/>
          <p:cNvSpPr txBox="1">
            <a:spLocks/>
          </p:cNvSpPr>
          <p:nvPr/>
        </p:nvSpPr>
        <p:spPr>
          <a:xfrm>
            <a:off x="810580" y="1750001"/>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nb-NO">
              <a:solidFill>
                <a:srgbClr val="DBD9D8">
                  <a:lumMod val="25000"/>
                </a:srgbClr>
              </a:solidFill>
              <a:latin typeface="+mn-lt"/>
            </a:endParaRPr>
          </a:p>
        </p:txBody>
      </p:sp>
      <p:pic>
        <p:nvPicPr>
          <p:cNvPr id="6" name="Bilde 5"/>
          <p:cNvPicPr>
            <a:picLocks noChangeAspect="1"/>
          </p:cNvPicPr>
          <p:nvPr/>
        </p:nvPicPr>
        <p:blipFill>
          <a:blip r:embed="rId2"/>
          <a:stretch>
            <a:fillRect/>
          </a:stretch>
        </p:blipFill>
        <p:spPr>
          <a:xfrm>
            <a:off x="845586" y="2148689"/>
            <a:ext cx="7115497" cy="3367763"/>
          </a:xfrm>
          <a:prstGeom prst="rect">
            <a:avLst/>
          </a:prstGeom>
        </p:spPr>
      </p:pic>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a:t>
            </a:r>
            <a:r>
              <a:rPr lang="nb-NO" sz="2400">
                <a:solidFill>
                  <a:srgbClr val="DBD9D8">
                    <a:lumMod val="50000"/>
                  </a:srgbClr>
                </a:solidFill>
              </a:rPr>
              <a:t>Tilstandsbasert testing </a:t>
            </a:r>
            <a:br>
              <a:rPr lang="nb-NO" sz="4000">
                <a:solidFill>
                  <a:srgbClr val="DBD9D8">
                    <a:lumMod val="50000"/>
                  </a:srgbClr>
                </a:solidFill>
              </a:rPr>
            </a:br>
            <a:r>
              <a:rPr lang="nb-NO" sz="2000">
                <a:solidFill>
                  <a:schemeClr val="bg1">
                    <a:lumMod val="65000"/>
                  </a:schemeClr>
                </a:solidFill>
              </a:rPr>
              <a:t>State </a:t>
            </a:r>
            <a:r>
              <a:rPr lang="nb-NO" sz="2000" err="1">
                <a:solidFill>
                  <a:schemeClr val="bg1">
                    <a:lumMod val="65000"/>
                  </a:schemeClr>
                </a:solidFill>
              </a:rPr>
              <a:t>transition</a:t>
            </a:r>
            <a:r>
              <a:rPr lang="nb-NO" sz="2000">
                <a:solidFill>
                  <a:schemeClr val="bg1">
                    <a:lumMod val="65000"/>
                  </a:schemeClr>
                </a:solidFill>
              </a:rPr>
              <a:t> testing</a:t>
            </a:r>
            <a:endParaRPr lang="en-US"/>
          </a:p>
        </p:txBody>
      </p:sp>
    </p:spTree>
    <p:extLst>
      <p:ext uri="{BB962C8B-B14F-4D97-AF65-F5344CB8AC3E}">
        <p14:creationId xmlns:p14="http://schemas.microsoft.com/office/powerpoint/2010/main" val="2741820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Hvor mye testing er nok? </a:t>
            </a:r>
          </a:p>
        </p:txBody>
      </p:sp>
      <p:sp>
        <p:nvSpPr>
          <p:cNvPr id="3" name="Content Placeholder 2"/>
          <p:cNvSpPr>
            <a:spLocks noGrp="1"/>
          </p:cNvSpPr>
          <p:nvPr>
            <p:ph sz="quarter" idx="13"/>
          </p:nvPr>
        </p:nvSpPr>
        <p:spPr/>
        <p:txBody>
          <a:bodyPr/>
          <a:lstStyle/>
          <a:p>
            <a:r>
              <a:rPr lang="nb-NO"/>
              <a:t>Det kommer an på risikoen i systemet</a:t>
            </a:r>
          </a:p>
          <a:p>
            <a:pPr lvl="1"/>
            <a:r>
              <a:rPr lang="nb-NO"/>
              <a:t>Teknisk, sikkerhets- og forretningsrelatert risiko</a:t>
            </a:r>
          </a:p>
          <a:p>
            <a:r>
              <a:rPr lang="nb-NO"/>
              <a:t>Begrensninger i prosjektet</a:t>
            </a:r>
          </a:p>
          <a:p>
            <a:pPr lvl="1"/>
            <a:r>
              <a:rPr lang="nb-NO"/>
              <a:t>Tid, kost </a:t>
            </a:r>
          </a:p>
          <a:p>
            <a:r>
              <a:rPr lang="nb-NO"/>
              <a:t>Kunne gi rett informasjon til interessenter </a:t>
            </a:r>
          </a:p>
          <a:p>
            <a:pPr lvl="1"/>
            <a:r>
              <a:rPr lang="nb-NO"/>
              <a:t>Slik at de kan ta en god beslutning om </a:t>
            </a:r>
            <a:r>
              <a:rPr lang="nb-NO" err="1"/>
              <a:t>releasen</a:t>
            </a:r>
            <a:r>
              <a:rPr lang="nb-NO"/>
              <a:t>, neste fase eller til kunden.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a:t>
            </a:fld>
            <a:endParaRPr lang="nb-NO"/>
          </a:p>
        </p:txBody>
      </p:sp>
    </p:spTree>
    <p:extLst>
      <p:ext uri="{BB962C8B-B14F-4D97-AF65-F5344CB8AC3E}">
        <p14:creationId xmlns:p14="http://schemas.microsoft.com/office/powerpoint/2010/main" val="214047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446707"/>
          </a:xfrm>
        </p:spPr>
        <p:txBody>
          <a:bodyPr/>
          <a:lstStyle/>
          <a:p>
            <a:r>
              <a:rPr lang="nb-NO" sz="2000">
                <a:solidFill>
                  <a:srgbClr val="DBD9D8">
                    <a:lumMod val="25000"/>
                  </a:srgbClr>
                </a:solidFill>
              </a:rPr>
              <a:t>Oppgave: </a:t>
            </a:r>
            <a:r>
              <a:rPr lang="nb-NO" sz="2000" err="1">
                <a:solidFill>
                  <a:srgbClr val="DBD9D8">
                    <a:lumMod val="25000"/>
                  </a:srgbClr>
                </a:solidFill>
              </a:rPr>
              <a:t>state</a:t>
            </a:r>
            <a:r>
              <a:rPr lang="nb-NO" sz="2000">
                <a:solidFill>
                  <a:srgbClr val="DBD9D8">
                    <a:lumMod val="25000"/>
                  </a:srgbClr>
                </a:solidFill>
              </a:rPr>
              <a:t> </a:t>
            </a:r>
            <a:r>
              <a:rPr lang="nb-NO" sz="2000" err="1">
                <a:solidFill>
                  <a:srgbClr val="DBD9D8">
                    <a:lumMod val="25000"/>
                  </a:srgbClr>
                </a:solidFill>
              </a:rPr>
              <a:t>transition</a:t>
            </a:r>
            <a:r>
              <a:rPr lang="nb-NO" sz="2000">
                <a:solidFill>
                  <a:srgbClr val="DBD9D8">
                    <a:lumMod val="25000"/>
                  </a:srgbClr>
                </a:solidFill>
              </a:rPr>
              <a:t> testing</a:t>
            </a:r>
            <a:endParaRPr lang="nb-NO"/>
          </a:p>
        </p:txBody>
      </p:sp>
      <p:sp>
        <p:nvSpPr>
          <p:cNvPr id="3" name="Content Placeholder 2"/>
          <p:cNvSpPr>
            <a:spLocks noGrp="1"/>
          </p:cNvSpPr>
          <p:nvPr>
            <p:ph sz="quarter" idx="13"/>
          </p:nvPr>
        </p:nvSpPr>
        <p:spPr>
          <a:xfrm>
            <a:off x="472044" y="4854032"/>
            <a:ext cx="8088312" cy="1872679"/>
          </a:xfrm>
        </p:spPr>
        <p:txBody>
          <a:bodyPr/>
          <a:lstStyle/>
          <a:p>
            <a:r>
              <a:rPr lang="nb-NO"/>
              <a:t>Hvilken av de følgende dekker alle </a:t>
            </a:r>
            <a:r>
              <a:rPr lang="nb-NO" err="1"/>
              <a:t>transitions</a:t>
            </a:r>
            <a:r>
              <a:rPr lang="nb-NO"/>
              <a:t>?</a:t>
            </a:r>
          </a:p>
          <a:p>
            <a:pPr marL="815975" lvl="1" indent="-342900">
              <a:buFont typeface="+mj-lt"/>
              <a:buAutoNum type="alphaLcParenR"/>
            </a:pPr>
            <a:r>
              <a:rPr lang="nb-NO"/>
              <a:t>A B C D E F G </a:t>
            </a:r>
          </a:p>
          <a:p>
            <a:pPr marL="815975" lvl="1" indent="-342900">
              <a:buFont typeface="+mj-lt"/>
              <a:buAutoNum type="alphaLcParenR"/>
            </a:pPr>
            <a:r>
              <a:rPr lang="nb-NO"/>
              <a:t>A B D B C E F G </a:t>
            </a:r>
          </a:p>
          <a:p>
            <a:pPr marL="815975" lvl="1" indent="-342900">
              <a:buFont typeface="+mj-lt"/>
              <a:buAutoNum type="alphaLcParenR"/>
            </a:pPr>
            <a:r>
              <a:rPr lang="nb-NO"/>
              <a:t>A B C D E F G</a:t>
            </a:r>
          </a:p>
          <a:p>
            <a:pPr marL="815975" lvl="1" indent="-342900">
              <a:buFont typeface="+mj-lt"/>
              <a:buAutoNum type="alphaLcParenR"/>
            </a:pPr>
            <a:r>
              <a:rPr lang="nb-NO"/>
              <a:t>A B D B C E A B C E F G</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90</a:t>
            </a:fld>
            <a:endParaRPr lang="nb-NO"/>
          </a:p>
        </p:txBody>
      </p:sp>
      <p:sp>
        <p:nvSpPr>
          <p:cNvPr id="8" name="Oval 7"/>
          <p:cNvSpPr/>
          <p:nvPr/>
        </p:nvSpPr>
        <p:spPr>
          <a:xfrm>
            <a:off x="1258527"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S1</a:t>
            </a:r>
          </a:p>
        </p:txBody>
      </p:sp>
      <p:sp>
        <p:nvSpPr>
          <p:cNvPr id="9" name="Oval 8"/>
          <p:cNvSpPr/>
          <p:nvPr/>
        </p:nvSpPr>
        <p:spPr>
          <a:xfrm>
            <a:off x="2955200"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S2</a:t>
            </a:r>
          </a:p>
        </p:txBody>
      </p:sp>
      <p:sp>
        <p:nvSpPr>
          <p:cNvPr id="10" name="Oval 9"/>
          <p:cNvSpPr/>
          <p:nvPr/>
        </p:nvSpPr>
        <p:spPr>
          <a:xfrm>
            <a:off x="4651873"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S3</a:t>
            </a:r>
          </a:p>
        </p:txBody>
      </p:sp>
      <p:sp>
        <p:nvSpPr>
          <p:cNvPr id="11" name="Oval 10"/>
          <p:cNvSpPr/>
          <p:nvPr/>
        </p:nvSpPr>
        <p:spPr>
          <a:xfrm>
            <a:off x="6348546"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S4</a:t>
            </a:r>
          </a:p>
        </p:txBody>
      </p:sp>
      <p:sp>
        <p:nvSpPr>
          <p:cNvPr id="12" name="Oval 11"/>
          <p:cNvSpPr/>
          <p:nvPr/>
        </p:nvSpPr>
        <p:spPr>
          <a:xfrm>
            <a:off x="1258527" y="3392511"/>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S5</a:t>
            </a:r>
          </a:p>
        </p:txBody>
      </p:sp>
      <p:sp>
        <p:nvSpPr>
          <p:cNvPr id="13" name="Oval 12"/>
          <p:cNvSpPr/>
          <p:nvPr/>
        </p:nvSpPr>
        <p:spPr>
          <a:xfrm>
            <a:off x="2954095" y="3392511"/>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S6</a:t>
            </a:r>
          </a:p>
        </p:txBody>
      </p:sp>
      <p:sp>
        <p:nvSpPr>
          <p:cNvPr id="20" name="Curved Down Arrow 19"/>
          <p:cNvSpPr/>
          <p:nvPr/>
        </p:nvSpPr>
        <p:spPr>
          <a:xfrm>
            <a:off x="1795115" y="106645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1" name="Curved Down Arrow 20"/>
          <p:cNvSpPr/>
          <p:nvPr/>
        </p:nvSpPr>
        <p:spPr>
          <a:xfrm>
            <a:off x="3650296" y="106645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2" name="Curved Down Arrow 21"/>
          <p:cNvSpPr/>
          <p:nvPr/>
        </p:nvSpPr>
        <p:spPr>
          <a:xfrm>
            <a:off x="5346969" y="102701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3" name="Curved Down Arrow 22"/>
          <p:cNvSpPr/>
          <p:nvPr/>
        </p:nvSpPr>
        <p:spPr>
          <a:xfrm flipH="1" flipV="1">
            <a:off x="3650296" y="2481689"/>
            <a:ext cx="1272471" cy="44620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4" name="Curved Up Arrow 23"/>
          <p:cNvSpPr/>
          <p:nvPr/>
        </p:nvSpPr>
        <p:spPr>
          <a:xfrm flipH="1">
            <a:off x="1694395" y="2514213"/>
            <a:ext cx="5081142" cy="803295"/>
          </a:xfrm>
          <a:prstGeom prst="curved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5" name="Curved Down Arrow 24"/>
          <p:cNvSpPr/>
          <p:nvPr/>
        </p:nvSpPr>
        <p:spPr>
          <a:xfrm flipV="1">
            <a:off x="1970642" y="4282635"/>
            <a:ext cx="1419321" cy="497701"/>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6" name="Down Arrow 25"/>
          <p:cNvSpPr/>
          <p:nvPr/>
        </p:nvSpPr>
        <p:spPr>
          <a:xfrm>
            <a:off x="1547664" y="2481689"/>
            <a:ext cx="247451" cy="910822"/>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p:cNvSpPr/>
          <p:nvPr/>
        </p:nvSpPr>
        <p:spPr>
          <a:xfrm>
            <a:off x="2281256" y="977689"/>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A</a:t>
            </a:r>
          </a:p>
        </p:txBody>
      </p:sp>
      <p:sp>
        <p:nvSpPr>
          <p:cNvPr id="28" name="Rectangle 27"/>
          <p:cNvSpPr/>
          <p:nvPr/>
        </p:nvSpPr>
        <p:spPr>
          <a:xfrm>
            <a:off x="4101484" y="983427"/>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B</a:t>
            </a:r>
          </a:p>
        </p:txBody>
      </p:sp>
      <p:sp>
        <p:nvSpPr>
          <p:cNvPr id="29" name="Rectangle 28"/>
          <p:cNvSpPr/>
          <p:nvPr/>
        </p:nvSpPr>
        <p:spPr>
          <a:xfrm>
            <a:off x="5804216" y="954379"/>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C</a:t>
            </a:r>
          </a:p>
        </p:txBody>
      </p:sp>
      <p:sp>
        <p:nvSpPr>
          <p:cNvPr id="30" name="Rectangle 29"/>
          <p:cNvSpPr/>
          <p:nvPr/>
        </p:nvSpPr>
        <p:spPr>
          <a:xfrm>
            <a:off x="4101484" y="2436960"/>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D</a:t>
            </a:r>
          </a:p>
        </p:txBody>
      </p:sp>
      <p:sp>
        <p:nvSpPr>
          <p:cNvPr id="31" name="Rectangle 30"/>
          <p:cNvSpPr/>
          <p:nvPr/>
        </p:nvSpPr>
        <p:spPr>
          <a:xfrm>
            <a:off x="4101484" y="3268205"/>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E</a:t>
            </a:r>
          </a:p>
        </p:txBody>
      </p:sp>
      <p:sp>
        <p:nvSpPr>
          <p:cNvPr id="32" name="Rectangle 31"/>
          <p:cNvSpPr/>
          <p:nvPr/>
        </p:nvSpPr>
        <p:spPr>
          <a:xfrm>
            <a:off x="1125449" y="2526808"/>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F</a:t>
            </a:r>
          </a:p>
        </p:txBody>
      </p:sp>
      <p:sp>
        <p:nvSpPr>
          <p:cNvPr id="33" name="Rectangle 32"/>
          <p:cNvSpPr/>
          <p:nvPr/>
        </p:nvSpPr>
        <p:spPr>
          <a:xfrm>
            <a:off x="2472944" y="4270220"/>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G</a:t>
            </a:r>
          </a:p>
        </p:txBody>
      </p:sp>
    </p:spTree>
    <p:extLst>
      <p:ext uri="{BB962C8B-B14F-4D97-AF65-F5344CB8AC3E}">
        <p14:creationId xmlns:p14="http://schemas.microsoft.com/office/powerpoint/2010/main" val="4423783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597212" y="1340768"/>
            <a:ext cx="2992601" cy="3096344"/>
          </a:xfrm>
        </p:spPr>
      </p:pic>
      <p:sp>
        <p:nvSpPr>
          <p:cNvPr id="6" name="Content Placeholder 5"/>
          <p:cNvSpPr>
            <a:spLocks noGrp="1"/>
          </p:cNvSpPr>
          <p:nvPr>
            <p:ph idx="1"/>
          </p:nvPr>
        </p:nvSpPr>
        <p:spPr>
          <a:xfrm>
            <a:off x="348792" y="1340768"/>
            <a:ext cx="5136181" cy="4678588"/>
          </a:xfrm>
        </p:spPr>
        <p:txBody>
          <a:bodyPr/>
          <a:lstStyle/>
          <a:p>
            <a:r>
              <a:rPr lang="nb-NO"/>
              <a:t>Beskriver samhandling mellom deltagere (brukere og </a:t>
            </a:r>
            <a:r>
              <a:rPr lang="nb-NO" err="1"/>
              <a:t>subsystemer</a:t>
            </a:r>
            <a:r>
              <a:rPr lang="nb-NO"/>
              <a:t>)</a:t>
            </a:r>
          </a:p>
          <a:p>
            <a:pPr lvl="1"/>
            <a:r>
              <a:rPr lang="nb-NO"/>
              <a:t>Basert på faktisk sannsynlig bruk</a:t>
            </a:r>
          </a:p>
          <a:p>
            <a:r>
              <a:rPr lang="nb-NO"/>
              <a:t>Har forhåndsbetingelser og avslutningstilstand</a:t>
            </a:r>
          </a:p>
          <a:p>
            <a:r>
              <a:rPr lang="nb-NO" err="1"/>
              <a:t>Hovedflyt</a:t>
            </a:r>
            <a:r>
              <a:rPr lang="nb-NO"/>
              <a:t> og alternativ flyt</a:t>
            </a:r>
          </a:p>
          <a:p>
            <a:pPr marL="0" indent="0">
              <a:buNone/>
            </a:pPr>
            <a:endParaRPr lang="nb-NO"/>
          </a:p>
        </p:txBody>
      </p:sp>
      <p:sp>
        <p:nvSpPr>
          <p:cNvPr id="2" name="Title 1"/>
          <p:cNvSpPr>
            <a:spLocks noGrp="1"/>
          </p:cNvSpPr>
          <p:nvPr>
            <p:ph type="title"/>
          </p:nvPr>
        </p:nvSpPr>
        <p:spPr/>
        <p:txBody>
          <a:bodyPr/>
          <a:lstStyle/>
          <a:p>
            <a:r>
              <a:rPr lang="nb-NO"/>
              <a:t>Brukstilfelletesting</a:t>
            </a:r>
            <a:br>
              <a:rPr lang="nb-NO"/>
            </a:br>
            <a:r>
              <a:rPr lang="nb-NO" sz="1800" err="1">
                <a:solidFill>
                  <a:schemeClr val="bg1">
                    <a:lumMod val="65000"/>
                  </a:schemeClr>
                </a:solidFill>
              </a:rPr>
              <a:t>Use</a:t>
            </a:r>
            <a:r>
              <a:rPr lang="nb-NO" sz="1800">
                <a:solidFill>
                  <a:schemeClr val="bg1">
                    <a:lumMod val="65000"/>
                  </a:schemeClr>
                </a:solidFill>
              </a:rPr>
              <a:t> case</a:t>
            </a:r>
          </a:p>
        </p:txBody>
      </p:sp>
      <p:sp>
        <p:nvSpPr>
          <p:cNvPr id="4" name="Footer Placeholder 3"/>
          <p:cNvSpPr>
            <a:spLocks noGrp="1"/>
          </p:cNvSpPr>
          <p:nvPr>
            <p:ph type="ftr" sz="quarter" idx="11"/>
          </p:nvPr>
        </p:nvSpPr>
        <p:spPr>
          <a:xfrm>
            <a:off x="6732240" y="6477299"/>
            <a:ext cx="2895600" cy="216024"/>
          </a:xfrm>
        </p:spPr>
        <p:txBody>
          <a:bodyPr/>
          <a:lstStyle/>
          <a:p>
            <a:r>
              <a:rPr lang="nb-NO" err="1"/>
              <a:t>Bildecredit</a:t>
            </a:r>
            <a:r>
              <a:rPr lang="nb-NO"/>
              <a:t>: lucidchart.com</a:t>
            </a:r>
          </a:p>
        </p:txBody>
      </p:sp>
      <p:sp>
        <p:nvSpPr>
          <p:cNvPr id="5" name="Slide Number Placeholder 4"/>
          <p:cNvSpPr>
            <a:spLocks noGrp="1"/>
          </p:cNvSpPr>
          <p:nvPr>
            <p:ph type="sldNum" sz="quarter" idx="12"/>
          </p:nvPr>
        </p:nvSpPr>
        <p:spPr/>
        <p:txBody>
          <a:bodyPr/>
          <a:lstStyle/>
          <a:p>
            <a:fld id="{5279AF0B-2D84-CD41-8CAF-017061CB9833}" type="slidenum">
              <a:rPr lang="nb-NO" smtClean="0"/>
              <a:pPr/>
              <a:t>91</a:t>
            </a:fld>
            <a:endParaRPr lang="nb-NO"/>
          </a:p>
        </p:txBody>
      </p:sp>
    </p:spTree>
    <p:extLst>
      <p:ext uri="{BB962C8B-B14F-4D97-AF65-F5344CB8AC3E}">
        <p14:creationId xmlns:p14="http://schemas.microsoft.com/office/powerpoint/2010/main" val="3643680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16/04/2018</a:t>
            </a:fld>
            <a:endParaRPr lang="en-GB">
              <a:solidFill>
                <a:srgbClr val="494A4B"/>
              </a:solidFill>
              <a:latin typeface="Arial"/>
            </a:endParaRPr>
          </a:p>
        </p:txBody>
      </p:sp>
      <p:sp>
        <p:nvSpPr>
          <p:cNvPr id="6" name="Content Placeholder 2"/>
          <p:cNvSpPr txBox="1">
            <a:spLocks/>
          </p:cNvSpPr>
          <p:nvPr/>
        </p:nvSpPr>
        <p:spPr>
          <a:xfrm>
            <a:off x="544439" y="1493295"/>
            <a:ext cx="6979889"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b="1">
                <a:latin typeface="+mn-lt"/>
              </a:rPr>
              <a:t>WHITE BOX</a:t>
            </a:r>
          </a:p>
          <a:p>
            <a:pPr>
              <a:buFont typeface="Arial" pitchFamily="34" charset="0"/>
              <a:buNone/>
              <a:defRPr/>
            </a:pPr>
            <a:r>
              <a:rPr lang="nb-NO" b="1">
                <a:latin typeface="+mn-lt"/>
              </a:rPr>
              <a:t>Strukturbasert</a:t>
            </a:r>
          </a:p>
          <a:p>
            <a:pPr>
              <a:buClr>
                <a:schemeClr val="accent3"/>
              </a:buClr>
              <a:defRPr/>
            </a:pPr>
            <a:r>
              <a:rPr lang="nb-NO">
                <a:latin typeface="+mn-lt"/>
              </a:rPr>
              <a:t>Programinstruksjonstesting og dekning (statement testing and </a:t>
            </a:r>
            <a:r>
              <a:rPr lang="nb-NO" err="1">
                <a:latin typeface="+mn-lt"/>
              </a:rPr>
              <a:t>coverage</a:t>
            </a:r>
            <a:r>
              <a:rPr lang="nb-NO">
                <a:latin typeface="+mn-lt"/>
              </a:rPr>
              <a:t>)</a:t>
            </a:r>
          </a:p>
          <a:p>
            <a:pPr>
              <a:buClr>
                <a:schemeClr val="accent3"/>
              </a:buClr>
              <a:defRPr/>
            </a:pPr>
            <a:r>
              <a:rPr lang="da-DK">
                <a:latin typeface="+mn-lt"/>
              </a:rPr>
              <a:t>Forgrenings- /</a:t>
            </a:r>
            <a:r>
              <a:rPr lang="da-DK" err="1">
                <a:latin typeface="+mn-lt"/>
              </a:rPr>
              <a:t>beslutningstesting</a:t>
            </a:r>
            <a:r>
              <a:rPr lang="da-DK">
                <a:latin typeface="+mn-lt"/>
              </a:rPr>
              <a:t> og </a:t>
            </a:r>
            <a:r>
              <a:rPr lang="da-DK" err="1">
                <a:latin typeface="+mn-lt"/>
              </a:rPr>
              <a:t>dekning</a:t>
            </a:r>
            <a:r>
              <a:rPr lang="da-DK">
                <a:latin typeface="+mn-lt"/>
              </a:rPr>
              <a:t> (</a:t>
            </a:r>
            <a:r>
              <a:rPr lang="da-DK" err="1">
                <a:latin typeface="+mn-lt"/>
              </a:rPr>
              <a:t>branch</a:t>
            </a:r>
            <a:r>
              <a:rPr lang="da-DK">
                <a:latin typeface="+mn-lt"/>
              </a:rPr>
              <a:t> or decision </a:t>
            </a:r>
            <a:r>
              <a:rPr lang="da-DK" err="1">
                <a:latin typeface="+mn-lt"/>
              </a:rPr>
              <a:t>testing</a:t>
            </a:r>
            <a:r>
              <a:rPr lang="da-DK">
                <a:latin typeface="+mn-lt"/>
              </a:rPr>
              <a:t> and </a:t>
            </a:r>
            <a:r>
              <a:rPr lang="da-DK" err="1">
                <a:latin typeface="+mn-lt"/>
              </a:rPr>
              <a:t>coverage</a:t>
            </a:r>
            <a:r>
              <a:rPr lang="da-DK">
                <a:latin typeface="+mn-lt"/>
              </a:rPr>
              <a:t>)</a:t>
            </a:r>
          </a:p>
          <a:p>
            <a:pPr marL="0" indent="0">
              <a:buNone/>
              <a:defRPr/>
            </a:pPr>
            <a:endParaRPr lang="da-DK">
              <a:latin typeface="+mn-lt"/>
            </a:endParaRPr>
          </a:p>
          <a:p>
            <a:pPr lvl="1">
              <a:buFont typeface="Arial" panose="020B0604020202020204" pitchFamily="34" charset="0"/>
              <a:buChar char="•"/>
              <a:defRPr/>
            </a:pPr>
            <a:r>
              <a:rPr lang="da-DK">
                <a:latin typeface="+mn-lt"/>
              </a:rPr>
              <a:t>Andre </a:t>
            </a:r>
            <a:r>
              <a:rPr lang="da-DK" err="1">
                <a:latin typeface="+mn-lt"/>
              </a:rPr>
              <a:t>strukturbaserte</a:t>
            </a:r>
            <a:r>
              <a:rPr lang="da-DK">
                <a:latin typeface="+mn-lt"/>
              </a:rPr>
              <a:t> teknikker</a:t>
            </a:r>
          </a:p>
          <a:p>
            <a:pPr lvl="2">
              <a:defRPr/>
            </a:pPr>
            <a:r>
              <a:rPr lang="da-DK" err="1">
                <a:latin typeface="+mn-lt"/>
              </a:rPr>
              <a:t>Betingelsesdekning</a:t>
            </a:r>
            <a:r>
              <a:rPr lang="da-DK">
                <a:latin typeface="+mn-lt"/>
              </a:rPr>
              <a:t> (</a:t>
            </a:r>
            <a:r>
              <a:rPr lang="da-DK" err="1">
                <a:latin typeface="+mn-lt"/>
              </a:rPr>
              <a:t>condition</a:t>
            </a:r>
            <a:r>
              <a:rPr lang="da-DK">
                <a:latin typeface="+mn-lt"/>
              </a:rPr>
              <a:t> </a:t>
            </a:r>
            <a:r>
              <a:rPr lang="da-DK" err="1">
                <a:latin typeface="+mn-lt"/>
              </a:rPr>
              <a:t>coverage</a:t>
            </a:r>
            <a:r>
              <a:rPr lang="da-DK">
                <a:latin typeface="+mn-lt"/>
              </a:rPr>
              <a:t>) </a:t>
            </a:r>
          </a:p>
          <a:p>
            <a:pPr lvl="2">
              <a:defRPr/>
            </a:pPr>
            <a:r>
              <a:rPr lang="da-DK" err="1">
                <a:latin typeface="+mn-lt"/>
              </a:rPr>
              <a:t>Sammensatt</a:t>
            </a:r>
            <a:r>
              <a:rPr lang="da-DK">
                <a:latin typeface="+mn-lt"/>
              </a:rPr>
              <a:t> </a:t>
            </a:r>
            <a:r>
              <a:rPr lang="da-DK" err="1">
                <a:latin typeface="+mn-lt"/>
              </a:rPr>
              <a:t>betingelsesdekning</a:t>
            </a:r>
            <a:r>
              <a:rPr lang="da-DK">
                <a:latin typeface="+mn-lt"/>
              </a:rPr>
              <a:t> (multiple </a:t>
            </a:r>
            <a:r>
              <a:rPr lang="da-DK" err="1">
                <a:latin typeface="+mn-lt"/>
              </a:rPr>
              <a:t>condition</a:t>
            </a:r>
            <a:r>
              <a:rPr lang="da-DK">
                <a:latin typeface="+mn-lt"/>
              </a:rPr>
              <a:t> </a:t>
            </a:r>
            <a:r>
              <a:rPr lang="da-DK" err="1">
                <a:latin typeface="+mn-lt"/>
              </a:rPr>
              <a:t>coverage</a:t>
            </a:r>
            <a:r>
              <a:rPr lang="da-DK">
                <a:latin typeface="+mn-lt"/>
              </a:rPr>
              <a:t>)</a:t>
            </a:r>
          </a:p>
          <a:p>
            <a:pPr marL="0" indent="0">
              <a:buNone/>
              <a:defRPr/>
            </a:pPr>
            <a:endParaRPr lang="da-DK">
              <a:latin typeface="+mn-lt"/>
            </a:endParaRPr>
          </a:p>
        </p:txBody>
      </p:sp>
      <p:pic>
        <p:nvPicPr>
          <p:cNvPr id="8" name="Bilde 4"/>
          <p:cNvPicPr>
            <a:picLocks noChangeAspect="1"/>
          </p:cNvPicPr>
          <p:nvPr/>
        </p:nvPicPr>
        <p:blipFill>
          <a:blip r:embed="rId3"/>
          <a:stretch>
            <a:fillRect/>
          </a:stretch>
        </p:blipFill>
        <p:spPr>
          <a:xfrm>
            <a:off x="3206291" y="4653136"/>
            <a:ext cx="1656184" cy="1508775"/>
          </a:xfrm>
          <a:prstGeom prst="rect">
            <a:avLst/>
          </a:prstGeom>
        </p:spPr>
      </p:pic>
      <p:sp>
        <p:nvSpPr>
          <p:cNvPr id="9" name="Tittel 8"/>
          <p:cNvSpPr>
            <a:spLocks noGrp="1"/>
          </p:cNvSpPr>
          <p:nvPr>
            <p:ph type="title"/>
          </p:nvPr>
        </p:nvSpPr>
        <p:spPr/>
        <p:txBody>
          <a:bodyPr/>
          <a:lstStyle/>
          <a:p>
            <a:r>
              <a:rPr lang="en-US"/>
              <a:t>White box-</a:t>
            </a:r>
            <a:r>
              <a:rPr lang="en-US" err="1"/>
              <a:t>teknikker</a:t>
            </a:r>
            <a:r>
              <a:rPr lang="en-US"/>
              <a:t> </a:t>
            </a:r>
          </a:p>
        </p:txBody>
      </p:sp>
    </p:spTree>
    <p:extLst>
      <p:ext uri="{BB962C8B-B14F-4D97-AF65-F5344CB8AC3E}">
        <p14:creationId xmlns:p14="http://schemas.microsoft.com/office/powerpoint/2010/main" val="138883770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Title 1"/>
          <p:cNvSpPr txBox="1">
            <a:spLocks/>
          </p:cNvSpPr>
          <p:nvPr/>
        </p:nvSpPr>
        <p:spPr>
          <a:xfrm>
            <a:off x="611560" y="170080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a:latin typeface="+mn-lt"/>
            </a:endParaRPr>
          </a:p>
        </p:txBody>
      </p:sp>
      <p:sp>
        <p:nvSpPr>
          <p:cNvPr id="5" name="Content Placeholder 2"/>
          <p:cNvSpPr txBox="1">
            <a:spLocks/>
          </p:cNvSpPr>
          <p:nvPr/>
        </p:nvSpPr>
        <p:spPr>
          <a:xfrm>
            <a:off x="695140" y="1700807"/>
            <a:ext cx="4596939" cy="4620333"/>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b="1">
                <a:latin typeface="+mn-lt"/>
              </a:rPr>
              <a:t>Oppgave:</a:t>
            </a:r>
          </a:p>
          <a:p>
            <a:pPr marL="0" indent="0">
              <a:buNone/>
              <a:defRPr/>
            </a:pPr>
            <a:r>
              <a:rPr lang="nb-NO" sz="2000">
                <a:latin typeface="+mn-lt"/>
              </a:rPr>
              <a:t>Statement </a:t>
            </a:r>
            <a:r>
              <a:rPr lang="nb-NO" sz="2000" err="1">
                <a:latin typeface="+mn-lt"/>
              </a:rPr>
              <a:t>coverage</a:t>
            </a:r>
            <a:r>
              <a:rPr lang="nb-NO" sz="2000">
                <a:latin typeface="+mn-lt"/>
              </a:rPr>
              <a:t>: </a:t>
            </a:r>
            <a:r>
              <a:rPr lang="nb-NO" sz="2000" i="1">
                <a:latin typeface="+mn-lt"/>
              </a:rPr>
              <a:t>PacMan</a:t>
            </a:r>
          </a:p>
          <a:p>
            <a:pPr>
              <a:defRPr/>
            </a:pPr>
            <a:r>
              <a:rPr lang="nb-NO" err="1">
                <a:latin typeface="+mn-lt"/>
              </a:rPr>
              <a:t>Pacman</a:t>
            </a:r>
            <a:r>
              <a:rPr lang="nb-NO">
                <a:latin typeface="+mn-lt"/>
              </a:rPr>
              <a:t> skal spise alle boksene med færrest mulig forsøk.</a:t>
            </a:r>
          </a:p>
          <a:p>
            <a:pPr marL="0" indent="0">
              <a:buNone/>
              <a:defRPr/>
            </a:pPr>
            <a:endParaRPr lang="nb-NO" sz="2000">
              <a:latin typeface="+mn-lt"/>
            </a:endParaRPr>
          </a:p>
          <a:p>
            <a:pPr marL="0" indent="0">
              <a:buNone/>
              <a:defRPr/>
            </a:pPr>
            <a:r>
              <a:rPr lang="nb-NO" sz="2000">
                <a:latin typeface="+mn-lt"/>
              </a:rPr>
              <a:t>Branch/</a:t>
            </a:r>
            <a:r>
              <a:rPr lang="nb-NO" sz="2000" err="1">
                <a:latin typeface="+mn-lt"/>
              </a:rPr>
              <a:t>decision</a:t>
            </a:r>
            <a:r>
              <a:rPr lang="nb-NO" sz="2000">
                <a:latin typeface="+mn-lt"/>
              </a:rPr>
              <a:t> </a:t>
            </a:r>
            <a:r>
              <a:rPr lang="nb-NO" sz="2000" err="1">
                <a:latin typeface="+mn-lt"/>
              </a:rPr>
              <a:t>coverage</a:t>
            </a:r>
            <a:r>
              <a:rPr lang="nb-NO" sz="2000">
                <a:latin typeface="+mn-lt"/>
              </a:rPr>
              <a:t>: </a:t>
            </a:r>
            <a:r>
              <a:rPr lang="nb-NO" sz="2000" i="1">
                <a:latin typeface="+mn-lt"/>
              </a:rPr>
              <a:t>Bil</a:t>
            </a:r>
          </a:p>
          <a:p>
            <a:pPr>
              <a:defRPr/>
            </a:pPr>
            <a:r>
              <a:rPr lang="nb-NO">
                <a:latin typeface="+mn-lt"/>
              </a:rPr>
              <a:t>Bilen skal kjøre alle veiene</a:t>
            </a:r>
          </a:p>
          <a:p>
            <a:pPr marL="0" indent="0">
              <a:buNone/>
              <a:defRPr/>
            </a:pPr>
            <a:endParaRPr lang="nb-NO" sz="2000">
              <a:latin typeface="+mn-lt"/>
            </a:endParaRPr>
          </a:p>
          <a:p>
            <a:pPr marL="0" indent="0">
              <a:buNone/>
              <a:defRPr/>
            </a:pPr>
            <a:r>
              <a:rPr lang="nb-NO" sz="2000" b="1">
                <a:latin typeface="+mn-lt"/>
              </a:rPr>
              <a:t>Hvor mange tester for statement og hvor mange for </a:t>
            </a:r>
            <a:r>
              <a:rPr lang="nb-NO" sz="2000" b="1" err="1">
                <a:latin typeface="+mn-lt"/>
              </a:rPr>
              <a:t>branch</a:t>
            </a:r>
            <a:r>
              <a:rPr lang="nb-NO" sz="2000" b="1">
                <a:latin typeface="+mn-lt"/>
              </a:rPr>
              <a:t> </a:t>
            </a:r>
            <a:r>
              <a:rPr lang="nb-NO" sz="2000" b="1" err="1">
                <a:latin typeface="+mn-lt"/>
              </a:rPr>
              <a:t>coverage</a:t>
            </a:r>
            <a:r>
              <a:rPr lang="nb-NO" sz="2000" b="1">
                <a:latin typeface="+mn-lt"/>
              </a:rPr>
              <a:t> får du?</a:t>
            </a:r>
          </a:p>
          <a:p>
            <a:pPr marL="0" indent="0">
              <a:buNone/>
              <a:defRPr/>
            </a:pPr>
            <a:endParaRPr lang="nb-NO" sz="2000"/>
          </a:p>
        </p:txBody>
      </p:sp>
      <p:pic>
        <p:nvPicPr>
          <p:cNvPr id="6" name="Picture 2" descr="http://cfile25.uf.tistory.com/image/1968BE484FAFC2241F654B"/>
          <p:cNvPicPr>
            <a:picLocks noChangeAspect="1" noChangeArrowheads="1"/>
          </p:cNvPicPr>
          <p:nvPr/>
        </p:nvPicPr>
        <p:blipFill>
          <a:blip r:embed="rId3" cstate="print"/>
          <a:srcRect/>
          <a:stretch>
            <a:fillRect/>
          </a:stretch>
        </p:blipFill>
        <p:spPr bwMode="auto">
          <a:xfrm>
            <a:off x="5292080" y="2233742"/>
            <a:ext cx="3475038" cy="3438586"/>
          </a:xfrm>
          <a:prstGeom prst="rect">
            <a:avLst/>
          </a:prstGeom>
          <a:noFill/>
        </p:spPr>
      </p:pic>
      <p:sp>
        <p:nvSpPr>
          <p:cNvPr id="7" name="Tittel 6"/>
          <p:cNvSpPr>
            <a:spLocks noGrp="1"/>
          </p:cNvSpPr>
          <p:nvPr>
            <p:ph type="title"/>
          </p:nvPr>
        </p:nvSpPr>
        <p:spPr>
          <a:xfrm>
            <a:off x="479592" y="260648"/>
            <a:ext cx="8045374" cy="1152127"/>
          </a:xfrm>
        </p:spPr>
        <p:txBody>
          <a:bodyPr/>
          <a:lstStyle/>
          <a:p>
            <a:r>
              <a:rPr lang="en-US" sz="2400"/>
              <a:t>White box: </a:t>
            </a:r>
            <a:r>
              <a:rPr lang="nb-NO" sz="2400"/>
              <a:t>Programinstruksjonstesting og dekning, forgrenings- /beslutningstesting og dekning  </a:t>
            </a:r>
            <a:br>
              <a:rPr lang="en-US" sz="2400"/>
            </a:br>
            <a:r>
              <a:rPr lang="en-US" sz="2000">
                <a:solidFill>
                  <a:schemeClr val="bg1">
                    <a:lumMod val="65000"/>
                  </a:schemeClr>
                </a:solidFill>
              </a:rPr>
              <a:t>Statement testing and coverage, branch/decision testing and coverage </a:t>
            </a:r>
          </a:p>
        </p:txBody>
      </p:sp>
    </p:spTree>
    <p:extLst>
      <p:ext uri="{BB962C8B-B14F-4D97-AF65-F5344CB8AC3E}">
        <p14:creationId xmlns:p14="http://schemas.microsoft.com/office/powerpoint/2010/main" val="190131442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White </a:t>
            </a:r>
            <a:r>
              <a:rPr lang="nb-NO" err="1"/>
              <a:t>box</a:t>
            </a:r>
            <a:r>
              <a:rPr lang="nb-NO"/>
              <a:t>-testing: statement </a:t>
            </a:r>
            <a:r>
              <a:rPr lang="nb-NO" err="1"/>
              <a:t>coverage</a:t>
            </a:r>
            <a:r>
              <a:rPr lang="nb-NO"/>
              <a:t> og </a:t>
            </a:r>
            <a:r>
              <a:rPr lang="nb-NO" err="1"/>
              <a:t>decision</a:t>
            </a:r>
            <a:r>
              <a:rPr lang="nb-NO"/>
              <a:t> </a:t>
            </a:r>
            <a:r>
              <a:rPr lang="nb-NO" err="1"/>
              <a:t>coverage</a:t>
            </a:r>
            <a:endParaRPr lang="nb-NO"/>
          </a:p>
        </p:txBody>
      </p:sp>
      <p:sp>
        <p:nvSpPr>
          <p:cNvPr id="3" name="Content Placeholder 2"/>
          <p:cNvSpPr>
            <a:spLocks noGrp="1"/>
          </p:cNvSpPr>
          <p:nvPr>
            <p:ph sz="quarter" idx="13"/>
          </p:nvPr>
        </p:nvSpPr>
        <p:spPr/>
        <p:txBody>
          <a:bodyPr/>
          <a:lstStyle/>
          <a:p>
            <a:r>
              <a:rPr lang="nb-NO"/>
              <a:t>Gitt følgende pseudokode: </a:t>
            </a:r>
          </a:p>
          <a:p>
            <a:pPr marL="0" indent="0">
              <a:spcBef>
                <a:spcPts val="0"/>
              </a:spcBef>
              <a:buNone/>
            </a:pPr>
            <a:r>
              <a:rPr lang="nb-NO" sz="1600" b="1"/>
              <a:t>Read A</a:t>
            </a:r>
          </a:p>
          <a:p>
            <a:pPr marL="0" indent="0">
              <a:spcBef>
                <a:spcPts val="0"/>
              </a:spcBef>
              <a:buNone/>
            </a:pPr>
            <a:r>
              <a:rPr lang="nb-NO" sz="1600" b="1"/>
              <a:t>Read B</a:t>
            </a:r>
          </a:p>
          <a:p>
            <a:pPr marL="473075" lvl="1" indent="0">
              <a:spcBef>
                <a:spcPts val="0"/>
              </a:spcBef>
              <a:buNone/>
            </a:pPr>
            <a:r>
              <a:rPr lang="nb-NO" sz="1400" b="1"/>
              <a:t>IF</a:t>
            </a:r>
            <a:r>
              <a:rPr lang="nb-NO" sz="1400"/>
              <a:t> A+B &gt; 100 </a:t>
            </a:r>
            <a:r>
              <a:rPr lang="nb-NO" sz="1400" b="1"/>
              <a:t>THEN</a:t>
            </a:r>
          </a:p>
          <a:p>
            <a:pPr marL="473075" lvl="1" indent="0">
              <a:spcBef>
                <a:spcPts val="0"/>
              </a:spcBef>
              <a:buNone/>
            </a:pPr>
            <a:r>
              <a:rPr lang="nb-NO" sz="1400"/>
              <a:t>	</a:t>
            </a:r>
            <a:r>
              <a:rPr lang="nb-NO" sz="1400" err="1"/>
              <a:t>Print</a:t>
            </a:r>
            <a:r>
              <a:rPr lang="nb-NO" sz="1400"/>
              <a:t> «Stort tall»</a:t>
            </a:r>
          </a:p>
          <a:p>
            <a:pPr marL="473075" lvl="1" indent="0">
              <a:spcBef>
                <a:spcPts val="0"/>
              </a:spcBef>
              <a:buNone/>
            </a:pPr>
            <a:r>
              <a:rPr lang="nb-NO" sz="1400" b="1"/>
              <a:t>ELSE</a:t>
            </a:r>
          </a:p>
          <a:p>
            <a:pPr marL="473075" lvl="1" indent="0">
              <a:spcBef>
                <a:spcPts val="0"/>
              </a:spcBef>
              <a:buNone/>
            </a:pPr>
            <a:r>
              <a:rPr lang="nb-NO" sz="1400"/>
              <a:t>	</a:t>
            </a:r>
            <a:r>
              <a:rPr lang="nb-NO" sz="1400" b="1"/>
              <a:t>IF </a:t>
            </a:r>
            <a:r>
              <a:rPr lang="nb-NO" sz="1400"/>
              <a:t>A+B &gt; 50 </a:t>
            </a:r>
            <a:r>
              <a:rPr lang="nb-NO" sz="1400" b="1"/>
              <a:t>THEN</a:t>
            </a:r>
          </a:p>
          <a:p>
            <a:pPr marL="473075" lvl="1" indent="0">
              <a:spcBef>
                <a:spcPts val="0"/>
              </a:spcBef>
              <a:buNone/>
            </a:pPr>
            <a:r>
              <a:rPr lang="nb-NO" sz="1400"/>
              <a:t>	</a:t>
            </a:r>
            <a:r>
              <a:rPr lang="nb-NO" sz="1400" err="1"/>
              <a:t>Print</a:t>
            </a:r>
            <a:r>
              <a:rPr lang="nb-NO" sz="1400"/>
              <a:t> «Lite tall»</a:t>
            </a:r>
          </a:p>
          <a:p>
            <a:pPr marL="473075" lvl="1" indent="0">
              <a:spcBef>
                <a:spcPts val="0"/>
              </a:spcBef>
              <a:buNone/>
            </a:pPr>
            <a:r>
              <a:rPr lang="nb-NO" sz="1400"/>
              <a:t>	</a:t>
            </a:r>
            <a:r>
              <a:rPr lang="nb-NO" sz="1400" b="1"/>
              <a:t>ENDIF</a:t>
            </a:r>
          </a:p>
          <a:p>
            <a:pPr marL="473075" lvl="1" indent="0">
              <a:spcBef>
                <a:spcPts val="0"/>
              </a:spcBef>
              <a:buNone/>
            </a:pPr>
            <a:r>
              <a:rPr lang="nb-NO" sz="1400" b="1"/>
              <a:t>ENDIF</a:t>
            </a:r>
          </a:p>
          <a:p>
            <a:pPr marL="473075" lvl="1" indent="0">
              <a:spcBef>
                <a:spcPts val="0"/>
              </a:spcBef>
              <a:buNone/>
            </a:pPr>
            <a:endParaRPr lang="nb-NO" sz="1400" b="1"/>
          </a:p>
          <a:p>
            <a:pPr marL="473075" lvl="1" indent="0">
              <a:spcBef>
                <a:spcPts val="0"/>
              </a:spcBef>
              <a:buNone/>
            </a:pPr>
            <a:endParaRPr lang="nb-NO" sz="1400" b="1"/>
          </a:p>
          <a:p>
            <a:pPr marL="371475" indent="-342900">
              <a:spcBef>
                <a:spcPts val="0"/>
              </a:spcBef>
              <a:buFont typeface="+mj-lt"/>
              <a:buAutoNum type="arabicPeriod"/>
            </a:pPr>
            <a:r>
              <a:rPr lang="nb-NO" sz="1800"/>
              <a:t>Hva er minimum antall </a:t>
            </a:r>
            <a:r>
              <a:rPr lang="nb-NO" sz="1800" err="1"/>
              <a:t>testcases</a:t>
            </a:r>
            <a:r>
              <a:rPr lang="nb-NO" sz="1800"/>
              <a:t> for å oppnå 100% statement </a:t>
            </a:r>
            <a:r>
              <a:rPr lang="nb-NO" sz="1800" err="1"/>
              <a:t>coverage</a:t>
            </a:r>
            <a:r>
              <a:rPr lang="nb-NO" sz="1800"/>
              <a:t>?</a:t>
            </a:r>
          </a:p>
          <a:p>
            <a:pPr marL="371475" indent="-342900">
              <a:spcBef>
                <a:spcPts val="0"/>
              </a:spcBef>
              <a:buFont typeface="+mj-lt"/>
              <a:buAutoNum type="arabicPeriod"/>
            </a:pPr>
            <a:r>
              <a:rPr lang="nb-NO" sz="1800"/>
              <a:t>Hva er minimum antall </a:t>
            </a:r>
            <a:r>
              <a:rPr lang="nb-NO" sz="1800" err="1"/>
              <a:t>testcases</a:t>
            </a:r>
            <a:r>
              <a:rPr lang="nb-NO" sz="1800"/>
              <a:t> for å oppnå 100% </a:t>
            </a:r>
            <a:r>
              <a:rPr lang="nb-NO" sz="1800" err="1"/>
              <a:t>decision</a:t>
            </a:r>
            <a:r>
              <a:rPr lang="nb-NO" sz="1800"/>
              <a:t> </a:t>
            </a:r>
            <a:r>
              <a:rPr lang="nb-NO" sz="1800" err="1"/>
              <a:t>coverage</a:t>
            </a:r>
            <a:r>
              <a:rPr lang="nb-NO" sz="1800"/>
              <a:t>?</a:t>
            </a:r>
          </a:p>
          <a:p>
            <a:pPr marL="371475" indent="-342900">
              <a:spcBef>
                <a:spcPts val="0"/>
              </a:spcBef>
              <a:buFont typeface="+mj-lt"/>
              <a:buAutoNum type="arabicPeriod"/>
            </a:pPr>
            <a:r>
              <a:rPr lang="nb-NO" sz="1800"/>
              <a:t>Gi verdier for A og B som vil gi 100% statement </a:t>
            </a:r>
            <a:r>
              <a:rPr lang="nb-NO" sz="1800" err="1"/>
              <a:t>coverage</a:t>
            </a:r>
            <a:r>
              <a:rPr lang="nb-NO" sz="1800"/>
              <a:t>.</a:t>
            </a:r>
          </a:p>
          <a:p>
            <a:pPr marL="371475" indent="-342900">
              <a:spcBef>
                <a:spcPts val="0"/>
              </a:spcBef>
              <a:buFont typeface="+mj-lt"/>
              <a:buAutoNum type="arabicPeriod"/>
            </a:pPr>
            <a:r>
              <a:rPr lang="nb-NO" sz="1800"/>
              <a:t>Vil de samme verdiene oppnå 100% </a:t>
            </a:r>
            <a:r>
              <a:rPr lang="nb-NO" sz="1800" err="1"/>
              <a:t>decision</a:t>
            </a:r>
            <a:r>
              <a:rPr lang="nb-NO" sz="1800"/>
              <a:t> </a:t>
            </a:r>
            <a:r>
              <a:rPr lang="nb-NO" sz="1800" err="1"/>
              <a:t>coverage</a:t>
            </a:r>
            <a:r>
              <a:rPr lang="nb-NO" sz="1800"/>
              <a: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94</a:t>
            </a:fld>
            <a:endParaRPr lang="nb-NO"/>
          </a:p>
        </p:txBody>
      </p:sp>
    </p:spTree>
    <p:extLst>
      <p:ext uri="{BB962C8B-B14F-4D97-AF65-F5344CB8AC3E}">
        <p14:creationId xmlns:p14="http://schemas.microsoft.com/office/powerpoint/2010/main" val="6346124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3"/>
          <a:stretch>
            <a:fillRect/>
          </a:stretch>
        </p:blipFill>
        <p:spPr>
          <a:xfrm>
            <a:off x="3707904" y="2451100"/>
            <a:ext cx="4276725" cy="3714750"/>
          </a:xfrm>
          <a:prstGeom prst="rect">
            <a:avLst/>
          </a:prstGeom>
        </p:spPr>
      </p:pic>
      <p:sp>
        <p:nvSpPr>
          <p:cNvPr id="5" name="Tittel 4"/>
          <p:cNvSpPr>
            <a:spLocks noGrp="1"/>
          </p:cNvSpPr>
          <p:nvPr>
            <p:ph type="title"/>
          </p:nvPr>
        </p:nvSpPr>
        <p:spPr/>
        <p:txBody>
          <a:bodyPr/>
          <a:lstStyle/>
          <a:p>
            <a:endParaRPr lang="en-US"/>
          </a:p>
        </p:txBody>
      </p:sp>
      <p:sp>
        <p:nvSpPr>
          <p:cNvPr id="9" name="Plassholder for innhold 8"/>
          <p:cNvSpPr>
            <a:spLocks noGrp="1"/>
          </p:cNvSpPr>
          <p:nvPr>
            <p:ph sz="quarter" idx="13"/>
          </p:nvPr>
        </p:nvSpPr>
        <p:spPr/>
        <p:txBody>
          <a:bodyPr/>
          <a:lstStyle/>
          <a:p>
            <a:endParaRPr lang="en-US"/>
          </a:p>
        </p:txBody>
      </p:sp>
      <p:sp>
        <p:nvSpPr>
          <p:cNvPr id="3" name="Plassholder for bunntekst 2"/>
          <p:cNvSpPr>
            <a:spLocks noGrp="1"/>
          </p:cNvSpPr>
          <p:nvPr>
            <p:ph type="ftr" sz="quarter" idx="3"/>
          </p:nvPr>
        </p:nvSpPr>
        <p:spPr/>
        <p:txBody>
          <a:bodyPr/>
          <a:lstStyle/>
          <a:p>
            <a:endParaRPr lang="fr-F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95</a:t>
            </a:fld>
            <a:endParaRPr lang="fr-FR"/>
          </a:p>
        </p:txBody>
      </p:sp>
      <p:pic>
        <p:nvPicPr>
          <p:cNvPr id="6" name="Bilde 5"/>
          <p:cNvPicPr>
            <a:picLocks noChangeAspect="1"/>
          </p:cNvPicPr>
          <p:nvPr/>
        </p:nvPicPr>
        <p:blipFill>
          <a:blip r:embed="rId4"/>
          <a:stretch>
            <a:fillRect/>
          </a:stretch>
        </p:blipFill>
        <p:spPr>
          <a:xfrm>
            <a:off x="873724" y="2163614"/>
            <a:ext cx="2800350" cy="3038475"/>
          </a:xfrm>
          <a:prstGeom prst="rect">
            <a:avLst/>
          </a:prstGeom>
        </p:spPr>
      </p:pic>
      <p:pic>
        <p:nvPicPr>
          <p:cNvPr id="8" name="Bilde 7"/>
          <p:cNvPicPr>
            <a:picLocks noChangeAspect="1"/>
          </p:cNvPicPr>
          <p:nvPr/>
        </p:nvPicPr>
        <p:blipFill>
          <a:blip r:embed="rId5"/>
          <a:stretch>
            <a:fillRect/>
          </a:stretch>
        </p:blipFill>
        <p:spPr>
          <a:xfrm>
            <a:off x="3738420" y="2163614"/>
            <a:ext cx="504056" cy="600067"/>
          </a:xfrm>
          <a:prstGeom prst="rect">
            <a:avLst/>
          </a:prstGeom>
        </p:spPr>
      </p:pic>
    </p:spTree>
    <p:extLst>
      <p:ext uri="{BB962C8B-B14F-4D97-AF65-F5344CB8AC3E}">
        <p14:creationId xmlns:p14="http://schemas.microsoft.com/office/powerpoint/2010/main" val="37978170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Erfaringsbaserte teknikker</a:t>
            </a:r>
          </a:p>
        </p:txBody>
      </p:sp>
      <p:sp>
        <p:nvSpPr>
          <p:cNvPr id="3" name="Content Placeholder 2"/>
          <p:cNvSpPr>
            <a:spLocks noGrp="1"/>
          </p:cNvSpPr>
          <p:nvPr>
            <p:ph sz="quarter" idx="13"/>
          </p:nvPr>
        </p:nvSpPr>
        <p:spPr/>
        <p:txBody>
          <a:bodyPr/>
          <a:lstStyle/>
          <a:p>
            <a:r>
              <a:rPr lang="nb-NO"/>
              <a:t>Feilgjetting - </a:t>
            </a:r>
            <a:r>
              <a:rPr lang="nb-NO" i="1" err="1"/>
              <a:t>error</a:t>
            </a:r>
            <a:r>
              <a:rPr lang="nb-NO" i="1"/>
              <a:t> </a:t>
            </a:r>
            <a:r>
              <a:rPr lang="nb-NO" i="1" err="1"/>
              <a:t>guessing</a:t>
            </a:r>
            <a:endParaRPr lang="nb-NO" i="1"/>
          </a:p>
          <a:p>
            <a:r>
              <a:rPr lang="nb-NO"/>
              <a:t>Eksplorativ testing - </a:t>
            </a:r>
            <a:r>
              <a:rPr lang="nb-NO" i="1" err="1"/>
              <a:t>exploratory</a:t>
            </a:r>
            <a:r>
              <a:rPr lang="nb-NO" i="1"/>
              <a:t> testing</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96</a:t>
            </a:fld>
            <a:endParaRPr lang="nb-NO"/>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52120" y="1340768"/>
            <a:ext cx="1584176" cy="3810000"/>
          </a:xfrm>
          <a:prstGeom prst="rect">
            <a:avLst/>
          </a:prstGeom>
        </p:spPr>
      </p:pic>
    </p:spTree>
    <p:extLst>
      <p:ext uri="{BB962C8B-B14F-4D97-AF65-F5344CB8AC3E}">
        <p14:creationId xmlns:p14="http://schemas.microsoft.com/office/powerpoint/2010/main" val="81098684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lvl="0"/>
            <a:br>
              <a:rPr lang="nb-NO" sz="2000"/>
            </a:br>
            <a:br>
              <a:rPr lang="nb-NO" sz="2000"/>
            </a:br>
            <a:br>
              <a:rPr lang="nb-NO" sz="2000"/>
            </a:br>
            <a:br>
              <a:rPr lang="nb-NO" sz="2000"/>
            </a:br>
            <a:r>
              <a:rPr lang="nb-NO" sz="2000" err="1"/>
              <a:t>Erfaringsbasert</a:t>
            </a:r>
            <a:r>
              <a:rPr lang="nb-NO" sz="2000"/>
              <a:t> teknikk</a:t>
            </a:r>
            <a:br>
              <a:rPr lang="nb-NO" sz="2000">
                <a:solidFill>
                  <a:srgbClr val="FFFFFF"/>
                </a:solidFill>
                <a:cs typeface="Arial" pitchFamily="34" charset="0"/>
              </a:rPr>
            </a:br>
            <a:endParaRPr lang="en-US"/>
          </a:p>
        </p:txBody>
      </p:sp>
      <p:sp>
        <p:nvSpPr>
          <p:cNvPr id="4" name="Plassholder for lysbildenummer 3"/>
          <p:cNvSpPr>
            <a:spLocks noGrp="1"/>
          </p:cNvSpPr>
          <p:nvPr>
            <p:ph type="sldNum" sz="quarter" idx="4"/>
          </p:nvPr>
        </p:nvSpPr>
        <p:spPr/>
        <p:txBody>
          <a:bodyPr/>
          <a:lstStyle/>
          <a:p>
            <a:fld id="{AF43E6FD-AB27-4108-A2FC-346BB5F75E3F}" type="slidenum">
              <a:rPr lang="fr-FR" smtClean="0"/>
              <a:pPr/>
              <a:t>97</a:t>
            </a:fld>
            <a:endParaRPr lang="fr-FR"/>
          </a:p>
        </p:txBody>
      </p:sp>
      <p:graphicFrame>
        <p:nvGraphicFramePr>
          <p:cNvPr id="6" name="Tabell 5"/>
          <p:cNvGraphicFramePr>
            <a:graphicFrameLocks noGrp="1"/>
          </p:cNvGraphicFramePr>
          <p:nvPr>
            <p:extLst>
              <p:ext uri="{D42A27DB-BD31-4B8C-83A1-F6EECF244321}">
                <p14:modId xmlns:p14="http://schemas.microsoft.com/office/powerpoint/2010/main" val="655423814"/>
              </p:ext>
            </p:extLst>
          </p:nvPr>
        </p:nvGraphicFramePr>
        <p:xfrm>
          <a:off x="544438" y="1301728"/>
          <a:ext cx="7411938" cy="4108076"/>
        </p:xfrm>
        <a:graphic>
          <a:graphicData uri="http://schemas.openxmlformats.org/drawingml/2006/table">
            <a:tbl>
              <a:tblPr firstRow="1" bandRow="1">
                <a:tableStyleId>{00A15C55-8517-42AA-B614-E9B94910E393}</a:tableStyleId>
              </a:tblPr>
              <a:tblGrid>
                <a:gridCol w="3705969">
                  <a:extLst>
                    <a:ext uri="{9D8B030D-6E8A-4147-A177-3AD203B41FA5}">
                      <a16:colId xmlns:a16="http://schemas.microsoft.com/office/drawing/2014/main" val="20000"/>
                    </a:ext>
                  </a:extLst>
                </a:gridCol>
                <a:gridCol w="3705969">
                  <a:extLst>
                    <a:ext uri="{9D8B030D-6E8A-4147-A177-3AD203B41FA5}">
                      <a16:colId xmlns:a16="http://schemas.microsoft.com/office/drawing/2014/main" val="20001"/>
                    </a:ext>
                  </a:extLst>
                </a:gridCol>
              </a:tblGrid>
              <a:tr h="359450">
                <a:tc>
                  <a:txBody>
                    <a:bodyPr/>
                    <a:lstStyle/>
                    <a:p>
                      <a:r>
                        <a:rPr lang="nb-NO" err="1"/>
                        <a:t>Error</a:t>
                      </a:r>
                      <a:r>
                        <a:rPr lang="nb-NO"/>
                        <a:t> </a:t>
                      </a:r>
                      <a:r>
                        <a:rPr lang="nb-NO" err="1"/>
                        <a:t>guessing</a:t>
                      </a:r>
                      <a:endParaRPr lang="nb-NO"/>
                    </a:p>
                  </a:txBody>
                  <a:tcPr/>
                </a:tc>
                <a:tc>
                  <a:txBody>
                    <a:bodyPr/>
                    <a:lstStyle/>
                    <a:p>
                      <a:r>
                        <a:rPr lang="nb-NO" err="1"/>
                        <a:t>Exploratory</a:t>
                      </a:r>
                      <a:r>
                        <a:rPr lang="nb-NO"/>
                        <a:t> testing</a:t>
                      </a:r>
                    </a:p>
                  </a:txBody>
                  <a:tcPr/>
                </a:tc>
                <a:extLst>
                  <a:ext uri="{0D108BD9-81ED-4DB2-BD59-A6C34878D82A}">
                    <a16:rowId xmlns:a16="http://schemas.microsoft.com/office/drawing/2014/main" val="10000"/>
                  </a:ext>
                </a:extLst>
              </a:tr>
              <a:tr h="638932">
                <a:tc>
                  <a:txBody>
                    <a:bodyPr/>
                    <a:lstStyle/>
                    <a:p>
                      <a:r>
                        <a:rPr lang="nb-NO"/>
                        <a:t>Skrive </a:t>
                      </a:r>
                      <a:r>
                        <a:rPr lang="nb-NO" err="1"/>
                        <a:t>testcase</a:t>
                      </a:r>
                      <a:r>
                        <a:rPr lang="nb-NO"/>
                        <a:t> basert på erfaring.</a:t>
                      </a:r>
                    </a:p>
                  </a:txBody>
                  <a:tcPr anchor="ctr"/>
                </a:tc>
                <a:tc>
                  <a:txBody>
                    <a:bodyPr/>
                    <a:lstStyle/>
                    <a:p>
                      <a:r>
                        <a:rPr lang="nb-NO" err="1"/>
                        <a:t>Timeboxed</a:t>
                      </a:r>
                      <a:endParaRPr lang="nb-NO"/>
                    </a:p>
                  </a:txBody>
                  <a:tcPr anchor="ctr"/>
                </a:tc>
                <a:extLst>
                  <a:ext uri="{0D108BD9-81ED-4DB2-BD59-A6C34878D82A}">
                    <a16:rowId xmlns:a16="http://schemas.microsoft.com/office/drawing/2014/main" val="10001"/>
                  </a:ext>
                </a:extLst>
              </a:tr>
              <a:tr h="912760">
                <a:tc>
                  <a:txBody>
                    <a:bodyPr/>
                    <a:lstStyle/>
                    <a:p>
                      <a:pPr marL="0" marR="0" indent="0" algn="l" defTabSz="914199" rtl="0" eaLnBrk="1" fontAlgn="auto" latinLnBrk="0" hangingPunct="1">
                        <a:lnSpc>
                          <a:spcPct val="100000"/>
                        </a:lnSpc>
                        <a:spcBef>
                          <a:spcPts val="0"/>
                        </a:spcBef>
                        <a:spcAft>
                          <a:spcPts val="0"/>
                        </a:spcAft>
                        <a:buClrTx/>
                        <a:buSzTx/>
                        <a:buFontTx/>
                        <a:buNone/>
                        <a:tabLst/>
                        <a:defRPr/>
                      </a:pPr>
                      <a:r>
                        <a:rPr lang="nb-NO"/>
                        <a:t>Bruke erfaring for</a:t>
                      </a:r>
                      <a:r>
                        <a:rPr lang="nb-NO" baseline="0"/>
                        <a:t> å fremprovosere feil.</a:t>
                      </a:r>
                      <a:endParaRPr lang="nb-NO"/>
                    </a:p>
                  </a:txBody>
                  <a:tcPr anchor="ctr"/>
                </a:tc>
                <a:tc>
                  <a:txBody>
                    <a:bodyPr/>
                    <a:lstStyle/>
                    <a:p>
                      <a:r>
                        <a:rPr lang="nb-NO"/>
                        <a:t>Brukes når det er begrenset tid.</a:t>
                      </a:r>
                    </a:p>
                  </a:txBody>
                  <a:tcPr anchor="ctr"/>
                </a:tc>
                <a:extLst>
                  <a:ext uri="{0D108BD9-81ED-4DB2-BD59-A6C34878D82A}">
                    <a16:rowId xmlns:a16="http://schemas.microsoft.com/office/drawing/2014/main" val="10002"/>
                  </a:ext>
                </a:extLst>
              </a:tr>
              <a:tr h="912760">
                <a:tc>
                  <a:txBody>
                    <a:bodyPr/>
                    <a:lstStyle/>
                    <a:p>
                      <a:r>
                        <a:rPr lang="nb-NO"/>
                        <a:t>Brukt etter formelle testteknikker.</a:t>
                      </a:r>
                    </a:p>
                  </a:txBody>
                  <a:tcPr anchor="ctr"/>
                </a:tc>
                <a:tc>
                  <a:txBody>
                    <a:bodyPr/>
                    <a:lstStyle/>
                    <a:p>
                      <a:r>
                        <a:rPr lang="nb-NO"/>
                        <a:t>Brukes når det er mangelfull</a:t>
                      </a:r>
                      <a:r>
                        <a:rPr lang="nb-NO" baseline="0"/>
                        <a:t> beskrivelse av systemet.</a:t>
                      </a:r>
                      <a:endParaRPr lang="nb-NO"/>
                    </a:p>
                  </a:txBody>
                  <a:tcPr anchor="ctr"/>
                </a:tc>
                <a:extLst>
                  <a:ext uri="{0D108BD9-81ED-4DB2-BD59-A6C34878D82A}">
                    <a16:rowId xmlns:a16="http://schemas.microsoft.com/office/drawing/2014/main" val="10003"/>
                  </a:ext>
                </a:extLst>
              </a:tr>
              <a:tr h="638932">
                <a:tc>
                  <a:txBody>
                    <a:bodyPr/>
                    <a:lstStyle/>
                    <a:p>
                      <a:r>
                        <a:rPr lang="nb-NO"/>
                        <a:t>Strukturert</a:t>
                      </a:r>
                      <a:r>
                        <a:rPr lang="nb-NO" baseline="0"/>
                        <a:t> tilnærming</a:t>
                      </a:r>
                      <a:endParaRPr lang="nb-NO"/>
                    </a:p>
                  </a:txBody>
                  <a:tcPr anchor="ctr"/>
                </a:tc>
                <a:tc>
                  <a:txBody>
                    <a:bodyPr/>
                    <a:lstStyle/>
                    <a:p>
                      <a:r>
                        <a:rPr lang="nb-NO"/>
                        <a:t>Minimum med</a:t>
                      </a:r>
                      <a:r>
                        <a:rPr lang="nb-NO" baseline="0"/>
                        <a:t> planlegging</a:t>
                      </a:r>
                      <a:endParaRPr lang="nb-NO"/>
                    </a:p>
                  </a:txBody>
                  <a:tcPr anchor="ctr"/>
                </a:tc>
                <a:extLst>
                  <a:ext uri="{0D108BD9-81ED-4DB2-BD59-A6C34878D82A}">
                    <a16:rowId xmlns:a16="http://schemas.microsoft.com/office/drawing/2014/main" val="10004"/>
                  </a:ext>
                </a:extLst>
              </a:tr>
              <a:tr h="638932">
                <a:tc>
                  <a:txBody>
                    <a:bodyPr/>
                    <a:lstStyle/>
                    <a:p>
                      <a:r>
                        <a:rPr lang="nb-NO"/>
                        <a:t>Kan</a:t>
                      </a:r>
                      <a:r>
                        <a:rPr lang="nb-NO" baseline="0"/>
                        <a:t> velge </a:t>
                      </a:r>
                      <a:r>
                        <a:rPr lang="nb-NO" baseline="0" err="1"/>
                        <a:t>testcase</a:t>
                      </a:r>
                      <a:r>
                        <a:rPr lang="nb-NO" baseline="0"/>
                        <a:t> eller ikke </a:t>
                      </a:r>
                      <a:r>
                        <a:rPr lang="nb-NO" baseline="0" err="1"/>
                        <a:t>testcase</a:t>
                      </a:r>
                      <a:endParaRPr lang="nb-NO"/>
                    </a:p>
                  </a:txBody>
                  <a:tcPr anchor="ctr"/>
                </a:tc>
                <a:tc>
                  <a:txBody>
                    <a:bodyPr/>
                    <a:lstStyle/>
                    <a:p>
                      <a:r>
                        <a:rPr lang="nb-NO"/>
                        <a:t>Ingen </a:t>
                      </a:r>
                      <a:r>
                        <a:rPr lang="nb-NO" err="1"/>
                        <a:t>testcase</a:t>
                      </a:r>
                      <a:endParaRPr lang="nb-NO"/>
                    </a:p>
                  </a:txBody>
                  <a:tcPr anchor="ctr"/>
                </a:tc>
                <a:extLst>
                  <a:ext uri="{0D108BD9-81ED-4DB2-BD59-A6C34878D82A}">
                    <a16:rowId xmlns:a16="http://schemas.microsoft.com/office/drawing/2014/main" val="10005"/>
                  </a:ext>
                </a:extLst>
              </a:tr>
            </a:tbl>
          </a:graphicData>
        </a:graphic>
      </p:graphicFrame>
      <p:sp>
        <p:nvSpPr>
          <p:cNvPr id="5"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Tree>
    <p:extLst>
      <p:ext uri="{BB962C8B-B14F-4D97-AF65-F5344CB8AC3E}">
        <p14:creationId xmlns:p14="http://schemas.microsoft.com/office/powerpoint/2010/main" val="27517559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Valg av testteknikker</a:t>
            </a:r>
          </a:p>
        </p:txBody>
      </p:sp>
      <p:sp>
        <p:nvSpPr>
          <p:cNvPr id="2" name="Text Placeholder 1"/>
          <p:cNvSpPr>
            <a:spLocks noGrp="1"/>
          </p:cNvSpPr>
          <p:nvPr>
            <p:ph sz="quarter" idx="13"/>
          </p:nvPr>
        </p:nvSpPr>
        <p:spPr/>
        <p:txBody>
          <a:bodyPr>
            <a:normAutofit/>
          </a:bodyPr>
          <a:lstStyle/>
          <a:p>
            <a:pPr marL="342900" indent="-342900">
              <a:buFont typeface="Arial" panose="020B0604020202020204" pitchFamily="34" charset="0"/>
              <a:buChar char="•"/>
            </a:pPr>
            <a:r>
              <a:rPr lang="nb-NO"/>
              <a:t>Avhenger av mange faktorer: typen system, standarder, </a:t>
            </a:r>
            <a:r>
              <a:rPr lang="nb-NO" err="1"/>
              <a:t>kontraktskrav</a:t>
            </a:r>
            <a:r>
              <a:rPr lang="nb-NO"/>
              <a:t>, risikonivå, tid og budsjett osv.</a:t>
            </a:r>
          </a:p>
          <a:p>
            <a:pPr marL="342900" indent="-342900">
              <a:buFont typeface="Arial" panose="020B0604020202020204" pitchFamily="34" charset="0"/>
              <a:buChar char="•"/>
            </a:pPr>
            <a:r>
              <a:rPr lang="nb-NO"/>
              <a:t>Noen teknikker mest egnet for spesielle situasjoner; andre benyttes på alle nivåer</a:t>
            </a:r>
          </a:p>
          <a:p>
            <a:pPr marL="342900" indent="-342900">
              <a:buFont typeface="Arial" panose="020B0604020202020204" pitchFamily="34" charset="0"/>
              <a:buChar char="•"/>
            </a:pPr>
            <a:r>
              <a:rPr lang="nb-NO"/>
              <a:t>Bruker vanligvis kombinasjoner </a:t>
            </a:r>
          </a:p>
        </p:txBody>
      </p:sp>
      <p:sp>
        <p:nvSpPr>
          <p:cNvPr id="3" name="Footer Placeholder 2"/>
          <p:cNvSpPr>
            <a:spLocks noGrp="1"/>
          </p:cNvSpPr>
          <p:nvPr>
            <p:ph type="ftr" sz="quarter" idx="3"/>
          </p:nvPr>
        </p:nvSpPr>
        <p:spPr/>
        <p:txBody>
          <a:bodyPr/>
          <a:lstStyle/>
          <a:p>
            <a:endParaRPr lang="fr-FR"/>
          </a:p>
        </p:txBody>
      </p:sp>
      <p:sp>
        <p:nvSpPr>
          <p:cNvPr id="4" name="Slide Number Placeholder 3"/>
          <p:cNvSpPr>
            <a:spLocks noGrp="1"/>
          </p:cNvSpPr>
          <p:nvPr>
            <p:ph type="sldNum" sz="quarter" idx="4"/>
          </p:nvPr>
        </p:nvSpPr>
        <p:spPr/>
        <p:txBody>
          <a:bodyPr/>
          <a:lstStyle/>
          <a:p>
            <a:fld id="{AF43E6FD-AB27-4108-A2FC-346BB5F75E3F}" type="slidenum">
              <a:rPr lang="fr-FR" smtClean="0"/>
              <a:pPr/>
              <a:t>98</a:t>
            </a:fld>
            <a:endParaRPr lang="fr-FR"/>
          </a:p>
        </p:txBody>
      </p:sp>
    </p:spTree>
    <p:extLst>
      <p:ext uri="{BB962C8B-B14F-4D97-AF65-F5344CB8AC3E}">
        <p14:creationId xmlns:p14="http://schemas.microsoft.com/office/powerpoint/2010/main" val="17596648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99</a:t>
            </a:fld>
            <a:endParaRPr lang="fr-FR"/>
          </a:p>
        </p:txBody>
      </p:sp>
      <p:sp>
        <p:nvSpPr>
          <p:cNvPr id="5" name="Text Placeholder 4"/>
          <p:cNvSpPr>
            <a:spLocks noGrp="1"/>
          </p:cNvSpPr>
          <p:nvPr>
            <p:ph type="body" sz="quarter" idx="14"/>
          </p:nvPr>
        </p:nvSpPr>
        <p:spPr>
          <a:xfrm>
            <a:off x="539552" y="620688"/>
            <a:ext cx="6480720" cy="576064"/>
          </a:xfrm>
        </p:spPr>
        <p:txBody>
          <a:bodyPr>
            <a:normAutofit/>
          </a:bodyPr>
          <a:lstStyle/>
          <a:p>
            <a:r>
              <a:rPr lang="nb-NO" err="1"/>
              <a:t>Kahoot</a:t>
            </a:r>
            <a:r>
              <a:rPr lang="nb-NO"/>
              <a:t> spørsmål fra kapittel 4</a:t>
            </a:r>
          </a:p>
        </p:txBody>
      </p:sp>
    </p:spTree>
    <p:extLst>
      <p:ext uri="{BB962C8B-B14F-4D97-AF65-F5344CB8AC3E}">
        <p14:creationId xmlns:p14="http://schemas.microsoft.com/office/powerpoint/2010/main" val="3809049484"/>
      </p:ext>
    </p:extLst>
  </p:cSld>
  <p:clrMapOvr>
    <a:masterClrMapping/>
  </p:clrMapOvr>
</p:sld>
</file>

<file path=ppt/theme/theme1.xml><?xml version="1.0" encoding="utf-8"?>
<a:theme xmlns:a="http://schemas.openxmlformats.org/drawingml/2006/main" name="NO_PPT Template_4-3">
  <a:themeElements>
    <a:clrScheme name="Sopra Steria">
      <a:dk1>
        <a:srgbClr val="232323"/>
      </a:dk1>
      <a:lt1>
        <a:srgbClr val="FFFFFF"/>
      </a:lt1>
      <a:dk2>
        <a:srgbClr val="232323"/>
      </a:dk2>
      <a:lt2>
        <a:srgbClr val="828381"/>
      </a:lt2>
      <a:accent1>
        <a:srgbClr val="CF022B"/>
      </a:accent1>
      <a:accent2>
        <a:srgbClr val="960000"/>
      </a:accent2>
      <a:accent3>
        <a:srgbClr val="EA6807"/>
      </a:accent3>
      <a:accent4>
        <a:srgbClr val="F79A08"/>
      </a:accent4>
      <a:accent5>
        <a:srgbClr val="335F79"/>
      </a:accent5>
      <a:accent6>
        <a:srgbClr val="289D51"/>
      </a:accent6>
      <a:hlink>
        <a:srgbClr val="C20021"/>
      </a:hlink>
      <a:folHlink>
        <a:srgbClr val="6A6A6A"/>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_PPT Template_NY.potx" id="{30A25D3F-C5AE-41C6-9A6B-5E3770934C56}" vid="{5AA0FB19-4EE4-4C39-B8D6-14623B8077C8}"/>
    </a:ext>
  </a:extLst>
</a:theme>
</file>

<file path=ppt/theme/theme2.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80256D439EAF4CA3C17C6F1DC733F3" ma:contentTypeVersion="8" ma:contentTypeDescription="Create a new document." ma:contentTypeScope="" ma:versionID="da5e0adefc229faef811a49f7beb496f">
  <xsd:schema xmlns:xsd="http://www.w3.org/2001/XMLSchema" xmlns:xs="http://www.w3.org/2001/XMLSchema" xmlns:p="http://schemas.microsoft.com/office/2006/metadata/properties" xmlns:ns2="21f1b9a1-a14a-4bc7-a26e-d14c8d65680a" xmlns:ns3="672558e3-4f42-4757-8aac-3992a6a21070" targetNamespace="http://schemas.microsoft.com/office/2006/metadata/properties" ma:root="true" ma:fieldsID="e375fc7f1867f51d7d2d55875badaf79" ns2:_="" ns3:_="">
    <xsd:import namespace="21f1b9a1-a14a-4bc7-a26e-d14c8d65680a"/>
    <xsd:import namespace="672558e3-4f42-4757-8aac-3992a6a21070"/>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Faggrupp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f6d72a37-0b53-425b-8ec6-c430a6d19889}" ma:internalName="TaxCatchAll" ma:showField="CatchAllData"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6d72a37-0b53-425b-8ec6-c430a6d19889}" ma:internalName="TaxCatchAllLabel" ma:readOnly="true" ma:showField="CatchAllDataLabel"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672558e3-4f42-4757-8aac-3992a6a21070" elementFormDefault="qualified">
    <xsd:import namespace="http://schemas.microsoft.com/office/2006/documentManagement/types"/>
    <xsd:import namespace="http://schemas.microsoft.com/office/infopath/2007/PartnerControls"/>
    <xsd:element name="Faggruppe" ma:index="20" nillable="true" ma:displayName="Faggruppe" ma:internalName="Faggruppe">
      <xsd:simpleType>
        <xsd:restriction base="dms:Choice">
          <xsd:enumeration value="Technical testing"/>
          <xsd:enumeration value="Test Management"/>
          <xsd:enumeration value="Infrastructure testing"/>
        </xsd:restriction>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1f1b9a1-a14a-4bc7-a26e-d14c8d65680a"/>
    <Description_x0020__x0028_doc_x0029_ xmlns="21f1b9a1-a14a-4bc7-a26e-d14c8d65680a" xsi:nil="true"/>
    <jfd51d9e2b464e40b8a7b13280b9089c xmlns="21f1b9a1-a14a-4bc7-a26e-d14c8d65680a">
      <Terms xmlns="http://schemas.microsoft.com/office/infopath/2007/PartnerControls"/>
    </jfd51d9e2b464e40b8a7b13280b9089c>
    <Faggruppe xmlns="672558e3-4f42-4757-8aac-3992a6a21070" xsi:nil="true"/>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ocumentManagement>
</p:properties>
</file>

<file path=customXml/item4.xml><?xml version="1.0" encoding="utf-8"?>
<?mso-contentType ?>
<SharedContentType xmlns="Microsoft.SharePoint.Taxonomy.ContentTypeSync" SourceId="000e2059-5ee7-47e9-8d7c-e5c5b9f97e02" ContentTypeId="0x0101" PreviousValue="false"/>
</file>

<file path=customXml/itemProps1.xml><?xml version="1.0" encoding="utf-8"?>
<ds:datastoreItem xmlns:ds="http://schemas.openxmlformats.org/officeDocument/2006/customXml" ds:itemID="{81E4BE0E-A8BB-465A-BB93-F38282DAAAED}"/>
</file>

<file path=customXml/itemProps2.xml><?xml version="1.0" encoding="utf-8"?>
<ds:datastoreItem xmlns:ds="http://schemas.openxmlformats.org/officeDocument/2006/customXml" ds:itemID="{D85DCABA-6CB4-44CD-B568-97E96B17CE77}">
  <ds:schemaRefs>
    <ds:schemaRef ds:uri="http://schemas.microsoft.com/sharepoint/v3/contenttype/forms"/>
  </ds:schemaRefs>
</ds:datastoreItem>
</file>

<file path=customXml/itemProps3.xml><?xml version="1.0" encoding="utf-8"?>
<ds:datastoreItem xmlns:ds="http://schemas.openxmlformats.org/officeDocument/2006/customXml" ds:itemID="{FAF631BA-21DB-4980-B76E-E3A8F690C757}">
  <ds:schemaRefs>
    <ds:schemaRef ds:uri="21f1b9a1-a14a-4bc7-a26e-d14c8d65680a"/>
    <ds:schemaRef ds:uri="672558e3-4f42-4757-8aac-3992a6a210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FFBC0E8C-D113-4652-ADB2-9D177A44C5AE}">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Skjermfremvisning (4:3)</PresentationFormat>
  <Slides>139</Slides>
  <Notes>110</Notes>
  <HiddenSlides>58</HiddenSlides>
  <ScaleCrop>false</ScaleCrop>
  <HeadingPairs>
    <vt:vector size="4" baseType="variant">
      <vt:variant>
        <vt:lpstr>Tema</vt:lpstr>
      </vt:variant>
      <vt:variant>
        <vt:i4>1</vt:i4>
      </vt:variant>
      <vt:variant>
        <vt:lpstr>Lysbildetitler</vt:lpstr>
      </vt:variant>
      <vt:variant>
        <vt:i4>139</vt:i4>
      </vt:variant>
    </vt:vector>
  </HeadingPairs>
  <TitlesOfParts>
    <vt:vector size="140" baseType="lpstr">
      <vt:lpstr>NO_PPT Template_4-3</vt:lpstr>
      <vt:lpstr>Eksamenskurs ISTQB Foundation 16. April 2018</vt:lpstr>
      <vt:lpstr>Kursholdere</vt:lpstr>
      <vt:lpstr>ISTQB Certified Foundation Level (CTFL)</vt:lpstr>
      <vt:lpstr>PowerPoint-presentasjon</vt:lpstr>
      <vt:lpstr>PowerPoint-presentasjon</vt:lpstr>
      <vt:lpstr>Hva ønsker vi å oppnå med testing?</vt:lpstr>
      <vt:lpstr>Begrepet «feil» </vt:lpstr>
      <vt:lpstr>Testformål</vt:lpstr>
      <vt:lpstr>Hvor mye testing er nok? </vt:lpstr>
      <vt:lpstr>Testingens psykologi</vt:lpstr>
      <vt:lpstr>De 7 testprinsippene</vt:lpstr>
      <vt:lpstr>De 7 testprinsippene</vt:lpstr>
      <vt:lpstr>De 7 testprinsippene forts.</vt:lpstr>
      <vt:lpstr>Testprinsipper</vt:lpstr>
      <vt:lpstr>Testprinsipper</vt:lpstr>
      <vt:lpstr>Grunnleggende testprosessen </vt:lpstr>
      <vt:lpstr>Grunnleggende testprosessen </vt:lpstr>
      <vt:lpstr>Grunnleggende testprosessen </vt:lpstr>
      <vt:lpstr>Den grunnleggende testprosessen</vt:lpstr>
      <vt:lpstr>Oppgave: match stegene i testprosessen med aktivitetene</vt:lpstr>
      <vt:lpstr>Oppgave: match stegene i testprosessen med aktivitetene</vt:lpstr>
      <vt:lpstr>Testplanlegging og teststyring (planning and control)  </vt:lpstr>
      <vt:lpstr>Testanalyse og –design (analysis and design) </vt:lpstr>
      <vt:lpstr>Testimplementering og –utførelse (implementation and execution) </vt:lpstr>
      <vt:lpstr>Evaluering av sluttkriterier og rapportering (evaluating exit criteria and reporting)</vt:lpstr>
      <vt:lpstr>Avslutningsaktiviteter (closure)</vt:lpstr>
      <vt:lpstr>PowerPoint-presentasjon</vt:lpstr>
      <vt:lpstr>PowerPoint-presentasjon</vt:lpstr>
      <vt:lpstr>PowerPoint-presentasjon</vt:lpstr>
      <vt:lpstr>PowerPoint-presentasjon</vt:lpstr>
      <vt:lpstr>Utviklingsmodeller for programvare</vt:lpstr>
      <vt:lpstr>V-modellen (sekvensiell) </vt:lpstr>
      <vt:lpstr>Hvor oppstår feilene?</vt:lpstr>
      <vt:lpstr>Kostnader knyttet til feil og når man finner dem</vt:lpstr>
      <vt:lpstr>Component testing</vt:lpstr>
      <vt:lpstr>Integration testing</vt:lpstr>
      <vt:lpstr>System test</vt:lpstr>
      <vt:lpstr>Acceptance test</vt:lpstr>
      <vt:lpstr>Testing i en livssyklusmodell</vt:lpstr>
      <vt:lpstr>PowerPoint-presentasjon</vt:lpstr>
      <vt:lpstr>Forventningsstyring hos kunden</vt:lpstr>
      <vt:lpstr>Ulike typer akseptansetester</vt:lpstr>
      <vt:lpstr>Test types</vt:lpstr>
      <vt:lpstr>Funksjonell testing</vt:lpstr>
      <vt:lpstr>Ikke-funksjonell testing</vt:lpstr>
      <vt:lpstr>Test av programvarens struktur/arkitektur</vt:lpstr>
      <vt:lpstr>Endringsrelatert test (retest og regresjonstest) </vt:lpstr>
      <vt:lpstr>Vedlikeholdstesting Maintenance testing</vt:lpstr>
      <vt:lpstr>Oppsummering kapittel 2</vt:lpstr>
      <vt:lpstr>Spørsmål: Match formålet med testtypen</vt:lpstr>
      <vt:lpstr>PowerPoint-presentasjon</vt:lpstr>
      <vt:lpstr>PowerPoint-presentasjon</vt:lpstr>
      <vt:lpstr>PowerPoint-presentasjon</vt:lpstr>
      <vt:lpstr>PowerPoint-presentasjon</vt:lpstr>
      <vt:lpstr>Statisk og dynamisk testing</vt:lpstr>
      <vt:lpstr>Fordeler med bruk av statisk analyse</vt:lpstr>
      <vt:lpstr>Når benytter vi statisk analyse? </vt:lpstr>
      <vt:lpstr>Statisk testing</vt:lpstr>
      <vt:lpstr>Granskningsprosessen</vt:lpstr>
      <vt:lpstr>Faser i en formell granskning (1/2)</vt:lpstr>
      <vt:lpstr>Faser i en formell granskning (2/2)</vt:lpstr>
      <vt:lpstr>Roller og ansvar</vt:lpstr>
      <vt:lpstr>Gruppeoppgave – granskningstyper</vt:lpstr>
      <vt:lpstr>Uformell granskning</vt:lpstr>
      <vt:lpstr>Strukturert gjennomgang (walkthrough)</vt:lpstr>
      <vt:lpstr>Teknisk gjennomgang</vt:lpstr>
      <vt:lpstr>Inspeksjon</vt:lpstr>
      <vt:lpstr>Ulike typer reviews – oppsummering</vt:lpstr>
      <vt:lpstr>Suksessfaktorer </vt:lpstr>
      <vt:lpstr>Oppsummering kapittel 3</vt:lpstr>
      <vt:lpstr>PowerPoint-presentasjon</vt:lpstr>
      <vt:lpstr>PowerPoint-presentasjon</vt:lpstr>
      <vt:lpstr>PowerPoint-presentasjon</vt:lpstr>
      <vt:lpstr>Testutviklingsprosessen</vt:lpstr>
      <vt:lpstr>Statisk og dynamisk testing</vt:lpstr>
      <vt:lpstr>Kategorier av teknikker for testdesign </vt:lpstr>
      <vt:lpstr>Black box-teknikker </vt:lpstr>
      <vt:lpstr>Black box: Ekvivalensklasseinndeling Equivalence partitioning</vt:lpstr>
      <vt:lpstr>Ekvivalensklasser</vt:lpstr>
      <vt:lpstr>Black box: Grenseverdianalyse Boundary value analysis</vt:lpstr>
      <vt:lpstr>Black box: Grenseverdianalyse Boundary value analysis</vt:lpstr>
      <vt:lpstr>Black box: Grenseverdianalyse Boundary value analysis</vt:lpstr>
      <vt:lpstr>Oppgaver for grenseverdier og ekvivalensklasser</vt:lpstr>
      <vt:lpstr>Black box: beslutningstabelltesting  Decision tables </vt:lpstr>
      <vt:lpstr>Black box: beslutningstabelltesting (1/2) Decision tables </vt:lpstr>
      <vt:lpstr>Black box: beslutningstabelltesting (2/2)  Decision tables </vt:lpstr>
      <vt:lpstr>Black box: beslutningstabelltesting  Decision tables </vt:lpstr>
      <vt:lpstr>Black box: Tilstandsbasert testing  State transition testing</vt:lpstr>
      <vt:lpstr>Black box: Tilstandsbasert testing  State transition testing</vt:lpstr>
      <vt:lpstr>Oppgave: state transition testing</vt:lpstr>
      <vt:lpstr>Brukstilfelletesting Use case</vt:lpstr>
      <vt:lpstr>White box-teknikker </vt:lpstr>
      <vt:lpstr>White box: Programinstruksjonstesting og dekning, forgrenings- /beslutningstesting og dekning   Statement testing and coverage, branch/decision testing and coverage </vt:lpstr>
      <vt:lpstr>White box-testing: statement coverage og decision coverage</vt:lpstr>
      <vt:lpstr>PowerPoint-presentasjon</vt:lpstr>
      <vt:lpstr>Erfaringsbaserte teknikker</vt:lpstr>
      <vt:lpstr>    Erfaringsbasert teknikk </vt:lpstr>
      <vt:lpstr>Valg av testteknikker</vt:lpstr>
      <vt:lpstr>PowerPoint-presentasjon</vt:lpstr>
      <vt:lpstr>PowerPoint-presentasjon</vt:lpstr>
      <vt:lpstr>Grenseverdier</vt:lpstr>
      <vt:lpstr>Grenseverdier</vt:lpstr>
      <vt:lpstr>Hva er IKKE RIKTIG for ekvivalensklasseinndeling?</vt:lpstr>
      <vt:lpstr>Gitt er følgende programkode: </vt:lpstr>
      <vt:lpstr>Gitt er følgende pseudokode:</vt:lpstr>
      <vt:lpstr>Hvilke verdier for å teste input til et felt for personnavn er et typisk resultat av feilgjetting? </vt:lpstr>
      <vt:lpstr>Et felt på en skjerm skal fylles inn med et positivt heltall opp til to sifre langt. Hvilket resultat er en riktig utført ekvivalensklasseinndeling?</vt:lpstr>
      <vt:lpstr>Et felt på en skjerm skal fylles inn med en tekst på opp til 10 tegns lengde. Hvilket resultat er en gyldig ekvivalensklasseinndeling? </vt:lpstr>
      <vt:lpstr>Gitt er følgende programkode: </vt:lpstr>
      <vt:lpstr>  Hvor mange ganger må en starte programmet minst for 100% stidekning (path coverage)?</vt:lpstr>
      <vt:lpstr>Gitt følgende programkode: </vt:lpstr>
      <vt:lpstr>Billettpriser</vt:lpstr>
      <vt:lpstr>Oppsummering kapittel 4</vt:lpstr>
      <vt:lpstr>PowerPoint-presentasjon</vt:lpstr>
      <vt:lpstr>PowerPoint-presentasjon</vt:lpstr>
      <vt:lpstr>PowerPoint-presentasjon</vt:lpstr>
      <vt:lpstr>Testorganisering og uavhengighet</vt:lpstr>
      <vt:lpstr>Roller</vt:lpstr>
      <vt:lpstr>Testleders oppgaver</vt:lpstr>
      <vt:lpstr>Testers oppgaver</vt:lpstr>
      <vt:lpstr> Testplanlegging og estimering</vt:lpstr>
      <vt:lpstr>Teststrategier og testmetoder</vt:lpstr>
      <vt:lpstr>Overvåkning og kontroll av testfremdrift </vt:lpstr>
      <vt:lpstr>Konfigurasjonsstyring </vt:lpstr>
      <vt:lpstr>Risiko og testing </vt:lpstr>
      <vt:lpstr>Hendelses- og feilhåndtering </vt:lpstr>
      <vt:lpstr>Detaljer i en hendelsesrapport kan omfatte:</vt:lpstr>
      <vt:lpstr>Oppsummering kapittel 5</vt:lpstr>
      <vt:lpstr>PowerPoint-presentasjon</vt:lpstr>
      <vt:lpstr>PowerPoint-presentasjon</vt:lpstr>
      <vt:lpstr>PowerPoint-presentasjon</vt:lpstr>
      <vt:lpstr>Typer test verktøy</vt:lpstr>
      <vt:lpstr>Klassifisering av testverktøy</vt:lpstr>
      <vt:lpstr>Effektiv bruk av verktøy: mulige fordeler og risikoer</vt:lpstr>
      <vt:lpstr>Introduksjon av et verktøy i en organisasjon</vt:lpstr>
      <vt:lpstr>Oppsummering kapittel 6</vt:lpstr>
      <vt:lpstr>PowerPoint-presentasjon</vt:lpstr>
      <vt:lpstr>Noen tips og råd helt til slutt.. </vt:lpstr>
      <vt:lpstr>Hvordan alt henger sammen med alt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Eksamenskurs ISTQB Foundation 16. April 2018</dc:title>
  <cp:revision>2</cp:revision>
  <dcterms:modified xsi:type="dcterms:W3CDTF">2018-04-16T14:21:30Z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0x0101004380256D439EAF4CA3C17C6F1DC733F3</vt:lpwstr>
  </property>
  <property fmtid="{D5CDD505-2E9C-101B-9397-08002B2CF9AE}" pid="3" name="TaxKeyword">
    <vt:lpwstr/>
  </property>
  <property fmtid="{D5CDD505-2E9C-101B-9397-08002B2CF9AE}" pid="4" name="Community">
    <vt:lpwstr/>
  </property>
  <property fmtid="{D5CDD505-2E9C-101B-9397-08002B2CF9AE}" pid="5" name="Languages">
    <vt:lpwstr/>
  </property>
  <property fmtid="{D5CDD505-2E9C-101B-9397-08002B2CF9AE}" pid="6" name="Steria location">
    <vt:lpwstr/>
  </property>
  <property fmtid="{D5CDD505-2E9C-101B-9397-08002B2CF9AE}" pid="7" name="Document type">
    <vt:lpwstr/>
  </property>
  <property fmtid="{D5CDD505-2E9C-101B-9397-08002B2CF9AE}" pid="8" name="PortalKeyword">
    <vt:lpwstr/>
  </property>
  <property fmtid="{D5CDD505-2E9C-101B-9397-08002B2CF9AE}" pid="9" name="Losningsomrade">
    <vt:lpwstr/>
  </property>
  <property fmtid="{D5CDD505-2E9C-101B-9397-08002B2CF9AE}" pid="10" name="HiddenDocLib_Bransje">
    <vt:lpwstr/>
  </property>
  <property fmtid="{D5CDD505-2E9C-101B-9397-08002B2CF9AE}" pid="11" name="Kategori_doc">
    <vt:lpwstr/>
  </property>
  <property fmtid="{D5CDD505-2E9C-101B-9397-08002B2CF9AE}" pid="12" name="d67304936df247ab9448bd970a61aa05">
    <vt:lpwstr/>
  </property>
  <property fmtid="{D5CDD505-2E9C-101B-9397-08002B2CF9AE}" pid="13" name="Fag">
    <vt:lpwstr/>
  </property>
  <property fmtid="{D5CDD505-2E9C-101B-9397-08002B2CF9AE}" pid="14" name="Tjenesteomrade">
    <vt:lpwstr/>
  </property>
  <property fmtid="{D5CDD505-2E9C-101B-9397-08002B2CF9AE}" pid="15" name="Temaord">
    <vt:lpwstr/>
  </property>
  <property fmtid="{D5CDD505-2E9C-101B-9397-08002B2CF9AE}" pid="16" name="HiddenDocLib_Kunde">
    <vt:lpwstr/>
  </property>
  <property fmtid="{D5CDD505-2E9C-101B-9397-08002B2CF9AE}" pid="17" name="Klassifisering">
    <vt:lpwstr/>
  </property>
  <property fmtid="{D5CDD505-2E9C-101B-9397-08002B2CF9AE}" pid="18" name="Land">
    <vt:lpwstr/>
  </property>
</Properties>
</file>